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65" r:id="rId2"/>
    <p:sldId id="299" r:id="rId3"/>
    <p:sldId id="293" r:id="rId4"/>
    <p:sldId id="304" r:id="rId5"/>
    <p:sldId id="308" r:id="rId6"/>
    <p:sldId id="309" r:id="rId7"/>
    <p:sldId id="310" r:id="rId8"/>
    <p:sldId id="311" r:id="rId9"/>
    <p:sldId id="312" r:id="rId10"/>
    <p:sldId id="313" r:id="rId11"/>
    <p:sldId id="315" r:id="rId12"/>
    <p:sldId id="306" r:id="rId13"/>
    <p:sldId id="307"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Table of Contents" id="{ACAD0FB5-293E-304D-8CC5-7F3E0BA675FA}">
          <p14:sldIdLst>
            <p14:sldId id="265"/>
          </p14:sldIdLst>
        </p14:section>
        <p14:section name="Cal Cities Update" id="{132B93B5-400C-604E-ADC3-FB6BDAA899DC}">
          <p14:sldIdLst>
            <p14:sldId id="299"/>
            <p14:sldId id="293"/>
            <p14:sldId id="304"/>
            <p14:sldId id="308"/>
            <p14:sldId id="309"/>
            <p14:sldId id="310"/>
            <p14:sldId id="311"/>
            <p14:sldId id="312"/>
            <p14:sldId id="313"/>
            <p14:sldId id="315"/>
            <p14:sldId id="306"/>
            <p14:sldId id="307"/>
          </p14:sldIdLst>
        </p14:section>
        <p14:section name="Division Update" id="{88157020-B0CB-D244-98DC-F34F3E3FA02B}">
          <p14:sldIdLst>
            <p14:sldId id="2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th millee" initials="sm" lastIdx="1" clrIdx="0">
    <p:extLst>
      <p:ext uri="{19B8F6BF-5375-455C-9EA6-DF929625EA0E}">
        <p15:presenceInfo xmlns:p15="http://schemas.microsoft.com/office/powerpoint/2012/main" userId="bb6ce615874e84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17297"/>
    <a:srgbClr val="FFC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95"/>
    <p:restoredTop sz="94860"/>
  </p:normalViewPr>
  <p:slideViewPr>
    <p:cSldViewPr snapToGrid="0">
      <p:cViewPr varScale="1">
        <p:scale>
          <a:sx n="118" d="100"/>
          <a:sy n="118" d="100"/>
        </p:scale>
        <p:origin x="216" y="32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6BD801-1D49-48B2-BA7B-8BA1BAAEBBF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F78713-EBAA-4BA4-85CA-BF63DA3BD7F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2CEE89-C7CF-41CC-9140-54AE463351AA}" type="datetimeFigureOut">
              <a:rPr lang="en-US" smtClean="0"/>
              <a:t>9/9/26</a:t>
            </a:fld>
            <a:endParaRPr lang="en-US"/>
          </a:p>
        </p:txBody>
      </p:sp>
      <p:sp>
        <p:nvSpPr>
          <p:cNvPr id="4" name="Footer Placeholder 3">
            <a:extLst>
              <a:ext uri="{FF2B5EF4-FFF2-40B4-BE49-F238E27FC236}">
                <a16:creationId xmlns:a16="http://schemas.microsoft.com/office/drawing/2014/main" id="{3AD4AB63-CBC1-43B2-BA3A-4942CB3D86D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C38978A-3C4C-4664-8F72-A988B9EC2A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3C1546-D2C4-41CD-A77C-4142D16B38FD}" type="slidenum">
              <a:rPr lang="en-US" smtClean="0"/>
              <a:t>‹#›</a:t>
            </a:fld>
            <a:endParaRPr lang="en-US"/>
          </a:p>
        </p:txBody>
      </p:sp>
    </p:spTree>
    <p:extLst>
      <p:ext uri="{BB962C8B-B14F-4D97-AF65-F5344CB8AC3E}">
        <p14:creationId xmlns:p14="http://schemas.microsoft.com/office/powerpoint/2010/main" val="4187980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1B94A-7F4F-DF41-B894-FAB5E0BE319A}"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E6E6E-40E2-BB48-94DC-C0E700B09360}" type="slidenum">
              <a:rPr lang="en-US" smtClean="0"/>
              <a:t>‹#›</a:t>
            </a:fld>
            <a:endParaRPr lang="en-US"/>
          </a:p>
        </p:txBody>
      </p:sp>
    </p:spTree>
    <p:extLst>
      <p:ext uri="{BB962C8B-B14F-4D97-AF65-F5344CB8AC3E}">
        <p14:creationId xmlns:p14="http://schemas.microsoft.com/office/powerpoint/2010/main" val="4162609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E6E6E-40E2-BB48-94DC-C0E700B09360}" type="slidenum">
              <a:rPr lang="en-US" smtClean="0"/>
              <a:t>12</a:t>
            </a:fld>
            <a:endParaRPr lang="en-US"/>
          </a:p>
        </p:txBody>
      </p:sp>
    </p:spTree>
    <p:extLst>
      <p:ext uri="{BB962C8B-B14F-4D97-AF65-F5344CB8AC3E}">
        <p14:creationId xmlns:p14="http://schemas.microsoft.com/office/powerpoint/2010/main" val="1250981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DE6E6E-40E2-BB48-94DC-C0E700B09360}" type="slidenum">
              <a:rPr lang="en-US" smtClean="0"/>
              <a:t>13</a:t>
            </a:fld>
            <a:endParaRPr lang="en-US"/>
          </a:p>
        </p:txBody>
      </p:sp>
    </p:spTree>
    <p:extLst>
      <p:ext uri="{BB962C8B-B14F-4D97-AF65-F5344CB8AC3E}">
        <p14:creationId xmlns:p14="http://schemas.microsoft.com/office/powerpoint/2010/main" val="1954621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imary 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6B6D54-970A-47A9-8DF3-A7D9931819D5}"/>
              </a:ext>
            </a:extLst>
          </p:cNvPr>
          <p:cNvSpPr/>
          <p:nvPr userDrawn="1"/>
        </p:nvSpPr>
        <p:spPr>
          <a:xfrm>
            <a:off x="-100584" y="-64008"/>
            <a:ext cx="12292584" cy="6922008"/>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2287C8A-F9C9-43CC-B525-915AB524F5DC}"/>
              </a:ext>
            </a:extLst>
          </p:cNvPr>
          <p:cNvSpPr/>
          <p:nvPr userDrawn="1"/>
        </p:nvSpPr>
        <p:spPr>
          <a:xfrm>
            <a:off x="-218661" y="2047992"/>
            <a:ext cx="4353558" cy="269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09E3E9F-65C8-4E11-BE7F-19F62CFD8F8F}"/>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D501DDB5-5CD0-48A0-973E-431513B18FBB}"/>
              </a:ext>
            </a:extLst>
          </p:cNvPr>
          <p:cNvSpPr>
            <a:spLocks noGrp="1"/>
          </p:cNvSpPr>
          <p:nvPr>
            <p:ph type="sldNum" sz="quarter" idx="11"/>
          </p:nvPr>
        </p:nvSpPr>
        <p:spPr/>
        <p:txBody>
          <a:bodyPr/>
          <a:lstStyle/>
          <a:p>
            <a:r>
              <a:rPr lang="en-US"/>
              <a:t>DRAFT Sept 12, 2023 </a:t>
            </a:r>
            <a:fld id="{B5405C48-853C-B84D-B21B-D6D599F83FFD}" type="slidenum">
              <a:rPr lang="en-US" smtClean="0"/>
              <a:pPr/>
              <a:t>‹#›</a:t>
            </a:fld>
            <a:endParaRPr lang="en-US"/>
          </a:p>
        </p:txBody>
      </p:sp>
      <p:pic>
        <p:nvPicPr>
          <p:cNvPr id="7" name="Picture 6">
            <a:extLst>
              <a:ext uri="{FF2B5EF4-FFF2-40B4-BE49-F238E27FC236}">
                <a16:creationId xmlns:a16="http://schemas.microsoft.com/office/drawing/2014/main" id="{74B941E6-2595-4F61-805C-303A2F5665EB}"/>
              </a:ext>
            </a:extLst>
          </p:cNvPr>
          <p:cNvPicPr>
            <a:picLocks noChangeAspect="1"/>
          </p:cNvPicPr>
          <p:nvPr userDrawn="1"/>
        </p:nvPicPr>
        <p:blipFill>
          <a:blip r:embed="rId2"/>
          <a:srcRect/>
          <a:stretch/>
        </p:blipFill>
        <p:spPr>
          <a:xfrm>
            <a:off x="358256" y="2269498"/>
            <a:ext cx="3293410" cy="1441028"/>
          </a:xfrm>
          <a:prstGeom prst="rect">
            <a:avLst/>
          </a:prstGeom>
        </p:spPr>
      </p:pic>
      <p:sp>
        <p:nvSpPr>
          <p:cNvPr id="8" name="Rectangle 7">
            <a:extLst>
              <a:ext uri="{FF2B5EF4-FFF2-40B4-BE49-F238E27FC236}">
                <a16:creationId xmlns:a16="http://schemas.microsoft.com/office/drawing/2014/main" id="{091721B7-EA91-4698-AE58-03D0C77B0D93}"/>
              </a:ext>
            </a:extLst>
          </p:cNvPr>
          <p:cNvSpPr/>
          <p:nvPr userDrawn="1"/>
        </p:nvSpPr>
        <p:spPr>
          <a:xfrm>
            <a:off x="4328481" y="2051919"/>
            <a:ext cx="7929780" cy="2695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C9D3EF-B5A0-425F-9DC5-731EE4642F4F}"/>
              </a:ext>
            </a:extLst>
          </p:cNvPr>
          <p:cNvSpPr txBox="1"/>
          <p:nvPr userDrawn="1"/>
        </p:nvSpPr>
        <p:spPr>
          <a:xfrm>
            <a:off x="217579" y="3868943"/>
            <a:ext cx="4069080" cy="584775"/>
          </a:xfrm>
          <a:prstGeom prst="rect">
            <a:avLst/>
          </a:prstGeom>
          <a:noFill/>
        </p:spPr>
        <p:txBody>
          <a:bodyPr wrap="square" rtlCol="0">
            <a:spAutoFit/>
          </a:bodyPr>
          <a:lstStyle/>
          <a:p>
            <a:r>
              <a:rPr lang="en-US" sz="1600">
                <a:solidFill>
                  <a:srgbClr val="317297"/>
                </a:solidFill>
                <a:latin typeface="Gotham Medium" pitchFamily="2" charset="0"/>
                <a:cs typeface="Gotham Medium" pitchFamily="2" charset="0"/>
              </a:rPr>
              <a:t>Strengthening California Cities </a:t>
            </a:r>
          </a:p>
          <a:p>
            <a:r>
              <a:rPr lang="en-US" sz="1600">
                <a:solidFill>
                  <a:srgbClr val="317297"/>
                </a:solidFill>
                <a:latin typeface="Gotham Medium" pitchFamily="2" charset="0"/>
                <a:cs typeface="Gotham Medium" pitchFamily="2" charset="0"/>
              </a:rPr>
              <a:t>through Advocacy and Education</a:t>
            </a:r>
          </a:p>
        </p:txBody>
      </p:sp>
      <p:sp>
        <p:nvSpPr>
          <p:cNvPr id="13" name="TextBox 12">
            <a:extLst>
              <a:ext uri="{FF2B5EF4-FFF2-40B4-BE49-F238E27FC236}">
                <a16:creationId xmlns:a16="http://schemas.microsoft.com/office/drawing/2014/main" id="{9F4BACC9-A154-4EDC-99D6-C1C5C9F0A95B}"/>
              </a:ext>
            </a:extLst>
          </p:cNvPr>
          <p:cNvSpPr txBox="1"/>
          <p:nvPr userDrawn="1"/>
        </p:nvSpPr>
        <p:spPr>
          <a:xfrm>
            <a:off x="6894841" y="5988110"/>
            <a:ext cx="5058751" cy="400110"/>
          </a:xfrm>
          <a:prstGeom prst="rect">
            <a:avLst/>
          </a:prstGeom>
          <a:noFill/>
        </p:spPr>
        <p:txBody>
          <a:bodyPr wrap="square" rtlCol="0">
            <a:spAutoFit/>
          </a:bodyPr>
          <a:lstStyle/>
          <a:p>
            <a:pPr algn="r"/>
            <a:endParaRPr lang="en-US" sz="20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7241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C4AD-252B-7D4B-9112-08ED21D2127B}"/>
              </a:ext>
            </a:extLst>
          </p:cNvPr>
          <p:cNvSpPr>
            <a:spLocks noGrp="1"/>
          </p:cNvSpPr>
          <p:nvPr>
            <p:ph type="title"/>
          </p:nvPr>
        </p:nvSpPr>
        <p:spPr>
          <a:xfrm>
            <a:off x="841248" y="365125"/>
            <a:ext cx="11350752"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3A2AA55-818D-BE4A-BD0B-925C60600F63}"/>
              </a:ext>
            </a:extLst>
          </p:cNvPr>
          <p:cNvSpPr>
            <a:spLocks noGrp="1"/>
          </p:cNvSpPr>
          <p:nvPr>
            <p:ph idx="1"/>
          </p:nvPr>
        </p:nvSpPr>
        <p:spPr>
          <a:xfrm>
            <a:off x="838200" y="1825625"/>
            <a:ext cx="10515600" cy="4351338"/>
          </a:xfrm>
          <a:prstGeom prst="rect">
            <a:avLst/>
          </a:prstGeom>
        </p:spPr>
        <p:txBody>
          <a:bodyPr l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AAD7C81-EC42-BE4B-9F9A-B36B071A6A73}"/>
              </a:ext>
            </a:extLst>
          </p:cNvPr>
          <p:cNvSpPr>
            <a:spLocks noGrp="1"/>
          </p:cNvSpPr>
          <p:nvPr>
            <p:ph type="ftr" sz="quarter" idx="11"/>
          </p:nvPr>
        </p:nvSpPr>
        <p:spPr>
          <a:xfrm>
            <a:off x="838200" y="6356350"/>
            <a:ext cx="7315199" cy="365125"/>
          </a:xfrm>
        </p:spPr>
        <p:txBody>
          <a:bodyPr/>
          <a:lstStyle/>
          <a:p>
            <a:endParaRPr lang="en-US"/>
          </a:p>
        </p:txBody>
      </p:sp>
      <p:sp>
        <p:nvSpPr>
          <p:cNvPr id="6" name="Slide Number Placeholder 5">
            <a:extLst>
              <a:ext uri="{FF2B5EF4-FFF2-40B4-BE49-F238E27FC236}">
                <a16:creationId xmlns:a16="http://schemas.microsoft.com/office/drawing/2014/main" id="{657BC995-9813-E749-A0CA-8297C1EBE207}"/>
              </a:ext>
            </a:extLst>
          </p:cNvPr>
          <p:cNvSpPr>
            <a:spLocks noGrp="1"/>
          </p:cNvSpPr>
          <p:nvPr>
            <p:ph type="sldNum" sz="quarter" idx="12"/>
          </p:nvPr>
        </p:nvSpPr>
        <p:spPr/>
        <p:txBody>
          <a:bodyPr/>
          <a:lstStyle/>
          <a:p>
            <a:fld id="{B5405C48-853C-B84D-B21B-D6D599F83FFD}" type="slidenum">
              <a:rPr lang="en-US" smtClean="0"/>
              <a:t>‹#›</a:t>
            </a:fld>
            <a:endParaRPr lang="en-US"/>
          </a:p>
        </p:txBody>
      </p:sp>
      <p:sp>
        <p:nvSpPr>
          <p:cNvPr id="7" name="Rectangle 6">
            <a:extLst>
              <a:ext uri="{FF2B5EF4-FFF2-40B4-BE49-F238E27FC236}">
                <a16:creationId xmlns:a16="http://schemas.microsoft.com/office/drawing/2014/main" id="{02D9344F-A4B3-4AC4-B123-24211474F0E8}"/>
              </a:ext>
            </a:extLst>
          </p:cNvPr>
          <p:cNvSpPr/>
          <p:nvPr userDrawn="1"/>
        </p:nvSpPr>
        <p:spPr>
          <a:xfrm>
            <a:off x="6007284" y="6214761"/>
            <a:ext cx="3791872"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8" name="Rectangle 7">
            <a:extLst>
              <a:ext uri="{FF2B5EF4-FFF2-40B4-BE49-F238E27FC236}">
                <a16:creationId xmlns:a16="http://schemas.microsoft.com/office/drawing/2014/main" id="{34EE9A24-E05B-4DA4-AE57-2BF9B44D3252}"/>
              </a:ext>
            </a:extLst>
          </p:cNvPr>
          <p:cNvSpPr/>
          <p:nvPr userDrawn="1"/>
        </p:nvSpPr>
        <p:spPr>
          <a:xfrm>
            <a:off x="-1" y="6214761"/>
            <a:ext cx="5914871"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9" name="TextBox 8">
            <a:extLst>
              <a:ext uri="{FF2B5EF4-FFF2-40B4-BE49-F238E27FC236}">
                <a16:creationId xmlns:a16="http://schemas.microsoft.com/office/drawing/2014/main" id="{31144A5B-3FF2-4DE9-9855-E8E3D6BDBDFD}"/>
              </a:ext>
            </a:extLst>
          </p:cNvPr>
          <p:cNvSpPr txBox="1"/>
          <p:nvPr userDrawn="1"/>
        </p:nvSpPr>
        <p:spPr>
          <a:xfrm>
            <a:off x="242481" y="6274382"/>
            <a:ext cx="5480703" cy="292388"/>
          </a:xfrm>
          <a:prstGeom prst="rect">
            <a:avLst/>
          </a:prstGeom>
          <a:noFill/>
          <a:ln>
            <a:noFill/>
          </a:ln>
        </p:spPr>
        <p:txBody>
          <a:bodyPr wrap="square" rtlCol="0">
            <a:spAutoFit/>
          </a:bodyPr>
          <a:lstStyle/>
          <a:p>
            <a:r>
              <a:rPr lang="en-US" sz="1300">
                <a:solidFill>
                  <a:schemeClr val="bg1"/>
                </a:solidFill>
                <a:latin typeface="Century Gothic" panose="020B0502020202020204" pitchFamily="34" charset="0"/>
              </a:rPr>
              <a:t>Strengthening California Cities through Advocacy and Education</a:t>
            </a:r>
          </a:p>
        </p:txBody>
      </p:sp>
      <p:sp>
        <p:nvSpPr>
          <p:cNvPr id="10" name="TextBox 9">
            <a:extLst>
              <a:ext uri="{FF2B5EF4-FFF2-40B4-BE49-F238E27FC236}">
                <a16:creationId xmlns:a16="http://schemas.microsoft.com/office/drawing/2014/main" id="{E8343B85-CE84-4FA5-ABD8-63ABE7123ADC}"/>
              </a:ext>
            </a:extLst>
          </p:cNvPr>
          <p:cNvSpPr txBox="1"/>
          <p:nvPr userDrawn="1"/>
        </p:nvSpPr>
        <p:spPr>
          <a:xfrm>
            <a:off x="6504995" y="6296378"/>
            <a:ext cx="749422"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a:t>
            </a:r>
            <a:endParaRPr lang="en-US" sz="900">
              <a:solidFill>
                <a:schemeClr val="bg1"/>
              </a:solidFill>
              <a:latin typeface="Century Gothic" panose="020B0502020202020204" pitchFamily="34" charset="0"/>
            </a:endParaRPr>
          </a:p>
        </p:txBody>
      </p:sp>
      <p:sp>
        <p:nvSpPr>
          <p:cNvPr id="11" name="TextBox 10">
            <a:extLst>
              <a:ext uri="{FF2B5EF4-FFF2-40B4-BE49-F238E27FC236}">
                <a16:creationId xmlns:a16="http://schemas.microsoft.com/office/drawing/2014/main" id="{276467A2-8A77-41BB-BB8A-38537897EA82}"/>
              </a:ext>
            </a:extLst>
          </p:cNvPr>
          <p:cNvSpPr txBox="1"/>
          <p:nvPr userDrawn="1"/>
        </p:nvSpPr>
        <p:spPr>
          <a:xfrm>
            <a:off x="7504700" y="6296378"/>
            <a:ext cx="749422"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a:t>
            </a:r>
            <a:endParaRPr lang="en-US" sz="900">
              <a:solidFill>
                <a:schemeClr val="bg1"/>
              </a:solidFill>
              <a:latin typeface="Century Gothic" panose="020B0502020202020204" pitchFamily="34" charset="0"/>
            </a:endParaRPr>
          </a:p>
        </p:txBody>
      </p:sp>
      <p:sp>
        <p:nvSpPr>
          <p:cNvPr id="12" name="TextBox 11">
            <a:extLst>
              <a:ext uri="{FF2B5EF4-FFF2-40B4-BE49-F238E27FC236}">
                <a16:creationId xmlns:a16="http://schemas.microsoft.com/office/drawing/2014/main" id="{61C7900F-99B0-4001-884E-31B7B12A4B69}"/>
              </a:ext>
            </a:extLst>
          </p:cNvPr>
          <p:cNvSpPr txBox="1"/>
          <p:nvPr userDrawn="1"/>
        </p:nvSpPr>
        <p:spPr>
          <a:xfrm>
            <a:off x="8501825" y="6303873"/>
            <a:ext cx="977959"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calcities.org</a:t>
            </a:r>
            <a:endParaRPr lang="en-US" sz="900">
              <a:solidFill>
                <a:schemeClr val="bg1"/>
              </a:solidFill>
              <a:latin typeface="Century Gothic" panose="020B0502020202020204" pitchFamily="34" charset="0"/>
            </a:endParaRPr>
          </a:p>
        </p:txBody>
      </p:sp>
      <p:pic>
        <p:nvPicPr>
          <p:cNvPr id="13" name="Picture 12">
            <a:extLst>
              <a:ext uri="{FF2B5EF4-FFF2-40B4-BE49-F238E27FC236}">
                <a16:creationId xmlns:a16="http://schemas.microsoft.com/office/drawing/2014/main" id="{0D780096-B914-4EB8-98E6-C311A969D6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6355" y="6093929"/>
            <a:ext cx="1487194" cy="650720"/>
          </a:xfrm>
          <a:prstGeom prst="rect">
            <a:avLst/>
          </a:prstGeom>
        </p:spPr>
      </p:pic>
      <p:pic>
        <p:nvPicPr>
          <p:cNvPr id="14" name="Picture 13">
            <a:extLst>
              <a:ext uri="{FF2B5EF4-FFF2-40B4-BE49-F238E27FC236}">
                <a16:creationId xmlns:a16="http://schemas.microsoft.com/office/drawing/2014/main" id="{81D9C651-F867-487E-A82E-EB40C717F30A}"/>
              </a:ext>
            </a:extLst>
          </p:cNvPr>
          <p:cNvPicPr>
            <a:picLocks noChangeAspect="1"/>
          </p:cNvPicPr>
          <p:nvPr userDrawn="1"/>
        </p:nvPicPr>
        <p:blipFill>
          <a:blip r:embed="rId3"/>
          <a:stretch>
            <a:fillRect/>
          </a:stretch>
        </p:blipFill>
        <p:spPr>
          <a:xfrm>
            <a:off x="6460588" y="6341944"/>
            <a:ext cx="63500" cy="139700"/>
          </a:xfrm>
          <a:prstGeom prst="rect">
            <a:avLst/>
          </a:prstGeom>
        </p:spPr>
      </p:pic>
      <p:pic>
        <p:nvPicPr>
          <p:cNvPr id="15" name="Picture 14">
            <a:extLst>
              <a:ext uri="{FF2B5EF4-FFF2-40B4-BE49-F238E27FC236}">
                <a16:creationId xmlns:a16="http://schemas.microsoft.com/office/drawing/2014/main" id="{5FE55098-2ADA-45BB-8215-29358FD3D065}"/>
              </a:ext>
            </a:extLst>
          </p:cNvPr>
          <p:cNvPicPr>
            <a:picLocks noChangeAspect="1"/>
          </p:cNvPicPr>
          <p:nvPr userDrawn="1"/>
        </p:nvPicPr>
        <p:blipFill>
          <a:blip r:embed="rId4"/>
          <a:stretch>
            <a:fillRect/>
          </a:stretch>
        </p:blipFill>
        <p:spPr>
          <a:xfrm>
            <a:off x="7372075" y="6373672"/>
            <a:ext cx="139700" cy="114300"/>
          </a:xfrm>
          <a:prstGeom prst="rect">
            <a:avLst/>
          </a:prstGeom>
        </p:spPr>
      </p:pic>
      <p:pic>
        <p:nvPicPr>
          <p:cNvPr id="16" name="Picture 15">
            <a:extLst>
              <a:ext uri="{FF2B5EF4-FFF2-40B4-BE49-F238E27FC236}">
                <a16:creationId xmlns:a16="http://schemas.microsoft.com/office/drawing/2014/main" id="{BE3F83A7-5848-40D6-BCF0-C81F842BED69}"/>
              </a:ext>
            </a:extLst>
          </p:cNvPr>
          <p:cNvPicPr>
            <a:picLocks noChangeAspect="1"/>
          </p:cNvPicPr>
          <p:nvPr userDrawn="1"/>
        </p:nvPicPr>
        <p:blipFill>
          <a:blip r:embed="rId5"/>
          <a:stretch>
            <a:fillRect/>
          </a:stretch>
        </p:blipFill>
        <p:spPr>
          <a:xfrm>
            <a:off x="8375048" y="6352945"/>
            <a:ext cx="139700" cy="139700"/>
          </a:xfrm>
          <a:prstGeom prst="rect">
            <a:avLst/>
          </a:prstGeom>
        </p:spPr>
      </p:pic>
    </p:spTree>
    <p:extLst>
      <p:ext uri="{BB962C8B-B14F-4D97-AF65-F5344CB8AC3E}">
        <p14:creationId xmlns:p14="http://schemas.microsoft.com/office/powerpoint/2010/main" val="310284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006E6BC-E69C-40A3-ADA7-15C8F2B167EA}"/>
              </a:ext>
            </a:extLst>
          </p:cNvPr>
          <p:cNvSpPr/>
          <p:nvPr userDrawn="1"/>
        </p:nvSpPr>
        <p:spPr>
          <a:xfrm>
            <a:off x="6007284" y="6214761"/>
            <a:ext cx="3791872"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2" name="Title 1">
            <a:extLst>
              <a:ext uri="{FF2B5EF4-FFF2-40B4-BE49-F238E27FC236}">
                <a16:creationId xmlns:a16="http://schemas.microsoft.com/office/drawing/2014/main" id="{5BCEC4AD-252B-7D4B-9112-08ED21D2127B}"/>
              </a:ext>
            </a:extLst>
          </p:cNvPr>
          <p:cNvSpPr>
            <a:spLocks noGrp="1"/>
          </p:cNvSpPr>
          <p:nvPr>
            <p:ph type="title"/>
          </p:nvPr>
        </p:nvSpPr>
        <p:spPr>
          <a:xfrm>
            <a:off x="841248" y="365125"/>
            <a:ext cx="11350752"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3A2AA55-818D-BE4A-BD0B-925C60600F63}"/>
              </a:ext>
            </a:extLst>
          </p:cNvPr>
          <p:cNvSpPr>
            <a:spLocks noGrp="1"/>
          </p:cNvSpPr>
          <p:nvPr>
            <p:ph idx="1"/>
          </p:nvPr>
        </p:nvSpPr>
        <p:spPr>
          <a:xfrm>
            <a:off x="838200" y="1825625"/>
            <a:ext cx="10515600" cy="4351338"/>
          </a:xfrm>
          <a:prstGeom prst="rect">
            <a:avLst/>
          </a:prstGeom>
        </p:spPr>
        <p:txBody>
          <a:bodyPr l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AAD7C81-EC42-BE4B-9F9A-B36B071A6A73}"/>
              </a:ext>
            </a:extLst>
          </p:cNvPr>
          <p:cNvSpPr>
            <a:spLocks noGrp="1"/>
          </p:cNvSpPr>
          <p:nvPr>
            <p:ph type="ftr" sz="quarter" idx="11"/>
          </p:nvPr>
        </p:nvSpPr>
        <p:spPr>
          <a:xfrm>
            <a:off x="838200" y="6356350"/>
            <a:ext cx="7315199" cy="365125"/>
          </a:xfrm>
        </p:spPr>
        <p:txBody>
          <a:bodyPr/>
          <a:lstStyle/>
          <a:p>
            <a:endParaRPr lang="en-US"/>
          </a:p>
        </p:txBody>
      </p:sp>
      <p:sp>
        <p:nvSpPr>
          <p:cNvPr id="6" name="Slide Number Placeholder 5">
            <a:extLst>
              <a:ext uri="{FF2B5EF4-FFF2-40B4-BE49-F238E27FC236}">
                <a16:creationId xmlns:a16="http://schemas.microsoft.com/office/drawing/2014/main" id="{657BC995-9813-E749-A0CA-8297C1EBE207}"/>
              </a:ext>
            </a:extLst>
          </p:cNvPr>
          <p:cNvSpPr>
            <a:spLocks noGrp="1"/>
          </p:cNvSpPr>
          <p:nvPr>
            <p:ph type="sldNum" sz="quarter" idx="12"/>
          </p:nvPr>
        </p:nvSpPr>
        <p:spPr/>
        <p:txBody>
          <a:bodyPr/>
          <a:lstStyle/>
          <a:p>
            <a:fld id="{B5405C48-853C-B84D-B21B-D6D599F83FFD}" type="slidenum">
              <a:rPr lang="en-US" smtClean="0"/>
              <a:t>‹#›</a:t>
            </a:fld>
            <a:endParaRPr lang="en-US"/>
          </a:p>
        </p:txBody>
      </p:sp>
      <p:sp>
        <p:nvSpPr>
          <p:cNvPr id="7" name="Content Placeholder 2">
            <a:extLst>
              <a:ext uri="{FF2B5EF4-FFF2-40B4-BE49-F238E27FC236}">
                <a16:creationId xmlns:a16="http://schemas.microsoft.com/office/drawing/2014/main" id="{EB7377DC-DA9B-48CC-BF83-0B7CE4608B3E}"/>
              </a:ext>
            </a:extLst>
          </p:cNvPr>
          <p:cNvSpPr>
            <a:spLocks noGrp="1"/>
          </p:cNvSpPr>
          <p:nvPr>
            <p:ph idx="1"/>
          </p:nvPr>
        </p:nvSpPr>
        <p:spPr>
          <a:xfrm>
            <a:off x="838200" y="1825625"/>
            <a:ext cx="10515600" cy="4351338"/>
          </a:xfrm>
          <a:prstGeom prst="rect">
            <a:avLst/>
          </a:prstGeom>
        </p:spPr>
        <p:txBody>
          <a:bodyPr lIns="2743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380B2A07-1B64-4243-8552-024B91250335}"/>
              </a:ext>
            </a:extLst>
          </p:cNvPr>
          <p:cNvSpPr/>
          <p:nvPr userDrawn="1"/>
        </p:nvSpPr>
        <p:spPr>
          <a:xfrm>
            <a:off x="-1" y="6214761"/>
            <a:ext cx="5914871"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9" name="TextBox 8">
            <a:extLst>
              <a:ext uri="{FF2B5EF4-FFF2-40B4-BE49-F238E27FC236}">
                <a16:creationId xmlns:a16="http://schemas.microsoft.com/office/drawing/2014/main" id="{1EA344D7-9954-4D7B-B7BA-7FDA737EA861}"/>
              </a:ext>
            </a:extLst>
          </p:cNvPr>
          <p:cNvSpPr txBox="1"/>
          <p:nvPr userDrawn="1"/>
        </p:nvSpPr>
        <p:spPr>
          <a:xfrm>
            <a:off x="242481" y="6274382"/>
            <a:ext cx="5480703" cy="292388"/>
          </a:xfrm>
          <a:prstGeom prst="rect">
            <a:avLst/>
          </a:prstGeom>
          <a:noFill/>
          <a:ln>
            <a:noFill/>
          </a:ln>
        </p:spPr>
        <p:txBody>
          <a:bodyPr wrap="square" rtlCol="0">
            <a:spAutoFit/>
          </a:bodyPr>
          <a:lstStyle/>
          <a:p>
            <a:r>
              <a:rPr lang="en-US" sz="1300">
                <a:solidFill>
                  <a:schemeClr val="bg1"/>
                </a:solidFill>
                <a:latin typeface="Century Gothic" panose="020B0502020202020204" pitchFamily="34" charset="0"/>
              </a:rPr>
              <a:t>Strengthening California Cities through Advocacy and Education</a:t>
            </a:r>
          </a:p>
        </p:txBody>
      </p:sp>
      <p:sp>
        <p:nvSpPr>
          <p:cNvPr id="10" name="TextBox 9">
            <a:extLst>
              <a:ext uri="{FF2B5EF4-FFF2-40B4-BE49-F238E27FC236}">
                <a16:creationId xmlns:a16="http://schemas.microsoft.com/office/drawing/2014/main" id="{A3905EBE-3E0C-451F-BEEC-3607986BEBFA}"/>
              </a:ext>
            </a:extLst>
          </p:cNvPr>
          <p:cNvSpPr txBox="1"/>
          <p:nvPr userDrawn="1"/>
        </p:nvSpPr>
        <p:spPr>
          <a:xfrm>
            <a:off x="6504995" y="6296378"/>
            <a:ext cx="749422"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a:t>
            </a:r>
            <a:endParaRPr lang="en-US" sz="900">
              <a:solidFill>
                <a:schemeClr val="bg1"/>
              </a:solidFill>
              <a:latin typeface="Century Gothic" panose="020B0502020202020204" pitchFamily="34" charset="0"/>
            </a:endParaRPr>
          </a:p>
        </p:txBody>
      </p:sp>
      <p:sp>
        <p:nvSpPr>
          <p:cNvPr id="11" name="TextBox 10">
            <a:extLst>
              <a:ext uri="{FF2B5EF4-FFF2-40B4-BE49-F238E27FC236}">
                <a16:creationId xmlns:a16="http://schemas.microsoft.com/office/drawing/2014/main" id="{E3773E45-58DE-4505-A62C-04ED2C9002E0}"/>
              </a:ext>
            </a:extLst>
          </p:cNvPr>
          <p:cNvSpPr txBox="1"/>
          <p:nvPr userDrawn="1"/>
        </p:nvSpPr>
        <p:spPr>
          <a:xfrm>
            <a:off x="7504700" y="6296378"/>
            <a:ext cx="749422"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a:t>
            </a:r>
            <a:endParaRPr lang="en-US" sz="900">
              <a:solidFill>
                <a:schemeClr val="bg1"/>
              </a:solidFill>
              <a:latin typeface="Century Gothic" panose="020B0502020202020204" pitchFamily="34" charset="0"/>
            </a:endParaRPr>
          </a:p>
        </p:txBody>
      </p:sp>
      <p:sp>
        <p:nvSpPr>
          <p:cNvPr id="12" name="TextBox 11">
            <a:extLst>
              <a:ext uri="{FF2B5EF4-FFF2-40B4-BE49-F238E27FC236}">
                <a16:creationId xmlns:a16="http://schemas.microsoft.com/office/drawing/2014/main" id="{B458BF4C-962A-4EAD-B9BE-37447E8FC127}"/>
              </a:ext>
            </a:extLst>
          </p:cNvPr>
          <p:cNvSpPr txBox="1"/>
          <p:nvPr userDrawn="1"/>
        </p:nvSpPr>
        <p:spPr>
          <a:xfrm>
            <a:off x="8501825" y="6303873"/>
            <a:ext cx="977959"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calcities.org</a:t>
            </a:r>
            <a:endParaRPr lang="en-US" sz="900">
              <a:solidFill>
                <a:schemeClr val="bg1"/>
              </a:solidFill>
              <a:latin typeface="Century Gothic" panose="020B0502020202020204" pitchFamily="34" charset="0"/>
            </a:endParaRPr>
          </a:p>
        </p:txBody>
      </p:sp>
      <p:pic>
        <p:nvPicPr>
          <p:cNvPr id="13" name="Picture 12">
            <a:extLst>
              <a:ext uri="{FF2B5EF4-FFF2-40B4-BE49-F238E27FC236}">
                <a16:creationId xmlns:a16="http://schemas.microsoft.com/office/drawing/2014/main" id="{28074896-C4CD-4A77-93D1-3F2C6DB2AD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6355" y="6093929"/>
            <a:ext cx="1487194" cy="650720"/>
          </a:xfrm>
          <a:prstGeom prst="rect">
            <a:avLst/>
          </a:prstGeom>
        </p:spPr>
      </p:pic>
      <p:pic>
        <p:nvPicPr>
          <p:cNvPr id="15" name="Picture 14">
            <a:extLst>
              <a:ext uri="{FF2B5EF4-FFF2-40B4-BE49-F238E27FC236}">
                <a16:creationId xmlns:a16="http://schemas.microsoft.com/office/drawing/2014/main" id="{4410A11D-EF8D-44C6-8042-4A7509A22393}"/>
              </a:ext>
            </a:extLst>
          </p:cNvPr>
          <p:cNvPicPr>
            <a:picLocks noChangeAspect="1"/>
          </p:cNvPicPr>
          <p:nvPr userDrawn="1"/>
        </p:nvPicPr>
        <p:blipFill>
          <a:blip r:embed="rId3"/>
          <a:stretch>
            <a:fillRect/>
          </a:stretch>
        </p:blipFill>
        <p:spPr>
          <a:xfrm>
            <a:off x="6460588" y="6341944"/>
            <a:ext cx="63500" cy="139700"/>
          </a:xfrm>
          <a:prstGeom prst="rect">
            <a:avLst/>
          </a:prstGeom>
        </p:spPr>
      </p:pic>
      <p:pic>
        <p:nvPicPr>
          <p:cNvPr id="16" name="Picture 15">
            <a:extLst>
              <a:ext uri="{FF2B5EF4-FFF2-40B4-BE49-F238E27FC236}">
                <a16:creationId xmlns:a16="http://schemas.microsoft.com/office/drawing/2014/main" id="{AF05E042-3FB2-479F-A385-EE96784C0BE5}"/>
              </a:ext>
            </a:extLst>
          </p:cNvPr>
          <p:cNvPicPr>
            <a:picLocks noChangeAspect="1"/>
          </p:cNvPicPr>
          <p:nvPr userDrawn="1"/>
        </p:nvPicPr>
        <p:blipFill>
          <a:blip r:embed="rId4"/>
          <a:stretch>
            <a:fillRect/>
          </a:stretch>
        </p:blipFill>
        <p:spPr>
          <a:xfrm>
            <a:off x="7372075" y="6373672"/>
            <a:ext cx="139700" cy="114300"/>
          </a:xfrm>
          <a:prstGeom prst="rect">
            <a:avLst/>
          </a:prstGeom>
        </p:spPr>
      </p:pic>
      <p:pic>
        <p:nvPicPr>
          <p:cNvPr id="17" name="Picture 16">
            <a:extLst>
              <a:ext uri="{FF2B5EF4-FFF2-40B4-BE49-F238E27FC236}">
                <a16:creationId xmlns:a16="http://schemas.microsoft.com/office/drawing/2014/main" id="{98BB9EDD-F24F-4160-BE76-D597BE658D07}"/>
              </a:ext>
            </a:extLst>
          </p:cNvPr>
          <p:cNvPicPr>
            <a:picLocks noChangeAspect="1"/>
          </p:cNvPicPr>
          <p:nvPr userDrawn="1"/>
        </p:nvPicPr>
        <p:blipFill>
          <a:blip r:embed="rId5"/>
          <a:stretch>
            <a:fillRect/>
          </a:stretch>
        </p:blipFill>
        <p:spPr>
          <a:xfrm>
            <a:off x="8375048" y="6352945"/>
            <a:ext cx="139700" cy="139700"/>
          </a:xfrm>
          <a:prstGeom prst="rect">
            <a:avLst/>
          </a:prstGeom>
        </p:spPr>
      </p:pic>
    </p:spTree>
    <p:extLst>
      <p:ext uri="{BB962C8B-B14F-4D97-AF65-F5344CB8AC3E}">
        <p14:creationId xmlns:p14="http://schemas.microsoft.com/office/powerpoint/2010/main" val="85764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B9FF9C0-9D21-A54A-B8DF-71C1064AAE9C}"/>
              </a:ext>
            </a:extLst>
          </p:cNvPr>
          <p:cNvSpPr/>
          <p:nvPr userDrawn="1"/>
        </p:nvSpPr>
        <p:spPr>
          <a:xfrm>
            <a:off x="6007284" y="6214761"/>
            <a:ext cx="3791872"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2" name="Title 1">
            <a:extLst>
              <a:ext uri="{FF2B5EF4-FFF2-40B4-BE49-F238E27FC236}">
                <a16:creationId xmlns:a16="http://schemas.microsoft.com/office/drawing/2014/main" id="{0B11053A-D092-BC47-85D4-83DFC873BD22}"/>
              </a:ext>
            </a:extLst>
          </p:cNvPr>
          <p:cNvSpPr>
            <a:spLocks noGrp="1"/>
          </p:cNvSpPr>
          <p:nvPr>
            <p:ph type="title"/>
          </p:nvPr>
        </p:nvSpPr>
        <p:spPr>
          <a:xfrm>
            <a:off x="831850" y="149495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153837-6051-3E4B-A52B-9C715B7FFA7C}"/>
              </a:ext>
            </a:extLst>
          </p:cNvPr>
          <p:cNvSpPr>
            <a:spLocks noGrp="1"/>
          </p:cNvSpPr>
          <p:nvPr>
            <p:ph type="body" idx="1"/>
          </p:nvPr>
        </p:nvSpPr>
        <p:spPr>
          <a:xfrm>
            <a:off x="831850" y="4569919"/>
            <a:ext cx="10515600" cy="996690"/>
          </a:xfrm>
          <a:prstGeom prst="rect">
            <a:avLst/>
          </a:prstGeom>
        </p:spPr>
        <p:txBody>
          <a:bodyPr lIns="27432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6AD76E5D-4D8F-9B4D-B462-2EAB28631C70}"/>
              </a:ext>
            </a:extLst>
          </p:cNvPr>
          <p:cNvSpPr/>
          <p:nvPr userDrawn="1"/>
        </p:nvSpPr>
        <p:spPr>
          <a:xfrm>
            <a:off x="-1" y="6214761"/>
            <a:ext cx="5914871" cy="419120"/>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5C8E"/>
              </a:solidFill>
            </a:endParaRPr>
          </a:p>
        </p:txBody>
      </p:sp>
      <p:sp>
        <p:nvSpPr>
          <p:cNvPr id="8" name="TextBox 7">
            <a:extLst>
              <a:ext uri="{FF2B5EF4-FFF2-40B4-BE49-F238E27FC236}">
                <a16:creationId xmlns:a16="http://schemas.microsoft.com/office/drawing/2014/main" id="{18675FB8-52EF-894A-9B41-8BF87ADECD67}"/>
              </a:ext>
            </a:extLst>
          </p:cNvPr>
          <p:cNvSpPr txBox="1"/>
          <p:nvPr userDrawn="1"/>
        </p:nvSpPr>
        <p:spPr>
          <a:xfrm>
            <a:off x="242481" y="6274382"/>
            <a:ext cx="5480703" cy="292388"/>
          </a:xfrm>
          <a:prstGeom prst="rect">
            <a:avLst/>
          </a:prstGeom>
          <a:noFill/>
          <a:ln>
            <a:noFill/>
          </a:ln>
        </p:spPr>
        <p:txBody>
          <a:bodyPr wrap="square" rtlCol="0">
            <a:spAutoFit/>
          </a:bodyPr>
          <a:lstStyle/>
          <a:p>
            <a:r>
              <a:rPr lang="en-US" sz="1300">
                <a:solidFill>
                  <a:schemeClr val="bg1"/>
                </a:solidFill>
                <a:latin typeface="Century Gothic" panose="020B0502020202020204" pitchFamily="34" charset="0"/>
              </a:rPr>
              <a:t>Strengthening California Cities through Advocacy and Education</a:t>
            </a:r>
          </a:p>
        </p:txBody>
      </p:sp>
      <p:pic>
        <p:nvPicPr>
          <p:cNvPr id="9" name="Picture 8">
            <a:extLst>
              <a:ext uri="{FF2B5EF4-FFF2-40B4-BE49-F238E27FC236}">
                <a16:creationId xmlns:a16="http://schemas.microsoft.com/office/drawing/2014/main" id="{51DF5B1E-E81E-654E-AAEA-070BB25D80F4}"/>
              </a:ext>
            </a:extLst>
          </p:cNvPr>
          <p:cNvPicPr>
            <a:picLocks noChangeAspect="1"/>
          </p:cNvPicPr>
          <p:nvPr userDrawn="1"/>
        </p:nvPicPr>
        <p:blipFill>
          <a:blip r:embed="rId2"/>
          <a:stretch>
            <a:fillRect/>
          </a:stretch>
        </p:blipFill>
        <p:spPr>
          <a:xfrm>
            <a:off x="6460588" y="6341944"/>
            <a:ext cx="63500" cy="139700"/>
          </a:xfrm>
          <a:prstGeom prst="rect">
            <a:avLst/>
          </a:prstGeom>
        </p:spPr>
      </p:pic>
      <p:pic>
        <p:nvPicPr>
          <p:cNvPr id="10" name="Picture 9">
            <a:extLst>
              <a:ext uri="{FF2B5EF4-FFF2-40B4-BE49-F238E27FC236}">
                <a16:creationId xmlns:a16="http://schemas.microsoft.com/office/drawing/2014/main" id="{EC27DCD3-DA07-ED4F-A4E6-B308E0700C94}"/>
              </a:ext>
            </a:extLst>
          </p:cNvPr>
          <p:cNvPicPr>
            <a:picLocks noChangeAspect="1"/>
          </p:cNvPicPr>
          <p:nvPr userDrawn="1"/>
        </p:nvPicPr>
        <p:blipFill>
          <a:blip r:embed="rId3"/>
          <a:stretch>
            <a:fillRect/>
          </a:stretch>
        </p:blipFill>
        <p:spPr>
          <a:xfrm>
            <a:off x="7372075" y="6373672"/>
            <a:ext cx="139700" cy="114300"/>
          </a:xfrm>
          <a:prstGeom prst="rect">
            <a:avLst/>
          </a:prstGeom>
        </p:spPr>
      </p:pic>
      <p:pic>
        <p:nvPicPr>
          <p:cNvPr id="11" name="Picture 10">
            <a:extLst>
              <a:ext uri="{FF2B5EF4-FFF2-40B4-BE49-F238E27FC236}">
                <a16:creationId xmlns:a16="http://schemas.microsoft.com/office/drawing/2014/main" id="{87C7818E-AD73-EB49-9D30-E100193CBD8A}"/>
              </a:ext>
            </a:extLst>
          </p:cNvPr>
          <p:cNvPicPr>
            <a:picLocks noChangeAspect="1"/>
          </p:cNvPicPr>
          <p:nvPr userDrawn="1"/>
        </p:nvPicPr>
        <p:blipFill>
          <a:blip r:embed="rId4"/>
          <a:stretch>
            <a:fillRect/>
          </a:stretch>
        </p:blipFill>
        <p:spPr>
          <a:xfrm>
            <a:off x="8375048" y="6352945"/>
            <a:ext cx="139700" cy="139700"/>
          </a:xfrm>
          <a:prstGeom prst="rect">
            <a:avLst/>
          </a:prstGeom>
        </p:spPr>
      </p:pic>
      <p:sp>
        <p:nvSpPr>
          <p:cNvPr id="12" name="TextBox 11">
            <a:extLst>
              <a:ext uri="{FF2B5EF4-FFF2-40B4-BE49-F238E27FC236}">
                <a16:creationId xmlns:a16="http://schemas.microsoft.com/office/drawing/2014/main" id="{E9780ED1-AD4E-1D48-B23F-AF9CC62B9369}"/>
              </a:ext>
            </a:extLst>
          </p:cNvPr>
          <p:cNvSpPr txBox="1"/>
          <p:nvPr userDrawn="1"/>
        </p:nvSpPr>
        <p:spPr>
          <a:xfrm>
            <a:off x="6504995" y="6296378"/>
            <a:ext cx="749422"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a:t>
            </a:r>
            <a:endParaRPr lang="en-US" sz="900">
              <a:solidFill>
                <a:schemeClr val="bg1"/>
              </a:solidFill>
              <a:latin typeface="Century Gothic" panose="020B0502020202020204" pitchFamily="34" charset="0"/>
            </a:endParaRPr>
          </a:p>
        </p:txBody>
      </p:sp>
      <p:sp>
        <p:nvSpPr>
          <p:cNvPr id="13" name="TextBox 12">
            <a:extLst>
              <a:ext uri="{FF2B5EF4-FFF2-40B4-BE49-F238E27FC236}">
                <a16:creationId xmlns:a16="http://schemas.microsoft.com/office/drawing/2014/main" id="{D4344944-79AF-114F-8337-652B44DD9495}"/>
              </a:ext>
            </a:extLst>
          </p:cNvPr>
          <p:cNvSpPr txBox="1"/>
          <p:nvPr userDrawn="1"/>
        </p:nvSpPr>
        <p:spPr>
          <a:xfrm>
            <a:off x="7504700" y="6296378"/>
            <a:ext cx="749422"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a:t>
            </a:r>
            <a:endParaRPr lang="en-US" sz="900">
              <a:solidFill>
                <a:schemeClr val="bg1"/>
              </a:solidFill>
              <a:latin typeface="Century Gothic" panose="020B0502020202020204" pitchFamily="34" charset="0"/>
            </a:endParaRPr>
          </a:p>
        </p:txBody>
      </p:sp>
      <p:sp>
        <p:nvSpPr>
          <p:cNvPr id="14" name="TextBox 13">
            <a:extLst>
              <a:ext uri="{FF2B5EF4-FFF2-40B4-BE49-F238E27FC236}">
                <a16:creationId xmlns:a16="http://schemas.microsoft.com/office/drawing/2014/main" id="{31AC8A99-8AB5-094B-A638-5922EE80F2CB}"/>
              </a:ext>
            </a:extLst>
          </p:cNvPr>
          <p:cNvSpPr txBox="1"/>
          <p:nvPr userDrawn="1"/>
        </p:nvSpPr>
        <p:spPr>
          <a:xfrm>
            <a:off x="8501825" y="6303873"/>
            <a:ext cx="977959" cy="230832"/>
          </a:xfrm>
          <a:prstGeom prst="rect">
            <a:avLst/>
          </a:prstGeom>
          <a:noFill/>
        </p:spPr>
        <p:txBody>
          <a:bodyPr wrap="square" rtlCol="0">
            <a:spAutoFit/>
          </a:bodyPr>
          <a:lstStyle/>
          <a:p>
            <a:r>
              <a:rPr lang="en-US" sz="900">
                <a:solidFill>
                  <a:schemeClr val="bg1"/>
                </a:solidFill>
                <a:latin typeface="Century Gothic" panose="020B0502020202020204" pitchFamily="34" charset="0"/>
              </a:rPr>
              <a:t>@</a:t>
            </a:r>
            <a:r>
              <a:rPr lang="en-US" sz="900" err="1">
                <a:solidFill>
                  <a:schemeClr val="bg1"/>
                </a:solidFill>
                <a:latin typeface="Century Gothic" panose="020B0502020202020204" pitchFamily="34" charset="0"/>
              </a:rPr>
              <a:t>calcities.org</a:t>
            </a:r>
            <a:endParaRPr lang="en-US" sz="900">
              <a:solidFill>
                <a:schemeClr val="bg1"/>
              </a:solidFill>
              <a:latin typeface="Century Gothic" panose="020B0502020202020204" pitchFamily="34" charset="0"/>
            </a:endParaRPr>
          </a:p>
        </p:txBody>
      </p:sp>
      <p:pic>
        <p:nvPicPr>
          <p:cNvPr id="15" name="Picture 14">
            <a:extLst>
              <a:ext uri="{FF2B5EF4-FFF2-40B4-BE49-F238E27FC236}">
                <a16:creationId xmlns:a16="http://schemas.microsoft.com/office/drawing/2014/main" id="{1DD22EDA-8878-5B4A-9935-8361CFBFC4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56355" y="6093929"/>
            <a:ext cx="1487194" cy="650720"/>
          </a:xfrm>
          <a:prstGeom prst="rect">
            <a:avLst/>
          </a:prstGeom>
        </p:spPr>
      </p:pic>
    </p:spTree>
    <p:extLst>
      <p:ext uri="{BB962C8B-B14F-4D97-AF65-F5344CB8AC3E}">
        <p14:creationId xmlns:p14="http://schemas.microsoft.com/office/powerpoint/2010/main" val="282628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0E6B0-E6AE-FC44-9C1E-9157E47F3E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E4E612-D82F-8047-9A4A-926B1865E0C1}"/>
              </a:ext>
            </a:extLst>
          </p:cNvPr>
          <p:cNvSpPr>
            <a:spLocks noGrp="1"/>
          </p:cNvSpPr>
          <p:nvPr>
            <p:ph sz="half" idx="1"/>
          </p:nvPr>
        </p:nvSpPr>
        <p:spPr>
          <a:xfrm>
            <a:off x="838200" y="1825625"/>
            <a:ext cx="5181600" cy="4351338"/>
          </a:xfrm>
          <a:prstGeom prst="rect">
            <a:avLst/>
          </a:prstGeom>
        </p:spPr>
        <p:txBody>
          <a:bodyPr/>
          <a:lstStyle>
            <a:lvl1pPr>
              <a:buSzPct val="100000"/>
              <a:defRPr sz="2800"/>
            </a:lvl1pPr>
            <a:lvl2pPr marL="800100" indent="-228600">
              <a:buClr>
                <a:srgbClr val="F99D31"/>
              </a:buClr>
              <a:buSzPct val="100000"/>
              <a:buFont typeface="Wingdings" panose="05000000000000000000" pitchFamily="2" charset="2"/>
              <a:buChar char="§"/>
              <a:defRPr sz="2400"/>
            </a:lvl2pPr>
            <a:lvl3pPr marL="1257300" indent="-228600">
              <a:buSzPct val="100000"/>
              <a:buFont typeface="Wingdings" panose="05000000000000000000" pitchFamily="2" charset="2"/>
              <a:buChar char="§"/>
              <a:defRPr sz="2200"/>
            </a:lvl3pPr>
            <a:lvl4pPr marL="1657350" indent="-228600">
              <a:buClr>
                <a:srgbClr val="FFC222"/>
              </a:buClr>
              <a:buSzPct val="100000"/>
              <a:buFont typeface="Arial" panose="020B0604020202020204" pitchFamily="34" charset="0"/>
              <a:buChar char="•"/>
              <a:defRPr/>
            </a:lvl4pPr>
            <a:lvl5pPr marL="2114550" marR="0" indent="-228600" algn="l" defTabSz="914400" rtl="0" eaLnBrk="1" fontAlgn="auto" latinLnBrk="0" hangingPunct="1">
              <a:lnSpc>
                <a:spcPct val="90000"/>
              </a:lnSpc>
              <a:spcBef>
                <a:spcPts val="500"/>
              </a:spcBef>
              <a:spcAft>
                <a:spcPts val="0"/>
              </a:spcAft>
              <a:buClr>
                <a:schemeClr val="accent1"/>
              </a:buClr>
              <a:buSzPct val="1000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2CE454-5B07-644C-99C2-BE72A4F5D132}"/>
              </a:ext>
            </a:extLst>
          </p:cNvPr>
          <p:cNvSpPr>
            <a:spLocks noGrp="1"/>
          </p:cNvSpPr>
          <p:nvPr>
            <p:ph sz="half" idx="2"/>
          </p:nvPr>
        </p:nvSpPr>
        <p:spPr>
          <a:xfrm>
            <a:off x="6172200" y="1825625"/>
            <a:ext cx="5181600" cy="4351338"/>
          </a:xfrm>
          <a:prstGeom prst="rect">
            <a:avLst/>
          </a:prstGeom>
        </p:spPr>
        <p:txBody>
          <a:bodyPr/>
          <a:lstStyle>
            <a:lvl1pPr>
              <a:buSzPct val="100000"/>
              <a:defRPr sz="2800"/>
            </a:lvl1pPr>
            <a:lvl2pPr>
              <a:buClr>
                <a:srgbClr val="F99D31"/>
              </a:buClr>
              <a:buSzPct val="100000"/>
              <a:defRPr/>
            </a:lvl2pPr>
            <a:lvl3pPr marL="1257300" indent="-228600">
              <a:buSzPct val="100000"/>
              <a:buFont typeface="Wingdings" panose="05000000000000000000" pitchFamily="2" charset="2"/>
              <a:buChar char="§"/>
              <a:defRPr/>
            </a:lvl3pPr>
            <a:lvl4pPr marL="1657350" indent="-228600">
              <a:buSzPct val="100000"/>
              <a:buFont typeface="Arial" panose="020B0604020202020204" pitchFamily="34" charset="0"/>
              <a:buChar char="•"/>
              <a:defRPr/>
            </a:lvl4pPr>
            <a:lvl5pPr>
              <a:buSzPct val="10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8D14A65B-C782-6947-A3EE-348103E301AD}"/>
              </a:ext>
            </a:extLst>
          </p:cNvPr>
          <p:cNvSpPr>
            <a:spLocks noGrp="1"/>
          </p:cNvSpPr>
          <p:nvPr>
            <p:ph type="ftr" sz="quarter" idx="11"/>
          </p:nvPr>
        </p:nvSpPr>
        <p:spPr>
          <a:xfrm>
            <a:off x="838200" y="6356350"/>
            <a:ext cx="7315199" cy="365125"/>
          </a:xfrm>
        </p:spPr>
        <p:txBody>
          <a:bodyPr/>
          <a:lstStyle/>
          <a:p>
            <a:endParaRPr lang="en-US"/>
          </a:p>
        </p:txBody>
      </p:sp>
      <p:sp>
        <p:nvSpPr>
          <p:cNvPr id="7" name="Slide Number Placeholder 6">
            <a:extLst>
              <a:ext uri="{FF2B5EF4-FFF2-40B4-BE49-F238E27FC236}">
                <a16:creationId xmlns:a16="http://schemas.microsoft.com/office/drawing/2014/main" id="{65834FCF-1F8F-1744-836D-39373772E649}"/>
              </a:ext>
            </a:extLst>
          </p:cNvPr>
          <p:cNvSpPr>
            <a:spLocks noGrp="1"/>
          </p:cNvSpPr>
          <p:nvPr>
            <p:ph type="sldNum" sz="quarter" idx="12"/>
          </p:nvPr>
        </p:nvSpPr>
        <p:spPr/>
        <p:txBody>
          <a:bodyPr/>
          <a:lstStyle/>
          <a:p>
            <a:fld id="{B5405C48-853C-B84D-B21B-D6D599F83FFD}" type="slidenum">
              <a:rPr lang="en-US" smtClean="0"/>
              <a:pPr/>
              <a:t>‹#›</a:t>
            </a:fld>
            <a:r>
              <a:rPr lang="en-US"/>
              <a:t>DRAFT  - Sept 12, 2023</a:t>
            </a:r>
          </a:p>
        </p:txBody>
      </p:sp>
    </p:spTree>
    <p:extLst>
      <p:ext uri="{BB962C8B-B14F-4D97-AF65-F5344CB8AC3E}">
        <p14:creationId xmlns:p14="http://schemas.microsoft.com/office/powerpoint/2010/main" val="296416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AEF7-F784-8245-BBD2-59678DDA4B54}"/>
              </a:ext>
            </a:extLst>
          </p:cNvPr>
          <p:cNvSpPr>
            <a:spLocks noGrp="1"/>
          </p:cNvSpPr>
          <p:nvPr>
            <p:ph type="title"/>
          </p:nvPr>
        </p:nvSpPr>
        <p:spPr>
          <a:xfrm>
            <a:off x="839788" y="365125"/>
            <a:ext cx="1135221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DC8E61-47EB-AB45-8B84-4AC9FDC9E7E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D9E7C9-C515-0245-BE8F-1CB39B9C77A4}"/>
              </a:ext>
            </a:extLst>
          </p:cNvPr>
          <p:cNvSpPr>
            <a:spLocks noGrp="1"/>
          </p:cNvSpPr>
          <p:nvPr>
            <p:ph sz="half" idx="2"/>
          </p:nvPr>
        </p:nvSpPr>
        <p:spPr>
          <a:xfrm>
            <a:off x="839788" y="2505075"/>
            <a:ext cx="5157787" cy="3684588"/>
          </a:xfrm>
          <a:prstGeom prst="rect">
            <a:avLst/>
          </a:prstGeom>
        </p:spPr>
        <p:txBody>
          <a:bodyPr/>
          <a:lstStyle>
            <a:lvl2pPr marL="800100" indent="-228600">
              <a:buClr>
                <a:srgbClr val="F99D31"/>
              </a:buClr>
              <a:buFont typeface="Wingdings" panose="05000000000000000000" pitchFamily="2" charset="2"/>
              <a:buChar char="§"/>
              <a:defRPr/>
            </a:lvl2pPr>
            <a:lvl3pPr marL="1257300" indent="-228600">
              <a:buClr>
                <a:srgbClr val="317297"/>
              </a:buClr>
              <a:buFont typeface="Wingdings" panose="05000000000000000000" pitchFamily="2" charset="2"/>
              <a:buChar char="§"/>
              <a:defRPr sz="2200"/>
            </a:lvl3pPr>
            <a:lvl4pPr>
              <a:buClr>
                <a:srgbClr val="F99D31"/>
              </a:buClr>
              <a:defRPr/>
            </a:lvl4pPr>
            <a:lvl5pPr>
              <a:buClr>
                <a:srgbClr val="31729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1A475F-6640-F142-A51B-36C755D4699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B272463F-2062-9D4F-B8FB-EF113B4BB841}"/>
              </a:ext>
            </a:extLst>
          </p:cNvPr>
          <p:cNvSpPr>
            <a:spLocks noGrp="1"/>
          </p:cNvSpPr>
          <p:nvPr>
            <p:ph type="ftr" sz="quarter" idx="11"/>
          </p:nvPr>
        </p:nvSpPr>
        <p:spPr>
          <a:xfrm>
            <a:off x="838200" y="6356350"/>
            <a:ext cx="7315199" cy="365125"/>
          </a:xfrm>
        </p:spPr>
        <p:txBody>
          <a:bodyPr/>
          <a:lstStyle/>
          <a:p>
            <a:endParaRPr lang="en-US"/>
          </a:p>
        </p:txBody>
      </p:sp>
      <p:sp>
        <p:nvSpPr>
          <p:cNvPr id="9" name="Slide Number Placeholder 8">
            <a:extLst>
              <a:ext uri="{FF2B5EF4-FFF2-40B4-BE49-F238E27FC236}">
                <a16:creationId xmlns:a16="http://schemas.microsoft.com/office/drawing/2014/main" id="{FCFC8EA0-E9A7-074C-BD5D-1B4F65C24952}"/>
              </a:ext>
            </a:extLst>
          </p:cNvPr>
          <p:cNvSpPr>
            <a:spLocks noGrp="1"/>
          </p:cNvSpPr>
          <p:nvPr>
            <p:ph type="sldNum" sz="quarter" idx="12"/>
          </p:nvPr>
        </p:nvSpPr>
        <p:spPr/>
        <p:txBody>
          <a:bodyPr/>
          <a:lstStyle/>
          <a:p>
            <a:fld id="{B5405C48-853C-B84D-B21B-D6D599F83FFD}" type="slidenum">
              <a:rPr lang="en-US" smtClean="0"/>
              <a:t>‹#›</a:t>
            </a:fld>
            <a:endParaRPr lang="en-US"/>
          </a:p>
        </p:txBody>
      </p:sp>
      <p:sp>
        <p:nvSpPr>
          <p:cNvPr id="10" name="Content Placeholder 3">
            <a:extLst>
              <a:ext uri="{FF2B5EF4-FFF2-40B4-BE49-F238E27FC236}">
                <a16:creationId xmlns:a16="http://schemas.microsoft.com/office/drawing/2014/main" id="{2602D48B-350E-4035-906A-3958101321C1}"/>
              </a:ext>
            </a:extLst>
          </p:cNvPr>
          <p:cNvSpPr>
            <a:spLocks noGrp="1"/>
          </p:cNvSpPr>
          <p:nvPr>
            <p:ph sz="half" idx="13"/>
          </p:nvPr>
        </p:nvSpPr>
        <p:spPr>
          <a:xfrm>
            <a:off x="6172201" y="2541123"/>
            <a:ext cx="5183188" cy="3642902"/>
          </a:xfrm>
          <a:prstGeom prst="rect">
            <a:avLst/>
          </a:prstGeom>
        </p:spPr>
        <p:txBody>
          <a:bodyPr/>
          <a:lstStyle>
            <a:lvl2pPr marL="800100" indent="-228600">
              <a:buClr>
                <a:srgbClr val="F99D31"/>
              </a:buClr>
              <a:buFont typeface="Wingdings" panose="05000000000000000000" pitchFamily="2" charset="2"/>
              <a:buChar char="§"/>
              <a:defRPr/>
            </a:lvl2pPr>
            <a:lvl3pPr marL="1257300" indent="-228600">
              <a:buClr>
                <a:srgbClr val="317297"/>
              </a:buClr>
              <a:buFont typeface="Wingdings" panose="05000000000000000000" pitchFamily="2" charset="2"/>
              <a:buChar char="§"/>
              <a:defRPr sz="2200"/>
            </a:lvl3pPr>
            <a:lvl4pPr>
              <a:buClr>
                <a:srgbClr val="F99D31"/>
              </a:buClr>
              <a:defRPr/>
            </a:lvl4pPr>
            <a:lvl5pPr>
              <a:buClr>
                <a:srgbClr val="317297"/>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2084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4159-9147-2148-B94E-4F0D5F5395C8}"/>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740507D-46AB-DB41-AEFC-D8719C3B72A6}"/>
              </a:ext>
            </a:extLst>
          </p:cNvPr>
          <p:cNvSpPr>
            <a:spLocks noGrp="1"/>
          </p:cNvSpPr>
          <p:nvPr>
            <p:ph type="ftr" sz="quarter" idx="11"/>
          </p:nvPr>
        </p:nvSpPr>
        <p:spPr>
          <a:xfrm>
            <a:off x="838200" y="6356350"/>
            <a:ext cx="7315200" cy="365125"/>
          </a:xfrm>
        </p:spPr>
        <p:txBody>
          <a:bodyPr/>
          <a:lstStyle/>
          <a:p>
            <a:endParaRPr lang="en-US"/>
          </a:p>
        </p:txBody>
      </p:sp>
      <p:sp>
        <p:nvSpPr>
          <p:cNvPr id="5" name="Slide Number Placeholder 4">
            <a:extLst>
              <a:ext uri="{FF2B5EF4-FFF2-40B4-BE49-F238E27FC236}">
                <a16:creationId xmlns:a16="http://schemas.microsoft.com/office/drawing/2014/main" id="{CCDFD34D-92A9-3649-9EB5-37C1B5CD7970}"/>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3856189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D3CB4FCA-F14C-E646-BE8E-CBE85C45090F}"/>
              </a:ext>
            </a:extLst>
          </p:cNvPr>
          <p:cNvSpPr>
            <a:spLocks noGrp="1"/>
          </p:cNvSpPr>
          <p:nvPr>
            <p:ph type="body" sz="quarter" idx="14" hasCustomPrompt="1"/>
          </p:nvPr>
        </p:nvSpPr>
        <p:spPr>
          <a:xfrm>
            <a:off x="2478858" y="351555"/>
            <a:ext cx="7221468" cy="1595438"/>
          </a:xfrm>
          <a:prstGeom prst="rect">
            <a:avLst/>
          </a:prstGeom>
          <a:solidFill>
            <a:schemeClr val="bg1"/>
          </a:solidFill>
        </p:spPr>
        <p:txBody>
          <a:bodyPr lIns="274320" tIns="182880" rIns="274320">
            <a:noAutofit/>
          </a:bodyPr>
          <a:lstStyle>
            <a:lvl1pPr marL="0" indent="0" algn="ctr">
              <a:buFontTx/>
              <a:buNone/>
              <a:defRPr sz="8800" b="1" cap="all" spc="-150" baseline="0">
                <a:solidFill>
                  <a:schemeClr val="accent1"/>
                </a:solidFill>
              </a:defRPr>
            </a:lvl1pPr>
          </a:lstStyle>
          <a:p>
            <a:pPr lvl="0"/>
            <a:r>
              <a:rPr lang="en-US"/>
              <a:t>Thank You</a:t>
            </a:r>
          </a:p>
        </p:txBody>
      </p:sp>
      <p:pic>
        <p:nvPicPr>
          <p:cNvPr id="5" name="Picture 4">
            <a:extLst>
              <a:ext uri="{FF2B5EF4-FFF2-40B4-BE49-F238E27FC236}">
                <a16:creationId xmlns:a16="http://schemas.microsoft.com/office/drawing/2014/main" id="{C565BB4F-4A21-8D45-A43A-E9CF342CE5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97338" y="3891346"/>
            <a:ext cx="3182370" cy="1392443"/>
          </a:xfrm>
          <a:prstGeom prst="rect">
            <a:avLst/>
          </a:prstGeom>
        </p:spPr>
      </p:pic>
      <p:sp>
        <p:nvSpPr>
          <p:cNvPr id="6" name="Rectangle 5">
            <a:extLst>
              <a:ext uri="{FF2B5EF4-FFF2-40B4-BE49-F238E27FC236}">
                <a16:creationId xmlns:a16="http://schemas.microsoft.com/office/drawing/2014/main" id="{3BE47916-37E7-614B-A783-0EA4A254EF6C}"/>
              </a:ext>
            </a:extLst>
          </p:cNvPr>
          <p:cNvSpPr/>
          <p:nvPr userDrawn="1"/>
        </p:nvSpPr>
        <p:spPr>
          <a:xfrm>
            <a:off x="4876478" y="5846126"/>
            <a:ext cx="7315522" cy="787755"/>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5C8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FA51511-95CA-DE43-8515-2AD009B79293}"/>
              </a:ext>
            </a:extLst>
          </p:cNvPr>
          <p:cNvSpPr/>
          <p:nvPr userDrawn="1"/>
        </p:nvSpPr>
        <p:spPr>
          <a:xfrm>
            <a:off x="0" y="5846126"/>
            <a:ext cx="4744721" cy="787755"/>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5C8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C597C55-2553-F843-B3EF-33BE3A4146F8}"/>
              </a:ext>
            </a:extLst>
          </p:cNvPr>
          <p:cNvSpPr txBox="1"/>
          <p:nvPr userDrawn="1"/>
        </p:nvSpPr>
        <p:spPr>
          <a:xfrm>
            <a:off x="415636" y="5935089"/>
            <a:ext cx="4098327" cy="61555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Strengthening California Cities through Advocacy and Education</a:t>
            </a:r>
          </a:p>
        </p:txBody>
      </p:sp>
      <p:pic>
        <p:nvPicPr>
          <p:cNvPr id="13" name="Picture 12">
            <a:extLst>
              <a:ext uri="{FF2B5EF4-FFF2-40B4-BE49-F238E27FC236}">
                <a16:creationId xmlns:a16="http://schemas.microsoft.com/office/drawing/2014/main" id="{4942EF88-6254-374C-BFA8-8E90911533D7}"/>
              </a:ext>
            </a:extLst>
          </p:cNvPr>
          <p:cNvPicPr>
            <a:picLocks noChangeAspect="1"/>
          </p:cNvPicPr>
          <p:nvPr userDrawn="1"/>
        </p:nvPicPr>
        <p:blipFill>
          <a:blip r:embed="rId3"/>
          <a:stretch>
            <a:fillRect/>
          </a:stretch>
        </p:blipFill>
        <p:spPr>
          <a:xfrm>
            <a:off x="5656822" y="6067798"/>
            <a:ext cx="143808" cy="316378"/>
          </a:xfrm>
          <a:prstGeom prst="rect">
            <a:avLst/>
          </a:prstGeom>
        </p:spPr>
      </p:pic>
      <p:pic>
        <p:nvPicPr>
          <p:cNvPr id="14" name="Picture 13">
            <a:extLst>
              <a:ext uri="{FF2B5EF4-FFF2-40B4-BE49-F238E27FC236}">
                <a16:creationId xmlns:a16="http://schemas.microsoft.com/office/drawing/2014/main" id="{1C28989E-F9BC-4043-89BA-84B8ECCC2E47}"/>
              </a:ext>
            </a:extLst>
          </p:cNvPr>
          <p:cNvPicPr>
            <a:picLocks noChangeAspect="1"/>
          </p:cNvPicPr>
          <p:nvPr userDrawn="1"/>
        </p:nvPicPr>
        <p:blipFill>
          <a:blip r:embed="rId4"/>
          <a:stretch>
            <a:fillRect/>
          </a:stretch>
        </p:blipFill>
        <p:spPr>
          <a:xfrm>
            <a:off x="7529495" y="6107327"/>
            <a:ext cx="336550" cy="275359"/>
          </a:xfrm>
          <a:prstGeom prst="rect">
            <a:avLst/>
          </a:prstGeom>
        </p:spPr>
      </p:pic>
      <p:pic>
        <p:nvPicPr>
          <p:cNvPr id="15" name="Picture 14">
            <a:extLst>
              <a:ext uri="{FF2B5EF4-FFF2-40B4-BE49-F238E27FC236}">
                <a16:creationId xmlns:a16="http://schemas.microsoft.com/office/drawing/2014/main" id="{19B1A0C2-D355-B942-A53A-88C25917DB46}"/>
              </a:ext>
            </a:extLst>
          </p:cNvPr>
          <p:cNvPicPr>
            <a:picLocks noChangeAspect="1"/>
          </p:cNvPicPr>
          <p:nvPr userDrawn="1"/>
        </p:nvPicPr>
        <p:blipFill>
          <a:blip r:embed="rId5"/>
          <a:stretch>
            <a:fillRect/>
          </a:stretch>
        </p:blipFill>
        <p:spPr>
          <a:xfrm>
            <a:off x="9519140" y="6136266"/>
            <a:ext cx="246420" cy="246420"/>
          </a:xfrm>
          <a:prstGeom prst="rect">
            <a:avLst/>
          </a:prstGeom>
        </p:spPr>
      </p:pic>
      <p:sp>
        <p:nvSpPr>
          <p:cNvPr id="16" name="TextBox 15">
            <a:extLst>
              <a:ext uri="{FF2B5EF4-FFF2-40B4-BE49-F238E27FC236}">
                <a16:creationId xmlns:a16="http://schemas.microsoft.com/office/drawing/2014/main" id="{D440634D-A96F-B64F-9F42-993EDD56F2CA}"/>
              </a:ext>
            </a:extLst>
          </p:cNvPr>
          <p:cNvSpPr txBox="1"/>
          <p:nvPr userDrawn="1"/>
        </p:nvSpPr>
        <p:spPr>
          <a:xfrm>
            <a:off x="5801155" y="6077958"/>
            <a:ext cx="125363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r>
              <a:rPr kumimoji="0" lang="en-US" sz="1600" b="0" i="0" u="none" strike="noStrike" kern="1200" cap="none" spc="0" normalizeH="0" baseline="0" noProof="0" err="1">
                <a:ln>
                  <a:noFill/>
                </a:ln>
                <a:solidFill>
                  <a:prstClr val="white"/>
                </a:solidFill>
                <a:effectLst/>
                <a:uLnTx/>
                <a:uFillTx/>
                <a:latin typeface="Century Gothic" panose="020B0502020202020204" pitchFamily="34" charset="0"/>
                <a:ea typeface="+mn-ea"/>
                <a:cs typeface="+mn-cs"/>
              </a:rPr>
              <a:t>calcities</a:t>
            </a:r>
            <a:endParaRPr kumimoji="0" lang="en-US"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17" name="TextBox 16">
            <a:extLst>
              <a:ext uri="{FF2B5EF4-FFF2-40B4-BE49-F238E27FC236}">
                <a16:creationId xmlns:a16="http://schemas.microsoft.com/office/drawing/2014/main" id="{0B6AF562-51C6-0046-ADDF-40E14EFA1885}"/>
              </a:ext>
            </a:extLst>
          </p:cNvPr>
          <p:cNvSpPr txBox="1"/>
          <p:nvPr userDrawn="1"/>
        </p:nvSpPr>
        <p:spPr>
          <a:xfrm>
            <a:off x="7872625" y="6081264"/>
            <a:ext cx="1253634" cy="338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r>
              <a:rPr kumimoji="0" lang="en-US" sz="1600" b="0" i="0" u="none" strike="noStrike" kern="1200" cap="none" spc="0" normalizeH="0" baseline="0" noProof="0" err="1">
                <a:ln>
                  <a:noFill/>
                </a:ln>
                <a:solidFill>
                  <a:prstClr val="white"/>
                </a:solidFill>
                <a:effectLst/>
                <a:uLnTx/>
                <a:uFillTx/>
                <a:latin typeface="Century Gothic" panose="020B0502020202020204" pitchFamily="34" charset="0"/>
                <a:ea typeface="+mn-ea"/>
                <a:cs typeface="+mn-cs"/>
              </a:rPr>
              <a:t>calcities</a:t>
            </a:r>
            <a:endParaRPr kumimoji="0" lang="en-US"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18" name="TextBox 17">
            <a:extLst>
              <a:ext uri="{FF2B5EF4-FFF2-40B4-BE49-F238E27FC236}">
                <a16:creationId xmlns:a16="http://schemas.microsoft.com/office/drawing/2014/main" id="{FEF6531B-37E5-6A43-9427-338A01B8991A}"/>
              </a:ext>
            </a:extLst>
          </p:cNvPr>
          <p:cNvSpPr txBox="1"/>
          <p:nvPr userDrawn="1"/>
        </p:nvSpPr>
        <p:spPr>
          <a:xfrm>
            <a:off x="9753600" y="6090480"/>
            <a:ext cx="173808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r>
              <a:rPr kumimoji="0" lang="en-US" sz="1600" b="0" i="0" u="none" strike="noStrike" kern="1200" cap="none" spc="0" normalizeH="0" baseline="0" noProof="0" err="1">
                <a:ln>
                  <a:noFill/>
                </a:ln>
                <a:solidFill>
                  <a:prstClr val="white"/>
                </a:solidFill>
                <a:effectLst/>
                <a:uLnTx/>
                <a:uFillTx/>
                <a:latin typeface="Century Gothic" panose="020B0502020202020204" pitchFamily="34" charset="0"/>
                <a:ea typeface="+mn-ea"/>
                <a:cs typeface="+mn-cs"/>
              </a:rPr>
              <a:t>calcities.org</a:t>
            </a:r>
            <a:endParaRPr kumimoji="0" lang="en-US" sz="16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28" name="Content Placeholder 27">
            <a:extLst>
              <a:ext uri="{FF2B5EF4-FFF2-40B4-BE49-F238E27FC236}">
                <a16:creationId xmlns:a16="http://schemas.microsoft.com/office/drawing/2014/main" id="{B409B1DE-C01F-4630-8B4F-29083ABDEA64}"/>
              </a:ext>
            </a:extLst>
          </p:cNvPr>
          <p:cNvSpPr>
            <a:spLocks noGrp="1"/>
          </p:cNvSpPr>
          <p:nvPr>
            <p:ph sz="quarter" idx="15"/>
          </p:nvPr>
        </p:nvSpPr>
        <p:spPr>
          <a:xfrm>
            <a:off x="2693324" y="2377440"/>
            <a:ext cx="6825816" cy="1128115"/>
          </a:xfrm>
          <a:prstGeom prst="rect">
            <a:avLst/>
          </a:prstGeom>
        </p:spPr>
        <p:txBody>
          <a:bodyPr/>
          <a:lstStyle>
            <a:lvl1pPr marL="0" indent="0" algn="ctr">
              <a:spcBef>
                <a:spcPts val="0"/>
              </a:spcBef>
              <a:buNone/>
              <a:defRPr sz="2800">
                <a:solidFill>
                  <a:srgbClr val="317297"/>
                </a:solidFill>
              </a:defRPr>
            </a:lvl1pPr>
          </a:lstStyle>
          <a:p>
            <a:pPr lvl="0"/>
            <a:r>
              <a:rPr lang="en-US"/>
              <a:t>Click to edit Master text styles</a:t>
            </a:r>
          </a:p>
        </p:txBody>
      </p:sp>
    </p:spTree>
    <p:extLst>
      <p:ext uri="{BB962C8B-B14F-4D97-AF65-F5344CB8AC3E}">
        <p14:creationId xmlns:p14="http://schemas.microsoft.com/office/powerpoint/2010/main" val="11300197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5B0FD-D521-D243-A414-380416B5AF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E7B76F-20B5-7A47-96DF-BBA887E543FA}"/>
              </a:ext>
            </a:extLst>
          </p:cNvPr>
          <p:cNvSpPr>
            <a:spLocks noGrp="1"/>
          </p:cNvSpPr>
          <p:nvPr>
            <p:ph idx="1"/>
          </p:nvPr>
        </p:nvSpPr>
        <p:spPr>
          <a:xfrm>
            <a:off x="5183188" y="457201"/>
            <a:ext cx="6172200" cy="5403850"/>
          </a:xfrm>
          <a:prstGeom prst="rect">
            <a:avLst/>
          </a:prstGeom>
          <a:solidFill>
            <a:schemeClr val="bg2"/>
          </a:solidFill>
        </p:spPr>
        <p:txBody>
          <a:bodyPr tIns="274320"/>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F6900D-B238-234E-BB8F-1459E52ACE38}"/>
              </a:ext>
            </a:extLst>
          </p:cNvPr>
          <p:cNvSpPr>
            <a:spLocks noGrp="1"/>
          </p:cNvSpPr>
          <p:nvPr>
            <p:ph type="body" sz="half" idx="2"/>
          </p:nvPr>
        </p:nvSpPr>
        <p:spPr>
          <a:xfrm>
            <a:off x="839788" y="2057400"/>
            <a:ext cx="3932237" cy="3811588"/>
          </a:xfrm>
          <a:prstGeom prst="rect">
            <a:avLst/>
          </a:prstGeom>
        </p:spPr>
        <p:txBody>
          <a:bodyPr tIns="18288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BE1C236-25C4-FC42-B6B9-6EB6BC4E7C27}"/>
              </a:ext>
            </a:extLst>
          </p:cNvPr>
          <p:cNvSpPr>
            <a:spLocks noGrp="1"/>
          </p:cNvSpPr>
          <p:nvPr>
            <p:ph type="ftr" sz="quarter" idx="11"/>
          </p:nvPr>
        </p:nvSpPr>
        <p:spPr>
          <a:xfrm>
            <a:off x="838200" y="6356350"/>
            <a:ext cx="7315199" cy="365125"/>
          </a:xfrm>
        </p:spPr>
        <p:txBody>
          <a:bodyPr/>
          <a:lstStyle/>
          <a:p>
            <a:endParaRPr lang="en-US"/>
          </a:p>
        </p:txBody>
      </p:sp>
      <p:sp>
        <p:nvSpPr>
          <p:cNvPr id="7" name="Slide Number Placeholder 6">
            <a:extLst>
              <a:ext uri="{FF2B5EF4-FFF2-40B4-BE49-F238E27FC236}">
                <a16:creationId xmlns:a16="http://schemas.microsoft.com/office/drawing/2014/main" id="{F305AC7E-6226-974F-A6F5-0FBA202BFEAA}"/>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2178905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DDCA-730D-6540-8B76-9078D599BA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7BBA82-17C9-3B40-93A6-966269908C84}"/>
              </a:ext>
            </a:extLst>
          </p:cNvPr>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D581BC-7A31-8944-A81F-CF4EEECB3CEA}"/>
              </a:ext>
            </a:extLst>
          </p:cNvPr>
          <p:cNvSpPr>
            <a:spLocks noGrp="1"/>
          </p:cNvSpPr>
          <p:nvPr>
            <p:ph type="body" sz="half" idx="2"/>
          </p:nvPr>
        </p:nvSpPr>
        <p:spPr>
          <a:xfrm>
            <a:off x="839788" y="2057400"/>
            <a:ext cx="3932237" cy="3811588"/>
          </a:xfrm>
          <a:prstGeom prst="rect">
            <a:avLst/>
          </a:prstGeom>
        </p:spPr>
        <p:txBody>
          <a:bodyPr lIns="274320" tIns="18288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F9E23C-7D52-474F-AAE9-0437A7E1B8CF}"/>
              </a:ext>
            </a:extLst>
          </p:cNvPr>
          <p:cNvSpPr>
            <a:spLocks noGrp="1"/>
          </p:cNvSpPr>
          <p:nvPr>
            <p:ph type="ftr" sz="quarter" idx="11"/>
          </p:nvPr>
        </p:nvSpPr>
        <p:spPr>
          <a:xfrm>
            <a:off x="838200" y="6356350"/>
            <a:ext cx="7315199" cy="365125"/>
          </a:xfrm>
        </p:spPr>
        <p:txBody>
          <a:bodyPr/>
          <a:lstStyle/>
          <a:p>
            <a:endParaRPr lang="en-US"/>
          </a:p>
        </p:txBody>
      </p:sp>
      <p:sp>
        <p:nvSpPr>
          <p:cNvPr id="7" name="Slide Number Placeholder 6">
            <a:extLst>
              <a:ext uri="{FF2B5EF4-FFF2-40B4-BE49-F238E27FC236}">
                <a16:creationId xmlns:a16="http://schemas.microsoft.com/office/drawing/2014/main" id="{D6B70740-1377-3C47-AB4F-B365408800AA}"/>
              </a:ext>
            </a:extLst>
          </p:cNvPr>
          <p:cNvSpPr>
            <a:spLocks noGrp="1"/>
          </p:cNvSpPr>
          <p:nvPr>
            <p:ph type="sldNum" sz="quarter" idx="12"/>
          </p:nvPr>
        </p:nvSpPr>
        <p:spPr/>
        <p:txBody>
          <a:bodyPr/>
          <a:lstStyle/>
          <a:p>
            <a:fld id="{B5405C48-853C-B84D-B21B-D6D599F83FFD}" type="slidenum">
              <a:rPr lang="en-US" smtClean="0"/>
              <a:t>‹#›</a:t>
            </a:fld>
            <a:endParaRPr lang="en-US"/>
          </a:p>
        </p:txBody>
      </p:sp>
    </p:spTree>
    <p:extLst>
      <p:ext uri="{BB962C8B-B14F-4D97-AF65-F5344CB8AC3E}">
        <p14:creationId xmlns:p14="http://schemas.microsoft.com/office/powerpoint/2010/main" val="2469741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003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833A406-CEFA-1C41-8B59-B682CF6B2377}"/>
              </a:ext>
            </a:extLst>
          </p:cNvPr>
          <p:cNvSpPr>
            <a:spLocks noGrp="1"/>
          </p:cNvSpPr>
          <p:nvPr>
            <p:ph type="body" idx="1"/>
          </p:nvPr>
        </p:nvSpPr>
        <p:spPr>
          <a:xfrm>
            <a:off x="838200" y="1825625"/>
            <a:ext cx="10515600" cy="4351338"/>
          </a:xfrm>
          <a:prstGeom prst="rect">
            <a:avLst/>
          </a:prstGeom>
        </p:spPr>
        <p:txBody>
          <a:bodyPr vert="horz" lIns="274320" tIns="45720" rIns="27432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1ACF950-35FF-0245-B88E-23508C0C2561}"/>
              </a:ext>
            </a:extLst>
          </p:cNvPr>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E5557-0395-0640-86DD-0747932B9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405C48-853C-B84D-B21B-D6D599F83FFD}" type="slidenum">
              <a:rPr lang="en-US" smtClean="0"/>
              <a:pPr/>
              <a:t>‹#›</a:t>
            </a:fld>
            <a:endParaRPr lang="en-US"/>
          </a:p>
        </p:txBody>
      </p:sp>
      <p:sp>
        <p:nvSpPr>
          <p:cNvPr id="7" name="Rectangle 6">
            <a:extLst>
              <a:ext uri="{FF2B5EF4-FFF2-40B4-BE49-F238E27FC236}">
                <a16:creationId xmlns:a16="http://schemas.microsoft.com/office/drawing/2014/main" id="{1E83B7F7-3A23-6A49-86DD-D804E33D6E21}"/>
              </a:ext>
            </a:extLst>
          </p:cNvPr>
          <p:cNvSpPr/>
          <p:nvPr userDrawn="1"/>
        </p:nvSpPr>
        <p:spPr>
          <a:xfrm>
            <a:off x="0" y="0"/>
            <a:ext cx="12192000" cy="1094899"/>
          </a:xfrm>
          <a:prstGeom prst="rect">
            <a:avLst/>
          </a:prstGeom>
          <a:solidFill>
            <a:srgbClr val="31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D21BD87-DE30-7441-B072-214E312C84D7}"/>
              </a:ext>
            </a:extLst>
          </p:cNvPr>
          <p:cNvSpPr>
            <a:spLocks noGrp="1"/>
          </p:cNvSpPr>
          <p:nvPr>
            <p:ph type="title"/>
          </p:nvPr>
        </p:nvSpPr>
        <p:spPr>
          <a:xfrm>
            <a:off x="838200" y="365125"/>
            <a:ext cx="11353800" cy="1325563"/>
          </a:xfrm>
          <a:prstGeom prst="rect">
            <a:avLst/>
          </a:prstGeom>
          <a:solidFill>
            <a:schemeClr val="bg1"/>
          </a:solidFill>
        </p:spPr>
        <p:txBody>
          <a:bodyPr vert="horz" lIns="274320" tIns="182880" rIns="91440" bIns="45720" rtlCol="0" anchor="t" anchorCtr="0">
            <a:noAutofit/>
          </a:bodyPr>
          <a:lstStyle/>
          <a:p>
            <a:r>
              <a:rPr lang="en-US" sz="4400"/>
              <a:t>Click to edit Master title style</a:t>
            </a:r>
            <a:endParaRPr lang="en-US" sz="4400" b="1">
              <a:solidFill>
                <a:srgbClr val="005C8E"/>
              </a:solidFill>
              <a:latin typeface="Century Gothic" panose="020B0502020202020204" pitchFamily="34" charset="0"/>
            </a:endParaRPr>
          </a:p>
        </p:txBody>
      </p:sp>
    </p:spTree>
    <p:extLst>
      <p:ext uri="{BB962C8B-B14F-4D97-AF65-F5344CB8AC3E}">
        <p14:creationId xmlns:p14="http://schemas.microsoft.com/office/powerpoint/2010/main" val="176531803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60" r:id="rId11"/>
  </p:sldLayoutIdLst>
  <p:txStyles>
    <p:titleStyle>
      <a:lvl1pPr algn="l" defTabSz="914400" rtl="0" eaLnBrk="1" latinLnBrk="0" hangingPunct="1">
        <a:lnSpc>
          <a:spcPct val="90000"/>
        </a:lnSpc>
        <a:spcBef>
          <a:spcPct val="0"/>
        </a:spcBef>
        <a:buNone/>
        <a:defRPr sz="3600" b="0" i="0" u="none" kern="1200" spc="-40" baseline="0">
          <a:solidFill>
            <a:schemeClr val="accent1"/>
          </a:solidFill>
          <a:latin typeface="+mj-lt"/>
          <a:ea typeface="+mj-ea"/>
          <a:cs typeface="+mj-cs"/>
        </a:defRPr>
      </a:lvl1pPr>
    </p:titleStyle>
    <p:body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ballotmeasures@calcities.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18F818-A10F-4D02-995A-330B04B31E31}"/>
              </a:ext>
            </a:extLst>
          </p:cNvPr>
          <p:cNvSpPr txBox="1"/>
          <p:nvPr/>
        </p:nvSpPr>
        <p:spPr>
          <a:xfrm>
            <a:off x="217579" y="806613"/>
            <a:ext cx="4494276" cy="523220"/>
          </a:xfrm>
          <a:prstGeom prst="rect">
            <a:avLst/>
          </a:prstGeom>
          <a:noFill/>
        </p:spPr>
        <p:txBody>
          <a:bodyPr wrap="square" rtlCol="0">
            <a:spAutoFit/>
          </a:bodyPr>
          <a:lstStyle/>
          <a:p>
            <a:r>
              <a:rPr lang="en-US" sz="2800" b="1">
                <a:solidFill>
                  <a:srgbClr val="FFC222"/>
                </a:solidFill>
                <a:latin typeface="Century Gothic" panose="020B0502020202020204" pitchFamily="34" charset="0"/>
              </a:rPr>
              <a:t>Peninsula Division</a:t>
            </a:r>
          </a:p>
        </p:txBody>
      </p:sp>
      <p:sp>
        <p:nvSpPr>
          <p:cNvPr id="3" name="TextBox 2">
            <a:extLst>
              <a:ext uri="{FF2B5EF4-FFF2-40B4-BE49-F238E27FC236}">
                <a16:creationId xmlns:a16="http://schemas.microsoft.com/office/drawing/2014/main" id="{FA5CD47D-60C8-4DB9-95EA-B9D1943659AC}"/>
              </a:ext>
            </a:extLst>
          </p:cNvPr>
          <p:cNvSpPr txBox="1"/>
          <p:nvPr/>
        </p:nvSpPr>
        <p:spPr>
          <a:xfrm>
            <a:off x="4425223" y="2828835"/>
            <a:ext cx="7465925" cy="646331"/>
          </a:xfrm>
          <a:prstGeom prst="rect">
            <a:avLst/>
          </a:prstGeom>
          <a:noFill/>
        </p:spPr>
        <p:txBody>
          <a:bodyPr wrap="square" lIns="91440" tIns="45720" rIns="91440" bIns="45720" rtlCol="0" anchor="t">
            <a:spAutoFit/>
          </a:bodyPr>
          <a:lstStyle/>
          <a:p>
            <a:pPr algn="r"/>
            <a:r>
              <a:rPr lang="en-US" sz="3600" b="1" dirty="0">
                <a:solidFill>
                  <a:srgbClr val="317297"/>
                </a:solidFill>
                <a:latin typeface="Century Gothic"/>
              </a:rPr>
              <a:t>Cities Association &lt;&gt; Cal Cities</a:t>
            </a:r>
            <a:endParaRPr lang="en-US" sz="3600" b="1" dirty="0">
              <a:solidFill>
                <a:srgbClr val="317297"/>
              </a:solidFill>
              <a:latin typeface="Century Gothic" panose="020B0502020202020204" pitchFamily="34" charset="0"/>
            </a:endParaRPr>
          </a:p>
        </p:txBody>
      </p:sp>
      <p:sp>
        <p:nvSpPr>
          <p:cNvPr id="4" name="TextBox 3">
            <a:extLst>
              <a:ext uri="{FF2B5EF4-FFF2-40B4-BE49-F238E27FC236}">
                <a16:creationId xmlns:a16="http://schemas.microsoft.com/office/drawing/2014/main" id="{DF4B034E-9824-437C-A6BB-FC480069D0DC}"/>
              </a:ext>
            </a:extLst>
          </p:cNvPr>
          <p:cNvSpPr txBox="1"/>
          <p:nvPr/>
        </p:nvSpPr>
        <p:spPr>
          <a:xfrm>
            <a:off x="7799294" y="806613"/>
            <a:ext cx="4154298" cy="523220"/>
          </a:xfrm>
          <a:prstGeom prst="rect">
            <a:avLst/>
          </a:prstGeom>
          <a:noFill/>
        </p:spPr>
        <p:txBody>
          <a:bodyPr wrap="square" lIns="91440" tIns="45720" rIns="91440" bIns="45720" rtlCol="0" anchor="t">
            <a:spAutoFit/>
          </a:bodyPr>
          <a:lstStyle/>
          <a:p>
            <a:pPr algn="r"/>
            <a:r>
              <a:rPr lang="en-US" sz="2800" b="1" dirty="0">
                <a:solidFill>
                  <a:srgbClr val="FFC222"/>
                </a:solidFill>
                <a:latin typeface="Century Gothic"/>
              </a:rPr>
              <a:t>September 10, 2026</a:t>
            </a:r>
            <a:endParaRPr lang="en-US" sz="2800" b="1" dirty="0">
              <a:solidFill>
                <a:srgbClr val="FFC222"/>
              </a:solidFill>
              <a:latin typeface="Century Gothic" panose="020B0502020202020204" pitchFamily="34" charset="0"/>
            </a:endParaRPr>
          </a:p>
        </p:txBody>
      </p:sp>
    </p:spTree>
    <p:extLst>
      <p:ext uri="{BB962C8B-B14F-4D97-AF65-F5344CB8AC3E}">
        <p14:creationId xmlns:p14="http://schemas.microsoft.com/office/powerpoint/2010/main" val="1896776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8AC93-0705-F0DB-62FE-9384C5C02BEE}"/>
              </a:ext>
            </a:extLst>
          </p:cNvPr>
          <p:cNvSpPr>
            <a:spLocks noGrp="1"/>
          </p:cNvSpPr>
          <p:nvPr>
            <p:ph type="title"/>
          </p:nvPr>
        </p:nvSpPr>
        <p:spPr/>
        <p:txBody>
          <a:bodyPr/>
          <a:lstStyle/>
          <a:p>
            <a:r>
              <a:rPr lang="en-US" dirty="0"/>
              <a:t>Annual Conference 2026</a:t>
            </a:r>
          </a:p>
        </p:txBody>
      </p:sp>
      <p:pic>
        <p:nvPicPr>
          <p:cNvPr id="5" name="Content Placeholder 4">
            <a:extLst>
              <a:ext uri="{FF2B5EF4-FFF2-40B4-BE49-F238E27FC236}">
                <a16:creationId xmlns:a16="http://schemas.microsoft.com/office/drawing/2014/main" id="{AE744953-2233-1EFA-5591-48F794DA3A56}"/>
              </a:ext>
            </a:extLst>
          </p:cNvPr>
          <p:cNvPicPr>
            <a:picLocks noGrp="1" noChangeAspect="1"/>
          </p:cNvPicPr>
          <p:nvPr>
            <p:ph idx="1"/>
          </p:nvPr>
        </p:nvPicPr>
        <p:blipFill>
          <a:blip r:embed="rId2"/>
          <a:stretch>
            <a:fillRect/>
          </a:stretch>
        </p:blipFill>
        <p:spPr>
          <a:xfrm>
            <a:off x="6096000" y="1838866"/>
            <a:ext cx="5088572" cy="2862322"/>
          </a:xfrm>
        </p:spPr>
      </p:pic>
      <p:sp>
        <p:nvSpPr>
          <p:cNvPr id="6" name="TextBox 5">
            <a:extLst>
              <a:ext uri="{FF2B5EF4-FFF2-40B4-BE49-F238E27FC236}">
                <a16:creationId xmlns:a16="http://schemas.microsoft.com/office/drawing/2014/main" id="{4A90A806-B447-25EC-D722-81B3C2E66067}"/>
              </a:ext>
            </a:extLst>
          </p:cNvPr>
          <p:cNvSpPr txBox="1"/>
          <p:nvPr/>
        </p:nvSpPr>
        <p:spPr>
          <a:xfrm>
            <a:off x="471656" y="1997839"/>
            <a:ext cx="5444914" cy="3416320"/>
          </a:xfrm>
          <a:prstGeom prst="rect">
            <a:avLst/>
          </a:prstGeom>
          <a:noFill/>
        </p:spPr>
        <p:txBody>
          <a:bodyPr wrap="square" rtlCol="0">
            <a:spAutoFit/>
          </a:bodyPr>
          <a:lstStyle/>
          <a:p>
            <a:r>
              <a:rPr lang="en-US" b="1" u="sng" dirty="0"/>
              <a:t>Peninsula Division Lunch</a:t>
            </a:r>
          </a:p>
          <a:p>
            <a:pPr marL="285750" indent="-285750">
              <a:buFont typeface="Arial" panose="020B0604020202020204" pitchFamily="34" charset="0"/>
              <a:buChar char="•"/>
            </a:pPr>
            <a:r>
              <a:rPr lang="en-US" dirty="0"/>
              <a:t>Thursday, Sep 24</a:t>
            </a:r>
          </a:p>
          <a:p>
            <a:pPr marL="285750" indent="-285750">
              <a:buFont typeface="Arial" panose="020B0604020202020204" pitchFamily="34" charset="0"/>
              <a:buChar char="•"/>
            </a:pPr>
            <a:r>
              <a:rPr lang="en-US" dirty="0"/>
              <a:t>11:30am - 12:45pm</a:t>
            </a:r>
          </a:p>
          <a:p>
            <a:pPr marL="285750" indent="-285750">
              <a:buFont typeface="Arial" panose="020B0604020202020204" pitchFamily="34" charset="0"/>
              <a:buChar char="•"/>
            </a:pPr>
            <a:r>
              <a:rPr lang="en-US" dirty="0"/>
              <a:t>Plated lunch</a:t>
            </a:r>
          </a:p>
          <a:p>
            <a:pPr marL="285750" indent="-285750">
              <a:buFont typeface="Arial" panose="020B0604020202020204" pitchFamily="34" charset="0"/>
              <a:buChar char="•"/>
            </a:pPr>
            <a:r>
              <a:rPr lang="en-US" dirty="0"/>
              <a:t>Speaker – Fiona Ma, CA State Treasurer</a:t>
            </a:r>
          </a:p>
          <a:p>
            <a:pPr marL="285750" indent="-285750">
              <a:buFont typeface="Arial" panose="020B0604020202020204" pitchFamily="34" charset="0"/>
              <a:buChar char="•"/>
            </a:pPr>
            <a:r>
              <a:rPr lang="en-US" dirty="0"/>
              <a:t>New E-Board election</a:t>
            </a:r>
          </a:p>
          <a:p>
            <a:pPr marL="742950" lvl="1" indent="-285750">
              <a:buFont typeface="Arial" panose="020B0604020202020204" pitchFamily="34" charset="0"/>
              <a:buChar char="•"/>
            </a:pPr>
            <a:r>
              <a:rPr lang="en-US" dirty="0"/>
              <a:t>Councilmember Candelas recommended for E-Board role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San Jose &lt;&gt; Cal Cities CEO</a:t>
            </a:r>
          </a:p>
          <a:p>
            <a:pPr marL="742950" lvl="1" indent="-285750">
              <a:buFont typeface="Arial" panose="020B0604020202020204" pitchFamily="34" charset="0"/>
              <a:buChar char="•"/>
            </a:pPr>
            <a:r>
              <a:rPr lang="en-US" dirty="0"/>
              <a:t>Awaiting response from scheduling </a:t>
            </a:r>
          </a:p>
        </p:txBody>
      </p:sp>
    </p:spTree>
    <p:extLst>
      <p:ext uri="{BB962C8B-B14F-4D97-AF65-F5344CB8AC3E}">
        <p14:creationId xmlns:p14="http://schemas.microsoft.com/office/powerpoint/2010/main" val="3514083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4F240-643B-A818-00DA-5C3AB94FFF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53AA6E6-2AB9-BF46-C625-EA2E789F2CC3}"/>
              </a:ext>
            </a:extLst>
          </p:cNvPr>
          <p:cNvSpPr txBox="1"/>
          <p:nvPr/>
        </p:nvSpPr>
        <p:spPr>
          <a:xfrm>
            <a:off x="217579" y="806613"/>
            <a:ext cx="4494276" cy="523220"/>
          </a:xfrm>
          <a:prstGeom prst="rect">
            <a:avLst/>
          </a:prstGeom>
          <a:noFill/>
        </p:spPr>
        <p:txBody>
          <a:bodyPr wrap="square" rtlCol="0">
            <a:spAutoFit/>
          </a:bodyPr>
          <a:lstStyle/>
          <a:p>
            <a:r>
              <a:rPr lang="en-US" sz="2800" b="1">
                <a:solidFill>
                  <a:srgbClr val="FFC222"/>
                </a:solidFill>
                <a:latin typeface="Century Gothic" panose="020B0502020202020204" pitchFamily="34" charset="0"/>
              </a:rPr>
              <a:t>Peninsula Division</a:t>
            </a:r>
          </a:p>
        </p:txBody>
      </p:sp>
      <p:sp>
        <p:nvSpPr>
          <p:cNvPr id="3" name="TextBox 2">
            <a:extLst>
              <a:ext uri="{FF2B5EF4-FFF2-40B4-BE49-F238E27FC236}">
                <a16:creationId xmlns:a16="http://schemas.microsoft.com/office/drawing/2014/main" id="{62497C3F-C3CA-9BE4-C0CA-4985F3E6D759}"/>
              </a:ext>
            </a:extLst>
          </p:cNvPr>
          <p:cNvSpPr txBox="1"/>
          <p:nvPr/>
        </p:nvSpPr>
        <p:spPr>
          <a:xfrm>
            <a:off x="4416251" y="3023940"/>
            <a:ext cx="7465925" cy="646331"/>
          </a:xfrm>
          <a:prstGeom prst="rect">
            <a:avLst/>
          </a:prstGeom>
          <a:noFill/>
        </p:spPr>
        <p:txBody>
          <a:bodyPr wrap="square" lIns="91440" tIns="45720" rIns="91440" bIns="45720" rtlCol="0" anchor="t">
            <a:spAutoFit/>
          </a:bodyPr>
          <a:lstStyle/>
          <a:p>
            <a:pPr algn="r"/>
            <a:r>
              <a:rPr lang="en-US" sz="3600" b="1" dirty="0">
                <a:solidFill>
                  <a:srgbClr val="317297"/>
                </a:solidFill>
                <a:latin typeface="Century Gothic"/>
              </a:rPr>
              <a:t>Legislative Update</a:t>
            </a:r>
            <a:endParaRPr lang="en-US" sz="3600" b="1" dirty="0">
              <a:solidFill>
                <a:srgbClr val="317297"/>
              </a:solidFill>
              <a:latin typeface="Century Gothic" panose="020B0502020202020204" pitchFamily="34" charset="0"/>
            </a:endParaRPr>
          </a:p>
        </p:txBody>
      </p:sp>
      <p:sp>
        <p:nvSpPr>
          <p:cNvPr id="4" name="TextBox 3">
            <a:extLst>
              <a:ext uri="{FF2B5EF4-FFF2-40B4-BE49-F238E27FC236}">
                <a16:creationId xmlns:a16="http://schemas.microsoft.com/office/drawing/2014/main" id="{37D73DFA-3B39-DDF6-6B71-ACAE56B240B1}"/>
              </a:ext>
            </a:extLst>
          </p:cNvPr>
          <p:cNvSpPr txBox="1"/>
          <p:nvPr/>
        </p:nvSpPr>
        <p:spPr>
          <a:xfrm>
            <a:off x="7799294" y="806613"/>
            <a:ext cx="4154298" cy="523220"/>
          </a:xfrm>
          <a:prstGeom prst="rect">
            <a:avLst/>
          </a:prstGeom>
          <a:noFill/>
        </p:spPr>
        <p:txBody>
          <a:bodyPr wrap="square" lIns="91440" tIns="45720" rIns="91440" bIns="45720" rtlCol="0" anchor="t">
            <a:spAutoFit/>
          </a:bodyPr>
          <a:lstStyle/>
          <a:p>
            <a:pPr algn="r"/>
            <a:r>
              <a:rPr lang="en-US" sz="2800" b="1" dirty="0">
                <a:solidFill>
                  <a:srgbClr val="FFC222"/>
                </a:solidFill>
                <a:latin typeface="Century Gothic"/>
              </a:rPr>
              <a:t> September 10, 2026</a:t>
            </a:r>
            <a:endParaRPr lang="en-US" sz="2800" b="1" dirty="0">
              <a:solidFill>
                <a:srgbClr val="FFC222"/>
              </a:solidFill>
              <a:latin typeface="Century Gothic" panose="020B0502020202020204" pitchFamily="34" charset="0"/>
            </a:endParaRPr>
          </a:p>
        </p:txBody>
      </p:sp>
    </p:spTree>
    <p:extLst>
      <p:ext uri="{BB962C8B-B14F-4D97-AF65-F5344CB8AC3E}">
        <p14:creationId xmlns:p14="http://schemas.microsoft.com/office/powerpoint/2010/main" val="215782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i="0" dirty="0">
                <a:solidFill>
                  <a:srgbClr val="317297"/>
                </a:solidFill>
                <a:effectLst/>
                <a:highlight>
                  <a:srgbClr val="FFFFFF"/>
                </a:highlight>
                <a:latin typeface="Segoe UI" panose="020B0502040204020203" pitchFamily="34" charset="0"/>
              </a:rPr>
              <a:t>Cal Cities Sign and Veto Requests</a:t>
            </a:r>
            <a:endParaRPr lang="en-US"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835152" y="1577976"/>
            <a:ext cx="10515600" cy="4351338"/>
          </a:xfrm>
        </p:spPr>
        <p:txBody>
          <a:bodyPr/>
          <a:lstStyle/>
          <a:p>
            <a:pPr marL="342900" marR="0" lvl="0" indent="-342900">
              <a:lnSpc>
                <a:spcPct val="115000"/>
              </a:lnSpc>
              <a:spcBef>
                <a:spcPts val="0"/>
              </a:spcBef>
              <a:spcAft>
                <a:spcPts val="0"/>
              </a:spcAft>
              <a:buFont typeface="Symbol"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Governor has until September 30 to sign or veto the bills on his desk. </a:t>
            </a:r>
          </a:p>
          <a:p>
            <a:pPr marL="342900" marR="0" lvl="0" indent="-342900">
              <a:lnSpc>
                <a:spcPct val="115000"/>
              </a:lnSpc>
              <a:spcBef>
                <a:spcPts val="0"/>
              </a:spcBef>
              <a:spcAft>
                <a:spcPts val="0"/>
              </a:spcAft>
              <a:buFont typeface="Symbol" pitchFamily="2"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Symbol" pitchFamily="2"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Sample sign/veto request letters will be posted to the Cal Cities website this week.</a:t>
            </a:r>
          </a:p>
          <a:p>
            <a:pPr marL="342900" marR="0" lvl="0" indent="-342900">
              <a:lnSpc>
                <a:spcPct val="115000"/>
              </a:lnSpc>
              <a:spcBef>
                <a:spcPts val="0"/>
              </a:spcBef>
              <a:spcAft>
                <a:spcPts val="0"/>
              </a:spcAft>
              <a:buFont typeface="Symbol" pitchFamily="2" charset="2"/>
              <a:buChar cha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Symbol" pitchFamily="2" charset="2"/>
              <a:buChar char=""/>
            </a:pPr>
            <a:r>
              <a:rPr lang="en-US" sz="1800" kern="100" dirty="0">
                <a:latin typeface="Aptos" panose="020B0004020202020204" pitchFamily="34" charset="0"/>
                <a:ea typeface="Aptos" panose="020B0004020202020204" pitchFamily="34" charset="0"/>
                <a:cs typeface="Times New Roman" panose="02020603050405020304" pitchFamily="18" charset="0"/>
              </a:rPr>
              <a:t>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etters should be emailed to </a:t>
            </a:r>
            <a:r>
              <a:rPr lang="en-US" sz="1800" kern="100" dirty="0" err="1">
                <a:effectLst/>
                <a:latin typeface="Aptos" panose="020B0004020202020204" pitchFamily="34" charset="0"/>
                <a:ea typeface="Aptos" panose="020B0004020202020204" pitchFamily="34" charset="0"/>
                <a:cs typeface="Times New Roman" panose="02020603050405020304" pitchFamily="18" charset="0"/>
              </a:rPr>
              <a:t>leg.unit@gov.ca.gov</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1837217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RECOVERY HOUSING</a:t>
            </a:r>
            <a:endParaRPr lang="en-US" sz="1350" b="1" dirty="0">
              <a:latin typeface="Century Gothic" panose="020B0502020202020204" pitchFamily="34" charset="0"/>
            </a:endParaRPr>
          </a:p>
          <a:p>
            <a:r>
              <a:rPr lang="en-US" sz="1350" b="1" dirty="0">
                <a:solidFill>
                  <a:srgbClr val="447784"/>
                </a:solidFill>
                <a:effectLst/>
                <a:latin typeface="Century Gothic" panose="020B0502020202020204" pitchFamily="34" charset="0"/>
              </a:rPr>
              <a:t>SB 329 (</a:t>
            </a:r>
            <a:r>
              <a:rPr lang="en-US" sz="1350" b="1" dirty="0" err="1">
                <a:solidFill>
                  <a:srgbClr val="447784"/>
                </a:solidFill>
                <a:effectLst/>
                <a:latin typeface="Century Gothic" panose="020B0502020202020204" pitchFamily="34" charset="0"/>
              </a:rPr>
              <a:t>Blakespear</a:t>
            </a:r>
            <a:r>
              <a:rPr lang="en-US" sz="1350" b="1" dirty="0">
                <a:solidFill>
                  <a:srgbClr val="447784"/>
                </a:solidFill>
                <a:effectLst/>
                <a:latin typeface="Century Gothic" panose="020B0502020202020204" pitchFamily="34" charset="0"/>
              </a:rPr>
              <a:t>) </a:t>
            </a:r>
            <a:r>
              <a:rPr lang="en-US" sz="1350" b="1" dirty="0">
                <a:effectLst/>
                <a:latin typeface="Century Gothic" panose="020B0502020202020204" pitchFamily="34" charset="0"/>
              </a:rPr>
              <a:t>Alcohol and drug recovery or treatment facilities: investigations. </a:t>
            </a:r>
            <a:r>
              <a:rPr lang="en-US" sz="1350" dirty="0">
                <a:effectLst/>
                <a:latin typeface="Century Gothic" panose="020B0502020202020204" pitchFamily="34" charset="0"/>
              </a:rPr>
              <a:t>This measure would require the state to complete timely investigations into complaints about licensed alcohol and drug treatment facilities.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SB 490 (Umberg) </a:t>
            </a:r>
            <a:r>
              <a:rPr lang="en-US" sz="1350" b="1" dirty="0">
                <a:effectLst/>
                <a:latin typeface="Century Gothic" panose="020B0502020202020204" pitchFamily="34" charset="0"/>
              </a:rPr>
              <a:t>Alcohol and other drug programs. </a:t>
            </a:r>
            <a:r>
              <a:rPr lang="en-US" sz="1350" dirty="0">
                <a:effectLst/>
                <a:latin typeface="Century Gothic" panose="020B0502020202020204" pitchFamily="34" charset="0"/>
              </a:rPr>
              <a:t>This measure would increase state and local oversight of sober living homes that have been accused of providing unlicensed treatment services.</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pPr marL="228600" indent="0">
              <a:buNone/>
            </a:pPr>
            <a:r>
              <a:rPr lang="en-US" sz="1350" b="1" dirty="0">
                <a:effectLst/>
                <a:latin typeface="Century Gothic" panose="020B0502020202020204" pitchFamily="34" charset="0"/>
              </a:rPr>
              <a:t>HOMELESSNESS</a:t>
            </a:r>
            <a:r>
              <a:rPr lang="en-US" sz="1350" dirty="0">
                <a:effectLst/>
                <a:latin typeface="Century Gothic" panose="020B0502020202020204" pitchFamily="34" charset="0"/>
              </a:rPr>
              <a:t>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1924 (Gabriel) </a:t>
            </a:r>
            <a:r>
              <a:rPr lang="en-US" sz="1350" b="1" dirty="0">
                <a:effectLst/>
                <a:latin typeface="Century Gothic" panose="020B0502020202020204" pitchFamily="34" charset="0"/>
              </a:rPr>
              <a:t>Statewide homelessness prevention strategy.</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require the California Department of Housing and Community Development to develop and publicly issue a comprehensive statewide homelessness prevention strategy.</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pPr marL="228600" indent="0">
              <a:buNone/>
            </a:pPr>
            <a:r>
              <a:rPr lang="en-US" sz="1350" b="1" dirty="0">
                <a:effectLst/>
                <a:latin typeface="Century Gothic" panose="020B0502020202020204" pitchFamily="34" charset="0"/>
              </a:rPr>
              <a:t>ABANDONED VEHICLES </a:t>
            </a:r>
            <a:endParaRPr lang="en-US" sz="1350" b="1"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1153 (Bonta) </a:t>
            </a:r>
            <a:r>
              <a:rPr lang="en-US" sz="1350" b="1" dirty="0">
                <a:effectLst/>
                <a:latin typeface="Century Gothic" panose="020B0502020202020204" pitchFamily="34" charset="0"/>
              </a:rPr>
              <a:t>Solid waste disposal and co-disposal site cleanup.</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authorize </a:t>
            </a:r>
            <a:r>
              <a:rPr lang="en-US" sz="1350" dirty="0" err="1">
                <a:effectLst/>
                <a:latin typeface="Century Gothic" panose="020B0502020202020204" pitchFamily="34" charset="0"/>
              </a:rPr>
              <a:t>CalRecycle</a:t>
            </a:r>
            <a:r>
              <a:rPr lang="en-US" sz="1350" dirty="0">
                <a:effectLst/>
                <a:latin typeface="Century Gothic" panose="020B0502020202020204" pitchFamily="34" charset="0"/>
              </a:rPr>
              <a:t> to expend existing funds for the removal and disposal of abandoned recreational vehicles, and develop enforcement strategies, local enforcement teams, and illegal dumping enforcement officers.</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SB 692 (</a:t>
            </a:r>
            <a:r>
              <a:rPr lang="en-US" sz="1350" b="1" dirty="0" err="1">
                <a:solidFill>
                  <a:srgbClr val="447784"/>
                </a:solidFill>
                <a:effectLst/>
                <a:latin typeface="Century Gothic" panose="020B0502020202020204" pitchFamily="34" charset="0"/>
              </a:rPr>
              <a:t>Arreguín</a:t>
            </a:r>
            <a:r>
              <a:rPr lang="en-US" sz="1350" b="1" dirty="0">
                <a:solidFill>
                  <a:srgbClr val="447784"/>
                </a:solidFill>
                <a:effectLst/>
                <a:latin typeface="Century Gothic" panose="020B0502020202020204" pitchFamily="34" charset="0"/>
              </a:rPr>
              <a:t>) </a:t>
            </a:r>
            <a:r>
              <a:rPr lang="en-US" sz="1350" b="1" dirty="0">
                <a:effectLst/>
                <a:latin typeface="Century Gothic" panose="020B0502020202020204" pitchFamily="34" charset="0"/>
              </a:rPr>
              <a:t>Vehicles: homelessness.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give local governments additional tools to dismantle abandoned or inoperable vehicles that pose a threat to public health and safety.</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pPr marL="0" marR="0" lvl="0" indent="0">
              <a:lnSpc>
                <a:spcPct val="115000"/>
              </a:lnSpc>
              <a:spcBef>
                <a:spcPts val="0"/>
              </a:spcBef>
              <a:spcAft>
                <a:spcPts val="0"/>
              </a:spcAft>
              <a:buNone/>
            </a:pPr>
            <a:endParaRPr lang="en-US" sz="1350" kern="100" dirty="0">
              <a:effectLst/>
              <a:latin typeface="Century Gothic" panose="020B0502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3732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ENERGY</a:t>
            </a:r>
            <a:r>
              <a:rPr lang="en-US" sz="1350" dirty="0">
                <a:effectLst/>
                <a:latin typeface="Century Gothic" panose="020B0502020202020204" pitchFamily="34" charset="0"/>
              </a:rPr>
              <a:t>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1761 (Rogers) </a:t>
            </a:r>
            <a:r>
              <a:rPr lang="en-US" sz="1350" b="1" dirty="0">
                <a:effectLst/>
                <a:latin typeface="Century Gothic" panose="020B0502020202020204" pitchFamily="34" charset="0"/>
              </a:rPr>
              <a:t>Electricity: calculation methodology: data disclosure.</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require the CPUC to ensure that all data relied on in any decision or ruling, or in any proposal or analysis provided by an electrical corporation, the commission’s staff, or any other party, for the determination or application of a calculation methodology for any charge imposed on customers of a load-serving entity to recover the cost of contracts or resources owned by an electrical corporation or any value derived from that calculation (PCIA) is made available to load-serving entities and ratepayer advocates on behalf of customers.</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a:t>
            </a:r>
            <a:r>
              <a:rPr lang="en-US" sz="1350" dirty="0">
                <a:effectLst/>
                <a:latin typeface="Century Gothic" panose="020B0502020202020204" pitchFamily="34" charset="0"/>
              </a:rPr>
              <a:t>: Sign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1577 (Bauer-Kahan) </a:t>
            </a:r>
            <a:r>
              <a:rPr lang="en-US" sz="1350" b="1" dirty="0">
                <a:effectLst/>
                <a:latin typeface="Century Gothic" panose="020B0502020202020204" pitchFamily="34" charset="0"/>
              </a:rPr>
              <a:t>Data centers: reporting.</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require owners of data centers with at least 10 megawatts of installed information technology capacity to report specified energy-use, operational, and onsite fuel-consumption data to the CEC. Beginning in 2029, the CEC would also assess data center electrical load trends and recommend measures to address impacts on grid capacity, reliability, and greenhouse gas emissions.</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a:t>
            </a:r>
            <a:r>
              <a:rPr lang="en-US" sz="1350" dirty="0">
                <a:effectLst/>
                <a:latin typeface="Century Gothic" panose="020B0502020202020204" pitchFamily="34" charset="0"/>
              </a:rPr>
              <a:t>: Sign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2469 (</a:t>
            </a:r>
            <a:r>
              <a:rPr lang="en-US" sz="1350" b="1" dirty="0" err="1">
                <a:solidFill>
                  <a:srgbClr val="447784"/>
                </a:solidFill>
                <a:effectLst/>
                <a:latin typeface="Century Gothic" panose="020B0502020202020204" pitchFamily="34" charset="0"/>
              </a:rPr>
              <a:t>Papan</a:t>
            </a:r>
            <a:r>
              <a:rPr lang="en-US" sz="1350" b="1" dirty="0">
                <a:solidFill>
                  <a:srgbClr val="447784"/>
                </a:solidFill>
                <a:effectLst/>
                <a:latin typeface="Century Gothic" panose="020B0502020202020204" pitchFamily="34" charset="0"/>
              </a:rPr>
              <a:t>) </a:t>
            </a:r>
            <a:r>
              <a:rPr lang="en-US" sz="1350" b="1" dirty="0">
                <a:effectLst/>
                <a:latin typeface="Century Gothic" panose="020B0502020202020204" pitchFamily="34" charset="0"/>
              </a:rPr>
              <a:t>Data centers: water use disclosures.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prohibit local governments from approving permits for new or expanded data centers unless applicants provide specified water supply, use, scarcity, and workforce information and assume the cost of water infrastructure improvements needed to serve the project.</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a:t>
            </a:r>
            <a:r>
              <a:rPr lang="en-US" sz="1350" dirty="0">
                <a:effectLst/>
                <a:latin typeface="Century Gothic" panose="020B0502020202020204" pitchFamily="34" charset="0"/>
              </a:rPr>
              <a:t>: Veto </a:t>
            </a:r>
            <a:endParaRPr lang="en-US" sz="1350" dirty="0">
              <a:latin typeface="Century Gothic" panose="020B0502020202020204" pitchFamily="34" charset="0"/>
            </a:endParaRPr>
          </a:p>
          <a:p>
            <a:pPr marL="0" marR="0" lvl="0" indent="0">
              <a:lnSpc>
                <a:spcPct val="115000"/>
              </a:lnSpc>
              <a:spcBef>
                <a:spcPts val="0"/>
              </a:spcBef>
              <a:spcAft>
                <a:spcPts val="0"/>
              </a:spcAft>
              <a:buNone/>
            </a:pPr>
            <a:endParaRPr lang="en-US" sz="1350" kern="100" dirty="0">
              <a:effectLst/>
              <a:latin typeface="Century Gothic" panose="020B0502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0281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GOVERNMENT SHUTDOWNS </a:t>
            </a:r>
            <a:endParaRPr lang="en-US" sz="1350" b="1" dirty="0">
              <a:latin typeface="Century Gothic" panose="020B0502020202020204" pitchFamily="34" charset="0"/>
            </a:endParaRPr>
          </a:p>
          <a:p>
            <a:r>
              <a:rPr lang="en-US" sz="1350" b="1" dirty="0">
                <a:solidFill>
                  <a:srgbClr val="447784"/>
                </a:solidFill>
                <a:effectLst/>
                <a:latin typeface="Century Gothic" panose="020B0502020202020204" pitchFamily="34" charset="0"/>
              </a:rPr>
              <a:t>SB 1077 (Gonzalez) </a:t>
            </a:r>
            <a:r>
              <a:rPr lang="en-US" sz="1350" b="1" dirty="0">
                <a:effectLst/>
                <a:latin typeface="Century Gothic" panose="020B0502020202020204" pitchFamily="34" charset="0"/>
              </a:rPr>
              <a:t>CalFresh: federal government shutdowns. </a:t>
            </a:r>
            <a:endParaRPr lang="en-US" sz="1350" dirty="0">
              <a:effectLst/>
              <a:latin typeface="Century Gothic" panose="020B0502020202020204" pitchFamily="34" charset="0"/>
            </a:endParaRPr>
          </a:p>
          <a:p>
            <a:r>
              <a:rPr lang="en-US" sz="1350" dirty="0">
                <a:effectLst/>
                <a:latin typeface="Century Gothic" panose="020B0502020202020204" pitchFamily="34" charset="0"/>
              </a:rPr>
              <a:t>This measure would require the California Department of Social Services (DSS) to develop a benefit-issuance mechanism to continue providing nutrition benefits during federal shutdowns. SB 1077 would also require DSS to develop a communications plan to provide information about available resources, such as food banks, and to host briefings for affected recipients and stakeholders, including local governments.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pPr marL="228600" indent="0">
              <a:buNone/>
            </a:pPr>
            <a:r>
              <a:rPr lang="en-US" sz="1350" b="1" dirty="0">
                <a:effectLst/>
                <a:latin typeface="Century Gothic" panose="020B0502020202020204" pitchFamily="34" charset="0"/>
              </a:rPr>
              <a:t>PARKS AND RECREATION </a:t>
            </a:r>
            <a:endParaRPr lang="en-US" sz="1350" b="1"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2007 (Bauer-Kahan) </a:t>
            </a:r>
            <a:r>
              <a:rPr lang="en-US" sz="1350" b="1" dirty="0">
                <a:effectLst/>
                <a:latin typeface="Century Gothic" panose="020B0502020202020204" pitchFamily="34" charset="0"/>
              </a:rPr>
              <a:t>Youth programs: identifying information.</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impose new parental consent requirements on youth programs that use images of a child or other protected information in their communications or marketing materials. This measure would also authorize significant civil penalties for violations.</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p>
          <a:p>
            <a:pPr>
              <a:buFont typeface="Arial" panose="020B0604020202020204" pitchFamily="34" charset="0"/>
              <a:buChar char="•"/>
            </a:pPr>
            <a:endParaRPr lang="en-US" sz="1350" dirty="0">
              <a:effectLst/>
              <a:latin typeface="ArialMT"/>
            </a:endParaRPr>
          </a:p>
          <a:p>
            <a:endParaRPr lang="en-US" sz="1350" dirty="0">
              <a:latin typeface="Century Gothic" panose="020B0502020202020204" pitchFamily="34" charset="0"/>
            </a:endParaRPr>
          </a:p>
        </p:txBody>
      </p:sp>
    </p:spTree>
    <p:extLst>
      <p:ext uri="{BB962C8B-B14F-4D97-AF65-F5344CB8AC3E}">
        <p14:creationId xmlns:p14="http://schemas.microsoft.com/office/powerpoint/2010/main" val="3213480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CLIMATE BOND ALLOCATION </a:t>
            </a:r>
            <a:endParaRPr lang="en-US" sz="1350" b="1"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113 (Gabriel) </a:t>
            </a:r>
            <a:r>
              <a:rPr lang="en-US" sz="1350" b="1" dirty="0">
                <a:effectLst/>
                <a:latin typeface="Century Gothic" panose="020B0502020202020204" pitchFamily="34" charset="0"/>
              </a:rPr>
              <a:t>Budget Act of 2026.</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allocate the second year of Climate Bond funding, including: </a:t>
            </a:r>
            <a:endParaRPr lang="en-US" sz="1350" dirty="0">
              <a:latin typeface="Century Gothic" panose="020B0502020202020204" pitchFamily="34" charset="0"/>
            </a:endParaRPr>
          </a:p>
          <a:p>
            <a:pPr lvl="1"/>
            <a:r>
              <a:rPr lang="en-US" sz="1350" b="1" dirty="0">
                <a:effectLst/>
                <a:latin typeface="Century Gothic" panose="020B0502020202020204" pitchFamily="34" charset="0"/>
              </a:rPr>
              <a:t>Water: Over $700 million </a:t>
            </a:r>
            <a:r>
              <a:rPr lang="en-US" sz="1350" dirty="0">
                <a:effectLst/>
                <a:latin typeface="Century Gothic" panose="020B0502020202020204" pitchFamily="34" charset="0"/>
              </a:rPr>
              <a:t>for drinking water, water conveyance, flood management, stormwater, and water recycling funding </a:t>
            </a:r>
            <a:endParaRPr lang="en-US" sz="1350" dirty="0">
              <a:latin typeface="Century Gothic" panose="020B0502020202020204" pitchFamily="34" charset="0"/>
            </a:endParaRPr>
          </a:p>
          <a:p>
            <a:pPr lvl="1"/>
            <a:r>
              <a:rPr lang="en-US" sz="1350" b="1" dirty="0">
                <a:effectLst/>
                <a:latin typeface="Century Gothic" panose="020B0502020202020204" pitchFamily="34" charset="0"/>
              </a:rPr>
              <a:t>Wildfire: Over $250 million</a:t>
            </a:r>
            <a:r>
              <a:rPr lang="en-US" sz="1350" dirty="0">
                <a:effectLst/>
                <a:latin typeface="Century Gothic" panose="020B0502020202020204" pitchFamily="34" charset="0"/>
              </a:rPr>
              <a:t>, including:</a:t>
            </a:r>
            <a:br>
              <a:rPr lang="en-US" sz="1350" dirty="0">
                <a:effectLst/>
                <a:latin typeface="Century Gothic" panose="020B0502020202020204" pitchFamily="34" charset="0"/>
              </a:rPr>
            </a:br>
            <a:r>
              <a:rPr lang="en-US" sz="1350" dirty="0">
                <a:effectLst/>
                <a:latin typeface="Century Gothic" panose="020B0502020202020204" pitchFamily="34" charset="0"/>
              </a:rPr>
              <a:t>+ $61 million for local wildfire prevention funding </a:t>
            </a:r>
          </a:p>
          <a:p>
            <a:pPr lvl="1"/>
            <a:r>
              <a:rPr lang="en-US" sz="1350" dirty="0">
                <a:effectLst/>
                <a:latin typeface="Century Gothic" panose="020B0502020202020204" pitchFamily="34" charset="0"/>
              </a:rPr>
              <a:t>$19.6 million for grants to conduct fuel reduction, structure hardening, create defensible space, reforestation, or targeted acquisitions to improve forest health and fire resilience </a:t>
            </a:r>
            <a:endParaRPr lang="en-US" sz="1350" dirty="0">
              <a:latin typeface="Century Gothic" panose="020B0502020202020204" pitchFamily="34" charset="0"/>
            </a:endParaRPr>
          </a:p>
          <a:p>
            <a:pPr lvl="1"/>
            <a:r>
              <a:rPr lang="en-US" sz="1350" dirty="0">
                <a:effectLst/>
                <a:latin typeface="Century Gothic" panose="020B0502020202020204" pitchFamily="34" charset="0"/>
              </a:rPr>
              <a:t>$25 million for community and home hardening investments </a:t>
            </a:r>
            <a:endParaRPr lang="en-US" sz="1350" dirty="0">
              <a:latin typeface="Century Gothic" panose="020B0502020202020204" pitchFamily="34" charset="0"/>
            </a:endParaRPr>
          </a:p>
          <a:p>
            <a:pPr lvl="1"/>
            <a:r>
              <a:rPr lang="en-US" sz="1350" b="1" dirty="0">
                <a:effectLst/>
                <a:latin typeface="Century Gothic" panose="020B0502020202020204" pitchFamily="34" charset="0"/>
              </a:rPr>
              <a:t>Coastal Resilience: $40 million</a:t>
            </a:r>
          </a:p>
          <a:p>
            <a:pPr lvl="1"/>
            <a:r>
              <a:rPr lang="en-US" sz="1350" b="1" dirty="0">
                <a:effectLst/>
                <a:latin typeface="Century Gothic" panose="020B0502020202020204" pitchFamily="34" charset="0"/>
              </a:rPr>
              <a:t>Extreme Heat: Over $250</a:t>
            </a:r>
          </a:p>
          <a:p>
            <a:pPr lvl="1"/>
            <a:r>
              <a:rPr lang="en-US" sz="1350" b="1" dirty="0">
                <a:effectLst/>
                <a:latin typeface="Century Gothic" panose="020B0502020202020204" pitchFamily="34" charset="0"/>
              </a:rPr>
              <a:t>Clean Energy: $10 million </a:t>
            </a:r>
            <a:endParaRPr lang="en-US" sz="1350" dirty="0">
              <a:effectLst/>
              <a:latin typeface="Century Gothic" panose="020B0502020202020204" pitchFamily="34" charset="0"/>
            </a:endParaRPr>
          </a:p>
          <a:p>
            <a:pPr>
              <a:buFont typeface="Arial" panose="020B0604020202020204" pitchFamily="34" charset="0"/>
              <a:buChar char="•"/>
            </a:pPr>
            <a:r>
              <a:rPr lang="en-US" sz="1350" b="1" dirty="0">
                <a:effectLst/>
                <a:latin typeface="Century Gothic" panose="020B0502020202020204" pitchFamily="34" charset="0"/>
              </a:rPr>
              <a:t>Cal Cities Request</a:t>
            </a:r>
            <a:r>
              <a:rPr lang="en-US" sz="1350" dirty="0">
                <a:effectLst/>
                <a:latin typeface="Century Gothic" panose="020B0502020202020204" pitchFamily="34" charset="0"/>
              </a:rPr>
              <a:t>: Sign</a:t>
            </a:r>
          </a:p>
        </p:txBody>
      </p:sp>
    </p:spTree>
    <p:extLst>
      <p:ext uri="{BB962C8B-B14F-4D97-AF65-F5344CB8AC3E}">
        <p14:creationId xmlns:p14="http://schemas.microsoft.com/office/powerpoint/2010/main" val="2083122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CalPERS</a:t>
            </a:r>
            <a:r>
              <a:rPr lang="en-US" sz="1350" dirty="0">
                <a:effectLst/>
                <a:latin typeface="Century Gothic" panose="020B0502020202020204" pitchFamily="34" charset="0"/>
              </a:rPr>
              <a:t> </a:t>
            </a:r>
          </a:p>
          <a:p>
            <a:r>
              <a:rPr lang="en-US" sz="1350" b="1" dirty="0">
                <a:solidFill>
                  <a:srgbClr val="447784"/>
                </a:solidFill>
                <a:effectLst/>
                <a:latin typeface="Century Gothic" panose="020B0502020202020204" pitchFamily="34" charset="0"/>
              </a:rPr>
              <a:t>AB 1383 (</a:t>
            </a:r>
            <a:r>
              <a:rPr lang="en-US" sz="1350" b="1" dirty="0" err="1">
                <a:solidFill>
                  <a:srgbClr val="447784"/>
                </a:solidFill>
                <a:effectLst/>
                <a:latin typeface="Century Gothic" panose="020B0502020202020204" pitchFamily="34" charset="0"/>
              </a:rPr>
              <a:t>McKinnor</a:t>
            </a:r>
            <a:r>
              <a:rPr lang="en-US" sz="1350" b="1" dirty="0">
                <a:solidFill>
                  <a:srgbClr val="447784"/>
                </a:solidFill>
                <a:effectLst/>
                <a:latin typeface="Century Gothic" panose="020B0502020202020204" pitchFamily="34" charset="0"/>
              </a:rPr>
              <a:t>) </a:t>
            </a:r>
            <a:r>
              <a:rPr lang="en-US" sz="1350" b="1" dirty="0">
                <a:effectLst/>
                <a:latin typeface="Century Gothic" panose="020B0502020202020204" pitchFamily="34" charset="0"/>
              </a:rPr>
              <a:t>Public employees’ retirement benefits: safety members.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make several significant changes to public employees’ retirement benefits, which would ultimately lead to increased pension liability for state and local agencies.</a:t>
            </a:r>
            <a:br>
              <a:rPr lang="en-US" sz="1350" dirty="0">
                <a:effectLst/>
                <a:latin typeface="Century Gothic" panose="020B0502020202020204" pitchFamily="34" charset="0"/>
              </a:rPr>
            </a:br>
            <a:r>
              <a:rPr lang="en-US" sz="1350" dirty="0">
                <a:effectLst/>
                <a:latin typeface="Century Gothic" panose="020B0502020202020204" pitchFamily="34" charset="0"/>
              </a:rPr>
              <a:t>These changes include reducing the retirement age for public safety employees and raising the pensionable compensation cap for PEPRA employees.</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p>
          <a:p>
            <a:pPr marL="228600" indent="0">
              <a:buNone/>
            </a:pPr>
            <a:r>
              <a:rPr lang="en-US" sz="1350" b="1" dirty="0">
                <a:effectLst/>
                <a:latin typeface="Century Gothic" panose="020B0502020202020204" pitchFamily="34" charset="0"/>
              </a:rPr>
              <a:t>BROWN ACT </a:t>
            </a:r>
          </a:p>
          <a:p>
            <a:r>
              <a:rPr lang="en-US" sz="1350" b="1" dirty="0">
                <a:solidFill>
                  <a:srgbClr val="447784"/>
                </a:solidFill>
                <a:effectLst/>
                <a:latin typeface="Century Gothic" panose="020B0502020202020204" pitchFamily="34" charset="0"/>
              </a:rPr>
              <a:t>SB 1187 (</a:t>
            </a:r>
            <a:r>
              <a:rPr lang="en-US" sz="1350" b="1" dirty="0" err="1">
                <a:solidFill>
                  <a:srgbClr val="447784"/>
                </a:solidFill>
                <a:effectLst/>
                <a:latin typeface="Century Gothic" panose="020B0502020202020204" pitchFamily="34" charset="0"/>
              </a:rPr>
              <a:t>Durazo</a:t>
            </a:r>
            <a:r>
              <a:rPr lang="en-US" sz="1350" b="1" dirty="0">
                <a:solidFill>
                  <a:srgbClr val="447784"/>
                </a:solidFill>
                <a:effectLst/>
                <a:latin typeface="Century Gothic" panose="020B0502020202020204" pitchFamily="34" charset="0"/>
              </a:rPr>
              <a:t>) </a:t>
            </a:r>
            <a:r>
              <a:rPr lang="en-US" sz="1350" b="1" dirty="0">
                <a:effectLst/>
                <a:latin typeface="Century Gothic" panose="020B0502020202020204" pitchFamily="34" charset="0"/>
              </a:rPr>
              <a:t>Open meetings.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remove several recently enacted language access/translation requirements from the Brown Act. The current language- access requirements impose significant administrative and fiscal burdens on local agencies, without any state funding to offset those expenses. This measure has an urgency clause.</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a:t>
            </a:r>
            <a:r>
              <a:rPr lang="en-US" sz="1350" dirty="0">
                <a:effectLst/>
                <a:latin typeface="Century Gothic" panose="020B0502020202020204" pitchFamily="34" charset="0"/>
              </a:rPr>
              <a:t>: Sign </a:t>
            </a:r>
          </a:p>
          <a:p>
            <a:pPr marL="228600" indent="0">
              <a:buNone/>
            </a:pPr>
            <a:r>
              <a:rPr lang="en-US" sz="1350" b="1" dirty="0">
                <a:latin typeface="Century Gothic" panose="020B0502020202020204" pitchFamily="34" charset="0"/>
              </a:rPr>
              <a:t>ARTIFICIAL INTELLIGENCE</a:t>
            </a:r>
            <a:endParaRPr lang="en-US" sz="1350" dirty="0">
              <a:effectLst/>
              <a:latin typeface="Century Gothic" panose="020B0502020202020204" pitchFamily="34" charset="0"/>
            </a:endParaRPr>
          </a:p>
          <a:p>
            <a:r>
              <a:rPr lang="en-US" sz="1350" b="1" dirty="0">
                <a:solidFill>
                  <a:srgbClr val="447784"/>
                </a:solidFill>
                <a:effectLst/>
                <a:latin typeface="Century Gothic" panose="020B0502020202020204" pitchFamily="34" charset="0"/>
              </a:rPr>
              <a:t>AB 2656 (Petrie-Norris) </a:t>
            </a:r>
            <a:r>
              <a:rPr lang="en-US" sz="1350" b="1" dirty="0">
                <a:effectLst/>
                <a:latin typeface="Century Gothic" panose="020B0502020202020204" pitchFamily="34" charset="0"/>
              </a:rPr>
              <a:t>Public employees: notice: artificial intelligence performing service within scope of work.</a:t>
            </a:r>
            <a:br>
              <a:rPr lang="en-US" sz="1350" b="1" dirty="0">
                <a:effectLst/>
                <a:latin typeface="Century Gothic" panose="020B0502020202020204" pitchFamily="34" charset="0"/>
              </a:rPr>
            </a:br>
            <a:r>
              <a:rPr lang="en-US" sz="1350" b="1" dirty="0">
                <a:effectLst/>
                <a:latin typeface="Century Gothic" panose="020B0502020202020204" pitchFamily="34" charset="0"/>
              </a:rPr>
              <a:t>     Cal Cities Request</a:t>
            </a:r>
            <a:r>
              <a:rPr lang="en-US" sz="1350" dirty="0">
                <a:effectLst/>
                <a:latin typeface="Century Gothic" panose="020B0502020202020204" pitchFamily="34" charset="0"/>
              </a:rPr>
              <a:t>: Veto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SB 947 (McNerney) </a:t>
            </a:r>
            <a:r>
              <a:rPr lang="en-US" sz="1350" b="1" dirty="0">
                <a:effectLst/>
                <a:latin typeface="Century Gothic" panose="020B0502020202020204" pitchFamily="34" charset="0"/>
              </a:rPr>
              <a:t>Employment: automated decision systems. </a:t>
            </a:r>
          </a:p>
          <a:p>
            <a:pPr marL="228600" indent="0">
              <a:buNone/>
            </a:pPr>
            <a:r>
              <a:rPr lang="en-US" sz="1350" b="1" dirty="0">
                <a:effectLst/>
                <a:latin typeface="Century Gothic" panose="020B0502020202020204" pitchFamily="34" charset="0"/>
              </a:rPr>
              <a:t>          Cal Cities Request</a:t>
            </a:r>
            <a:r>
              <a:rPr lang="en-US" sz="1350" dirty="0">
                <a:effectLst/>
                <a:latin typeface="Century Gothic" panose="020B0502020202020204" pitchFamily="34" charset="0"/>
              </a:rPr>
              <a:t>: Veto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1883 (Bryan) </a:t>
            </a:r>
            <a:r>
              <a:rPr lang="en-US" sz="1350" b="1" dirty="0">
                <a:effectLst/>
                <a:latin typeface="Century Gothic" panose="020B0502020202020204" pitchFamily="34" charset="0"/>
              </a:rPr>
              <a:t>Workplace surveillance tools. </a:t>
            </a:r>
          </a:p>
          <a:p>
            <a:pPr marL="228600" indent="0">
              <a:buNone/>
            </a:pPr>
            <a:r>
              <a:rPr lang="en-US" sz="1350" b="1" dirty="0">
                <a:latin typeface="Century Gothic" panose="020B0502020202020204" pitchFamily="34" charset="0"/>
              </a:rPr>
              <a:t>          </a:t>
            </a:r>
            <a:r>
              <a:rPr lang="en-US" sz="1350" b="1" dirty="0">
                <a:effectLst/>
                <a:latin typeface="Century Gothic" panose="020B0502020202020204" pitchFamily="34" charset="0"/>
              </a:rPr>
              <a:t>Cal Cities Request</a:t>
            </a:r>
            <a:r>
              <a:rPr lang="en-US" sz="1350" dirty="0">
                <a:effectLst/>
                <a:latin typeface="Century Gothic" panose="020B0502020202020204" pitchFamily="34" charset="0"/>
              </a:rPr>
              <a:t>: Veto </a:t>
            </a:r>
            <a:endParaRPr lang="en-US" sz="1350" dirty="0">
              <a:latin typeface="Century Gothic" panose="020B0502020202020204" pitchFamily="34" charset="0"/>
            </a:endParaRPr>
          </a:p>
          <a:p>
            <a:pPr marL="228600" indent="0">
              <a:buNone/>
            </a:pPr>
            <a:endParaRPr lang="en-US" sz="1350" dirty="0">
              <a:latin typeface="Century Gothic" panose="020B0502020202020204" pitchFamily="34" charset="0"/>
            </a:endParaRPr>
          </a:p>
        </p:txBody>
      </p:sp>
    </p:spTree>
    <p:extLst>
      <p:ext uri="{BB962C8B-B14F-4D97-AF65-F5344CB8AC3E}">
        <p14:creationId xmlns:p14="http://schemas.microsoft.com/office/powerpoint/2010/main" val="2973805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PLANNING AND ZONING</a:t>
            </a:r>
          </a:p>
          <a:p>
            <a:r>
              <a:rPr lang="en-US" sz="1350" b="1" dirty="0">
                <a:solidFill>
                  <a:srgbClr val="447784"/>
                </a:solidFill>
                <a:effectLst/>
                <a:latin typeface="Century Gothic" panose="020B0502020202020204" pitchFamily="34" charset="0"/>
              </a:rPr>
              <a:t>AB 2296 (</a:t>
            </a:r>
            <a:r>
              <a:rPr lang="en-US" sz="1350" b="1" dirty="0" err="1">
                <a:solidFill>
                  <a:srgbClr val="447784"/>
                </a:solidFill>
                <a:effectLst/>
                <a:latin typeface="Century Gothic" panose="020B0502020202020204" pitchFamily="34" charset="0"/>
              </a:rPr>
              <a:t>Papan</a:t>
            </a:r>
            <a:r>
              <a:rPr lang="en-US" sz="1350" b="1" dirty="0">
                <a:solidFill>
                  <a:srgbClr val="447784"/>
                </a:solidFill>
                <a:effectLst/>
                <a:latin typeface="Century Gothic" panose="020B0502020202020204" pitchFamily="34" charset="0"/>
              </a:rPr>
              <a:t>) </a:t>
            </a:r>
            <a:r>
              <a:rPr lang="en-US" sz="1350" b="1" dirty="0">
                <a:effectLst/>
                <a:latin typeface="Century Gothic" panose="020B0502020202020204" pitchFamily="34" charset="0"/>
              </a:rPr>
              <a:t>Planning and zoning: housing element: regional housing needs allocation.</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improve the housing element review process by encouraging local jurisdictions to begin planning earlier. Specifically, the measure would allow cities to begin planning six months earlier than the existing law by requiring the Councils of Government to provide local governments their final Regional Housing Needs Allocation number six months sooner.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1751 (Quirk-Silva) </a:t>
            </a:r>
            <a:r>
              <a:rPr lang="en-US" sz="1350" b="1" dirty="0">
                <a:effectLst/>
                <a:latin typeface="Century Gothic" panose="020B0502020202020204" pitchFamily="34" charset="0"/>
              </a:rPr>
              <a:t>Missing Middle Townhome Ownership Act.</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require local governments to ministerially approve a subdivision map and a project application for townhomes in multifamily and underutilized single-family zones that are less than three stories. In rural and suburban areas, the projects must be an infill site while urbanized areas can be any multifamily or vacant single-family zone.</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1457 (Bryan) </a:t>
            </a:r>
            <a:r>
              <a:rPr lang="en-US" sz="1350" b="1" dirty="0">
                <a:effectLst/>
                <a:latin typeface="Century Gothic" panose="020B0502020202020204" pitchFamily="34" charset="0"/>
              </a:rPr>
              <a:t>General plan: environmental justice element: disadvantaged communities.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require cities to either update their general plans to incorporate environmental justice elements or adopt a standalone environmental justice element by June 30, 2031. Additionally, the measure specifies specific public outreach tasks that local governments must complete when updating general plans.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endParaRPr lang="en-US" sz="1350" dirty="0">
              <a:latin typeface="Century Gothic" panose="020B0502020202020204" pitchFamily="34" charset="0"/>
            </a:endParaRPr>
          </a:p>
          <a:p>
            <a:pPr marL="228600" indent="0">
              <a:buNone/>
            </a:pPr>
            <a:r>
              <a:rPr lang="en-US" sz="1350" b="1" dirty="0">
                <a:effectLst/>
                <a:latin typeface="Century Gothic" panose="020B0502020202020204" pitchFamily="34" charset="0"/>
              </a:rPr>
              <a:t>DEVELOPMENT FEES </a:t>
            </a:r>
            <a:endParaRPr lang="en-US" sz="1350" b="1" dirty="0">
              <a:latin typeface="Century Gothic" panose="020B0502020202020204" pitchFamily="34" charset="0"/>
            </a:endParaRPr>
          </a:p>
          <a:p>
            <a:r>
              <a:rPr lang="en-US" sz="1350" b="1" dirty="0">
                <a:solidFill>
                  <a:srgbClr val="447784"/>
                </a:solidFill>
                <a:effectLst/>
                <a:latin typeface="Century Gothic" panose="020B0502020202020204" pitchFamily="34" charset="0"/>
              </a:rPr>
              <a:t>SB 1117 (Cervantes) </a:t>
            </a:r>
            <a:r>
              <a:rPr lang="en-US" sz="1350" b="1" dirty="0">
                <a:effectLst/>
                <a:latin typeface="Century Gothic" panose="020B0502020202020204" pitchFamily="34" charset="0"/>
              </a:rPr>
              <a:t>Accessory dwelling units and junior accessory dwelling units.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further limit local governments' ability to charge impact fees for up to two ADUs with more than 750 square feet of interior livable space on a lot. Specifically, the measure would allow local agencies to charge only the proportional cost of impact fees for ADUs with more than 750 square feet.</a:t>
            </a:r>
            <a:br>
              <a:rPr lang="en-US" sz="1350" dirty="0">
                <a:effectLst/>
                <a:latin typeface="Century Gothic" panose="020B0502020202020204" pitchFamily="34" charset="0"/>
              </a:rPr>
            </a:br>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endParaRPr lang="en-US" sz="1350" dirty="0">
              <a:latin typeface="Century Gothic" panose="020B0502020202020204" pitchFamily="34" charset="0"/>
            </a:endParaRPr>
          </a:p>
        </p:txBody>
      </p:sp>
    </p:spTree>
    <p:extLst>
      <p:ext uri="{BB962C8B-B14F-4D97-AF65-F5344CB8AC3E}">
        <p14:creationId xmlns:p14="http://schemas.microsoft.com/office/powerpoint/2010/main" val="3602710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sz="2400" i="0" dirty="0">
                <a:solidFill>
                  <a:srgbClr val="317297"/>
                </a:solidFill>
                <a:effectLst/>
                <a:highlight>
                  <a:srgbClr val="FFFFFF"/>
                </a:highlight>
                <a:latin typeface="Segoe UI" panose="020B0502040204020203" pitchFamily="34" charset="0"/>
              </a:rPr>
              <a:t>Cal Cities Sign and Veto Requests</a:t>
            </a:r>
            <a:endParaRPr lang="en-US" sz="2400"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0" y="1153433"/>
            <a:ext cx="12192000" cy="4351338"/>
          </a:xfrm>
        </p:spPr>
        <p:txBody>
          <a:bodyPr/>
          <a:lstStyle/>
          <a:p>
            <a:pPr marL="228600" indent="0">
              <a:buNone/>
            </a:pPr>
            <a:r>
              <a:rPr lang="en-US" sz="1350" b="1" dirty="0">
                <a:effectLst/>
                <a:latin typeface="Century Gothic" panose="020B0502020202020204" pitchFamily="34" charset="0"/>
              </a:rPr>
              <a:t>PLANNING AND ZONING</a:t>
            </a:r>
          </a:p>
          <a:p>
            <a:r>
              <a:rPr lang="en-US" sz="1350" b="1" dirty="0">
                <a:solidFill>
                  <a:srgbClr val="447784"/>
                </a:solidFill>
                <a:effectLst/>
                <a:latin typeface="Century Gothic" panose="020B0502020202020204" pitchFamily="34" charset="0"/>
              </a:rPr>
              <a:t>AB 956 (Quirk-Silva) </a:t>
            </a:r>
            <a:r>
              <a:rPr lang="en-US" sz="1350" b="1" dirty="0">
                <a:effectLst/>
                <a:latin typeface="Century Gothic" panose="020B0502020202020204" pitchFamily="34" charset="0"/>
              </a:rPr>
              <a:t>Accessory dwelling units: ministerial approval: single-family dwellings.</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require local governments to ministerially approve two detached accessory dwelling units in residential or mixed-use zones.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p>
          <a:p>
            <a:pPr marL="228600" indent="0">
              <a:buNone/>
            </a:pPr>
            <a:r>
              <a:rPr lang="en-US" sz="1350" b="1" dirty="0">
                <a:effectLst/>
                <a:latin typeface="Century Gothic" panose="020B0502020202020204" pitchFamily="34" charset="0"/>
              </a:rPr>
              <a:t>PERMITTING</a:t>
            </a:r>
          </a:p>
          <a:p>
            <a:r>
              <a:rPr lang="en-US" sz="1350" b="1" dirty="0">
                <a:solidFill>
                  <a:srgbClr val="447784"/>
                </a:solidFill>
                <a:effectLst/>
                <a:latin typeface="Century Gothic" panose="020B0502020202020204" pitchFamily="34" charset="0"/>
              </a:rPr>
              <a:t>AB 1621 (Wilson) </a:t>
            </a:r>
            <a:r>
              <a:rPr lang="en-US" sz="1350" b="1" dirty="0">
                <a:effectLst/>
                <a:latin typeface="Century Gothic" panose="020B0502020202020204" pitchFamily="34" charset="0"/>
              </a:rPr>
              <a:t>Planning and zoning law: post-entitlement phase permits: Housing Accountability Act.</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prohibit local agencies from requiring more than two plan checks for a building permit unless the agency makes written findings based on substantial evidence that additional review is necessary to address a specific adverse impact on public health or safety.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Veto </a:t>
            </a:r>
            <a:endParaRPr lang="en-US" sz="1350" dirty="0">
              <a:latin typeface="Century Gothic" panose="020B0502020202020204" pitchFamily="34" charset="0"/>
            </a:endParaRPr>
          </a:p>
          <a:p>
            <a:r>
              <a:rPr lang="en-US" sz="1350" dirty="0">
                <a:effectLst/>
                <a:latin typeface="Century Gothic" panose="020B0502020202020204" pitchFamily="34" charset="0"/>
              </a:rPr>
              <a:t>HOUSING FINANCE </a:t>
            </a:r>
            <a:endParaRPr lang="en-US" sz="1350" dirty="0">
              <a:latin typeface="Century Gothic" panose="020B0502020202020204" pitchFamily="34" charset="0"/>
            </a:endParaRPr>
          </a:p>
          <a:p>
            <a:r>
              <a:rPr lang="en-US" sz="1350" b="1" dirty="0">
                <a:solidFill>
                  <a:srgbClr val="447784"/>
                </a:solidFill>
                <a:effectLst/>
                <a:latin typeface="Century Gothic" panose="020B0502020202020204" pitchFamily="34" charset="0"/>
              </a:rPr>
              <a:t>AB 2166 (Carrillo) </a:t>
            </a:r>
            <a:r>
              <a:rPr lang="en-US" sz="1350" b="1" dirty="0">
                <a:effectLst/>
                <a:latin typeface="Century Gothic" panose="020B0502020202020204" pitchFamily="34" charset="0"/>
              </a:rPr>
              <a:t>Multifamily housing development: offsite housing factories: backstop financing.</a:t>
            </a:r>
            <a:br>
              <a:rPr lang="en-US" sz="1350" b="1" dirty="0">
                <a:effectLst/>
                <a:latin typeface="Century Gothic" panose="020B0502020202020204" pitchFamily="34" charset="0"/>
              </a:rPr>
            </a:br>
            <a:r>
              <a:rPr lang="en-US" sz="1350" dirty="0">
                <a:effectLst/>
                <a:latin typeface="Century Gothic" panose="020B0502020202020204" pitchFamily="34" charset="0"/>
              </a:rPr>
              <a:t>This measure would establish the Multifamily Backstop Financing Program at the Governor’s Office of Business and Economic Development to assist with financial support for the development of offsite housing factories and the development of factory-built housing. </a:t>
            </a:r>
            <a:endParaRPr lang="en-US" sz="1350" dirty="0">
              <a:latin typeface="Century Gothic" panose="020B0502020202020204" pitchFamily="34" charset="0"/>
            </a:endParaRPr>
          </a:p>
          <a:p>
            <a:r>
              <a:rPr lang="en-US" sz="1350" b="1" dirty="0">
                <a:effectLst/>
                <a:latin typeface="Century Gothic" panose="020B0502020202020204" pitchFamily="34" charset="0"/>
              </a:rPr>
              <a:t>Cal Cities Request: </a:t>
            </a:r>
            <a:r>
              <a:rPr lang="en-US" sz="1350" dirty="0">
                <a:effectLst/>
                <a:latin typeface="Century Gothic" panose="020B0502020202020204" pitchFamily="34" charset="0"/>
              </a:rPr>
              <a:t>Sign </a:t>
            </a:r>
            <a:endParaRPr lang="en-US" sz="1350" dirty="0">
              <a:latin typeface="Century Gothic" panose="020B0502020202020204" pitchFamily="34" charset="0"/>
            </a:endParaRPr>
          </a:p>
          <a:p>
            <a:pPr marL="228600" indent="0">
              <a:buNone/>
            </a:pPr>
            <a:endParaRPr lang="en-US" sz="1350" dirty="0">
              <a:latin typeface="Century Gothic" panose="020B0502020202020204" pitchFamily="34" charset="0"/>
            </a:endParaRPr>
          </a:p>
        </p:txBody>
      </p:sp>
    </p:spTree>
    <p:extLst>
      <p:ext uri="{BB962C8B-B14F-4D97-AF65-F5344CB8AC3E}">
        <p14:creationId xmlns:p14="http://schemas.microsoft.com/office/powerpoint/2010/main" val="175584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i="0" dirty="0">
                <a:solidFill>
                  <a:srgbClr val="317297"/>
                </a:solidFill>
                <a:effectLst/>
                <a:highlight>
                  <a:srgbClr val="FFFFFF"/>
                </a:highlight>
                <a:latin typeface="Segoe UI" panose="020B0502040204020203" pitchFamily="34" charset="0"/>
              </a:rPr>
              <a:t>Cal Cities Ballot Measures – Prop 1</a:t>
            </a:r>
            <a:endParaRPr lang="en-US" dirty="0">
              <a:solidFill>
                <a:srgbClr val="317297"/>
              </a:solidFill>
            </a:endParaRPr>
          </a:p>
        </p:txBody>
      </p:sp>
      <p:sp>
        <p:nvSpPr>
          <p:cNvPr id="5" name="Content Placeholder 4">
            <a:extLst>
              <a:ext uri="{FF2B5EF4-FFF2-40B4-BE49-F238E27FC236}">
                <a16:creationId xmlns:a16="http://schemas.microsoft.com/office/drawing/2014/main" id="{5939B1A6-C216-BA4D-B41C-6AB3DD35F2C3}"/>
              </a:ext>
            </a:extLst>
          </p:cNvPr>
          <p:cNvSpPr>
            <a:spLocks noGrp="1"/>
          </p:cNvSpPr>
          <p:nvPr>
            <p:ph idx="1"/>
          </p:nvPr>
        </p:nvSpPr>
        <p:spPr>
          <a:xfrm>
            <a:off x="132787" y="1452114"/>
            <a:ext cx="11701404" cy="4351338"/>
          </a:xfrm>
        </p:spPr>
        <p:txBody>
          <a:bodyPr/>
          <a:lstStyle/>
          <a:p>
            <a:pPr marL="285750" indent="-285750">
              <a:lnSpc>
                <a:spcPct val="115000"/>
              </a:lnSpc>
              <a:spcBef>
                <a:spcPts val="0"/>
              </a:spcBef>
              <a:spcAft>
                <a:spcPts val="800"/>
              </a:spcAft>
            </a:pPr>
            <a:r>
              <a:rPr lang="en-US" sz="1400" b="1" kern="100" dirty="0">
                <a:effectLst/>
                <a:latin typeface="Century Gothic" panose="020B0502020202020204" pitchFamily="34" charset="0"/>
                <a:ea typeface="Aptos" panose="020B0004020202020204" pitchFamily="34" charset="0"/>
                <a:cs typeface="Calibri" panose="020F0502020204030204" pitchFamily="34" charset="0"/>
              </a:rPr>
              <a:t>Proposition 1: </a:t>
            </a:r>
            <a:r>
              <a:rPr lang="en-US" sz="1400" b="1" u="sng" kern="100" dirty="0">
                <a:effectLst/>
                <a:latin typeface="Century Gothic" panose="020B0502020202020204" pitchFamily="34" charset="0"/>
                <a:ea typeface="Aptos" panose="020B0004020202020204" pitchFamily="34" charset="0"/>
                <a:cs typeface="Calibri" panose="020F0502020204030204" pitchFamily="34" charset="0"/>
              </a:rPr>
              <a:t>The Veterans and Affordable Housing Bond Act of 2026 </a:t>
            </a:r>
          </a:p>
          <a:p>
            <a:pPr marL="628650" lvl="1" indent="-285750">
              <a:lnSpc>
                <a:spcPct val="115000"/>
              </a:lnSpc>
              <a:spcBef>
                <a:spcPts val="0"/>
              </a:spcBef>
              <a:spcAft>
                <a:spcPts val="800"/>
              </a:spcAft>
            </a:pPr>
            <a:r>
              <a:rPr lang="en-US" sz="1400" b="1" kern="100" dirty="0">
                <a:effectLst/>
                <a:latin typeface="Century Gothic" panose="020B0502020202020204" pitchFamily="34" charset="0"/>
                <a:ea typeface="Aptos" panose="020B0004020202020204" pitchFamily="34" charset="0"/>
                <a:cs typeface="Calibri" panose="020F0502020204030204" pitchFamily="34" charset="0"/>
              </a:rPr>
              <a:t>Ballot Description: </a:t>
            </a:r>
            <a:r>
              <a:rPr lang="en-US" sz="1400" kern="100" dirty="0">
                <a:effectLst/>
                <a:latin typeface="Century Gothic" panose="020B0502020202020204" pitchFamily="34" charset="0"/>
                <a:ea typeface="Aptos" panose="020B0004020202020204" pitchFamily="34" charset="0"/>
                <a:cs typeface="Calibri" panose="020F0502020204030204" pitchFamily="34" charset="0"/>
              </a:rPr>
              <a:t>The Veterans and Affordable Housing Bond Act of 2026 would authorize $11.25 billion in general obligation bonds to fund several housing programs.</a:t>
            </a:r>
          </a:p>
          <a:p>
            <a:pPr marL="285750" indent="-285750">
              <a:lnSpc>
                <a:spcPct val="115000"/>
              </a:lnSpc>
              <a:spcBef>
                <a:spcPts val="0"/>
              </a:spcBef>
              <a:spcAft>
                <a:spcPts val="800"/>
              </a:spcAft>
            </a:pPr>
            <a:r>
              <a:rPr lang="en-US" sz="1400" u="sng" kern="100" dirty="0">
                <a:latin typeface="Century Gothic" panose="020B0502020202020204" pitchFamily="34" charset="0"/>
                <a:ea typeface="Aptos" panose="020B0004020202020204" pitchFamily="34" charset="0"/>
                <a:cs typeface="Calibri" panose="020F0502020204030204" pitchFamily="34" charset="0"/>
              </a:rPr>
              <a:t>Cal Cities Ballot Measure Timeline</a:t>
            </a:r>
          </a:p>
          <a:p>
            <a:pPr marL="628650" lvl="1" indent="-285750">
              <a:lnSpc>
                <a:spcPct val="115000"/>
              </a:lnSpc>
              <a:spcBef>
                <a:spcPts val="0"/>
              </a:spcBef>
              <a:spcAft>
                <a:spcPts val="800"/>
              </a:spcAft>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This week - distribute Action Alert to adopt resolutions + Materials</a:t>
            </a:r>
          </a:p>
          <a:p>
            <a:pPr marL="1085850" lvl="2" indent="-285750">
              <a:lnSpc>
                <a:spcPct val="115000"/>
              </a:lnSpc>
              <a:spcBef>
                <a:spcPts val="0"/>
              </a:spcBef>
              <a:spcAft>
                <a:spcPts val="800"/>
              </a:spcAft>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Sample Reso </a:t>
            </a:r>
          </a:p>
          <a:p>
            <a:pPr marL="1085850" lvl="2" indent="-285750">
              <a:lnSpc>
                <a:spcPct val="115000"/>
              </a:lnSpc>
              <a:spcBef>
                <a:spcPts val="0"/>
              </a:spcBef>
              <a:spcAft>
                <a:spcPts val="800"/>
              </a:spcAft>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Sample staff report</a:t>
            </a:r>
          </a:p>
          <a:p>
            <a:pPr marL="1085850" lvl="2" indent="-285750">
              <a:lnSpc>
                <a:spcPct val="115000"/>
              </a:lnSpc>
              <a:spcBef>
                <a:spcPts val="0"/>
              </a:spcBef>
              <a:spcAft>
                <a:spcPts val="800"/>
              </a:spcAft>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Fact Sheet</a:t>
            </a:r>
          </a:p>
          <a:p>
            <a:pPr marL="1085850" lvl="2" indent="-285750">
              <a:lnSpc>
                <a:spcPct val="115000"/>
              </a:lnSpc>
              <a:spcBef>
                <a:spcPts val="0"/>
              </a:spcBef>
              <a:spcAft>
                <a:spcPts val="800"/>
              </a:spcAft>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Sac Bee Article</a:t>
            </a:r>
          </a:p>
          <a:p>
            <a:pPr marL="742950" lvl="1" indent="-285750" algn="l" fontAlgn="base">
              <a:buFont typeface="Arial" panose="020B0604020202020204" pitchFamily="34" charset="0"/>
              <a:buChar char="•"/>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Adopted resolutions should be sent to </a:t>
            </a: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hlinkClick r:id="rId3"/>
              </a:rPr>
              <a:t>ballotmeasures@calcities.org</a:t>
            </a:r>
            <a:r>
              <a:rPr lang="en-US" sz="1400" dirty="0">
                <a:solidFill>
                  <a:srgbClr val="000000"/>
                </a:solidFill>
                <a:highlight>
                  <a:srgbClr val="FFFFFF"/>
                </a:highlight>
                <a:latin typeface="Century Gothic" panose="020B0502020202020204" pitchFamily="34" charset="0"/>
                <a:cs typeface="Calibri" panose="020F0502020204030204" pitchFamily="34" charset="0"/>
              </a:rPr>
              <a:t>. </a:t>
            </a:r>
          </a:p>
          <a:p>
            <a:pPr marL="400050" indent="-285750" fontAlgn="base"/>
            <a:r>
              <a:rPr lang="en-US" sz="1400" i="1" dirty="0">
                <a:solidFill>
                  <a:srgbClr val="000000"/>
                </a:solidFill>
                <a:highlight>
                  <a:srgbClr val="FFFFFF"/>
                </a:highlight>
                <a:latin typeface="Century Gothic" panose="020B0502020202020204" pitchFamily="34" charset="0"/>
                <a:cs typeface="Calibri" panose="020F0502020204030204" pitchFamily="34" charset="0"/>
              </a:rPr>
              <a:t>Does San Jose have a resolution?</a:t>
            </a:r>
            <a:endParaRPr lang="en-US" sz="1400" i="1" dirty="0">
              <a:solidFill>
                <a:srgbClr val="000000"/>
              </a:solidFill>
              <a:effectLst/>
              <a:highlight>
                <a:srgbClr val="FFFFFF"/>
              </a:highlight>
              <a:latin typeface="Century Gothic" panose="020B0502020202020204" pitchFamily="34" charset="0"/>
              <a:cs typeface="Calibri" panose="020F0502020204030204" pitchFamily="34" charset="0"/>
            </a:endParaRPr>
          </a:p>
          <a:p>
            <a:pPr algn="l" fontAlgn="base">
              <a:buFont typeface="Arial" panose="020B0604020202020204" pitchFamily="34" charset="0"/>
              <a:buChar char="•"/>
            </a:pPr>
            <a:r>
              <a:rPr lang="en-US" sz="1400" b="0" i="0" dirty="0">
                <a:solidFill>
                  <a:srgbClr val="000000"/>
                </a:solidFill>
                <a:effectLst/>
                <a:highlight>
                  <a:srgbClr val="FFFFFF"/>
                </a:highlight>
                <a:latin typeface="Century Gothic" panose="020B0502020202020204" pitchFamily="34" charset="0"/>
                <a:cs typeface="Calibri" panose="020F0502020204030204" pitchFamily="34" charset="0"/>
              </a:rPr>
              <a:t>The campaign is reaching out for Cal Cities to participate in chamber speaker opportunities. </a:t>
            </a:r>
          </a:p>
        </p:txBody>
      </p:sp>
    </p:spTree>
    <p:extLst>
      <p:ext uri="{BB962C8B-B14F-4D97-AF65-F5344CB8AC3E}">
        <p14:creationId xmlns:p14="http://schemas.microsoft.com/office/powerpoint/2010/main" val="3901509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E5F6A-4347-6218-1A1E-DCF13A59F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827FE-F4E4-BFCF-9C24-5165AB6C16DE}"/>
              </a:ext>
            </a:extLst>
          </p:cNvPr>
          <p:cNvSpPr>
            <a:spLocks noGrp="1"/>
          </p:cNvSpPr>
          <p:nvPr>
            <p:ph type="title"/>
          </p:nvPr>
        </p:nvSpPr>
        <p:spPr/>
        <p:txBody>
          <a:bodyPr/>
          <a:lstStyle/>
          <a:p>
            <a:r>
              <a:rPr lang="en-US" i="0" dirty="0">
                <a:solidFill>
                  <a:srgbClr val="317297"/>
                </a:solidFill>
                <a:effectLst/>
                <a:highlight>
                  <a:srgbClr val="FFFFFF"/>
                </a:highlight>
                <a:latin typeface="Segoe UI" panose="020B0502040204020203" pitchFamily="34" charset="0"/>
              </a:rPr>
              <a:t>Cal Cities Ballot Measures – Prop 43</a:t>
            </a:r>
            <a:endParaRPr lang="en-US" dirty="0">
              <a:solidFill>
                <a:srgbClr val="317297"/>
              </a:solidFill>
            </a:endParaRPr>
          </a:p>
        </p:txBody>
      </p:sp>
      <p:sp>
        <p:nvSpPr>
          <p:cNvPr id="4" name="Content Placeholder 4">
            <a:extLst>
              <a:ext uri="{FF2B5EF4-FFF2-40B4-BE49-F238E27FC236}">
                <a16:creationId xmlns:a16="http://schemas.microsoft.com/office/drawing/2014/main" id="{393C9E1F-1107-90B7-A59A-8E122F474344}"/>
              </a:ext>
            </a:extLst>
          </p:cNvPr>
          <p:cNvSpPr txBox="1">
            <a:spLocks/>
          </p:cNvSpPr>
          <p:nvPr/>
        </p:nvSpPr>
        <p:spPr>
          <a:xfrm>
            <a:off x="132787" y="1452114"/>
            <a:ext cx="11701404" cy="4351338"/>
          </a:xfrm>
          <a:prstGeom prst="rect">
            <a:avLst/>
          </a:prstGeom>
        </p:spPr>
        <p:txBody>
          <a:bodyPr vert="horz" lIns="274320" tIns="45720" rIns="274320" bIns="45720" rtlCol="0">
            <a:noAutofit/>
          </a:bodyPr>
          <a:lstStyle>
            <a:lvl1pPr marL="457200" indent="-228600" algn="l" defTabSz="914400" rtl="0" eaLnBrk="1" latinLnBrk="0" hangingPunct="1">
              <a:lnSpc>
                <a:spcPct val="90000"/>
              </a:lnSpc>
              <a:spcBef>
                <a:spcPts val="1000"/>
              </a:spcBef>
              <a:buClr>
                <a:schemeClr val="accent1"/>
              </a:buClr>
              <a:buSzPct val="100000"/>
              <a:buFont typeface="Arial" panose="020B0604020202020204" pitchFamily="34" charset="0"/>
              <a:buChar char="•"/>
              <a:defRPr sz="2800" kern="1200">
                <a:solidFill>
                  <a:schemeClr val="tx1"/>
                </a:solidFill>
                <a:latin typeface="+mn-lt"/>
                <a:ea typeface="+mn-ea"/>
                <a:cs typeface="+mn-cs"/>
              </a:defRPr>
            </a:lvl1pPr>
            <a:lvl2pPr marL="800100" indent="-228600" algn="l" defTabSz="914400" rtl="0" eaLnBrk="1" latinLnBrk="0" hangingPunct="1">
              <a:lnSpc>
                <a:spcPct val="90000"/>
              </a:lnSpc>
              <a:spcBef>
                <a:spcPts val="500"/>
              </a:spcBef>
              <a:buClr>
                <a:srgbClr val="F99D31"/>
              </a:buClr>
              <a:buSzPct val="100000"/>
              <a:buFont typeface="Wingdings" panose="05000000000000000000" pitchFamily="2" charset="2"/>
              <a:buChar char="§"/>
              <a:defRPr sz="2400" kern="1200">
                <a:solidFill>
                  <a:schemeClr val="tx1"/>
                </a:solidFill>
                <a:latin typeface="+mn-lt"/>
                <a:ea typeface="+mn-ea"/>
                <a:cs typeface="+mn-cs"/>
              </a:defRPr>
            </a:lvl2pPr>
            <a:lvl3pPr marL="1257300" indent="-228600" algn="l" defTabSz="914400" rtl="0" eaLnBrk="1" latinLnBrk="0" hangingPunct="1">
              <a:lnSpc>
                <a:spcPct val="90000"/>
              </a:lnSpc>
              <a:spcBef>
                <a:spcPts val="500"/>
              </a:spcBef>
              <a:buClr>
                <a:schemeClr val="accent1"/>
              </a:buClr>
              <a:buSzPct val="100000"/>
              <a:buFont typeface="Wingdings" panose="05000000000000000000" pitchFamily="2" charset="2"/>
              <a:buChar char="§"/>
              <a:defRPr sz="2200" kern="1200">
                <a:solidFill>
                  <a:schemeClr val="tx1"/>
                </a:solidFill>
                <a:latin typeface="+mn-lt"/>
                <a:ea typeface="+mn-ea"/>
                <a:cs typeface="+mn-cs"/>
              </a:defRPr>
            </a:lvl3pPr>
            <a:lvl4pPr marL="1657350" indent="-228600" algn="l" defTabSz="914400" rtl="0" eaLnBrk="1" latinLnBrk="0" hangingPunct="1">
              <a:lnSpc>
                <a:spcPct val="90000"/>
              </a:lnSpc>
              <a:spcBef>
                <a:spcPts val="500"/>
              </a:spcBef>
              <a:buClr>
                <a:srgbClr val="F99D31"/>
              </a:buClr>
              <a:buSzPct val="100000"/>
              <a:buFont typeface="Arial" panose="020B0604020202020204" pitchFamily="34" charset="0"/>
              <a:buChar char="•"/>
              <a:defRPr sz="2000" kern="1200">
                <a:solidFill>
                  <a:schemeClr val="tx1"/>
                </a:solidFill>
                <a:latin typeface="+mn-lt"/>
                <a:ea typeface="+mn-ea"/>
                <a:cs typeface="+mn-cs"/>
              </a:defRPr>
            </a:lvl4pPr>
            <a:lvl5pPr marL="211455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5000"/>
              </a:lnSpc>
              <a:spcBef>
                <a:spcPts val="0"/>
              </a:spcBef>
            </a:pPr>
            <a:r>
              <a:rPr lang="en-US" sz="1400" b="1" kern="100" dirty="0">
                <a:effectLst/>
                <a:latin typeface="Century Gothic" panose="020B0502020202020204" pitchFamily="34" charset="0"/>
                <a:ea typeface="Aptos" panose="020B0004020202020204" pitchFamily="34" charset="0"/>
                <a:cs typeface="Times New Roman" panose="02020603050405020304" pitchFamily="18" charset="0"/>
              </a:rPr>
              <a:t>Proposition 43: ACA 22 (Wicks) Local Taxes: limitation </a:t>
            </a:r>
          </a:p>
          <a:p>
            <a:pPr marL="0" indent="0">
              <a:lnSpc>
                <a:spcPct val="115000"/>
              </a:lnSpc>
              <a:spcBef>
                <a:spcPts val="0"/>
              </a:spcBef>
              <a:buNone/>
            </a:pPr>
            <a:endParaRPr lang="en-US" sz="1400" b="1" kern="100" dirty="0">
              <a:effectLst/>
              <a:latin typeface="Century Gothic" panose="020B0502020202020204" pitchFamily="34" charset="0"/>
              <a:ea typeface="Aptos" panose="020B0004020202020204" pitchFamily="34" charset="0"/>
              <a:cs typeface="Times New Roman" panose="02020603050405020304" pitchFamily="18" charset="0"/>
            </a:endParaRPr>
          </a:p>
          <a:p>
            <a:pPr marL="628650" lvl="1" indent="-285750">
              <a:lnSpc>
                <a:spcPct val="115000"/>
              </a:lnSpc>
              <a:spcBef>
                <a:spcPts val="0"/>
              </a:spcBef>
            </a:pPr>
            <a:r>
              <a:rPr lang="en-US" sz="1400" b="1" kern="100" dirty="0">
                <a:effectLst/>
                <a:latin typeface="Century Gothic" panose="020B0502020202020204" pitchFamily="34" charset="0"/>
                <a:ea typeface="Aptos" panose="020B0004020202020204" pitchFamily="34" charset="0"/>
                <a:cs typeface="Times New Roman" panose="02020603050405020304" pitchFamily="18" charset="0"/>
              </a:rPr>
              <a:t>Ballot Description: </a:t>
            </a:r>
            <a:r>
              <a:rPr lang="en-US" sz="1400" kern="100" dirty="0">
                <a:effectLst/>
                <a:latin typeface="Century Gothic" panose="020B0502020202020204" pitchFamily="34" charset="0"/>
                <a:ea typeface="Aptos" panose="020B0004020202020204" pitchFamily="34" charset="0"/>
                <a:cs typeface="Times New Roman" panose="02020603050405020304" pitchFamily="18" charset="0"/>
              </a:rPr>
              <a:t>ACA 22 is a legislatively proposed constitutional amendment that would change the voter-approval requirements for local special taxes. </a:t>
            </a:r>
          </a:p>
          <a:p>
            <a:pPr marL="628650" lvl="1" indent="-285750">
              <a:lnSpc>
                <a:spcPct val="115000"/>
              </a:lnSpc>
              <a:spcBef>
                <a:spcPts val="0"/>
              </a:spcBef>
            </a:pPr>
            <a:endParaRPr lang="en-US" sz="1400" kern="100" dirty="0">
              <a:effectLst/>
              <a:latin typeface="Century Gothic" panose="020B0502020202020204" pitchFamily="34" charset="0"/>
              <a:ea typeface="Aptos" panose="020B0004020202020204" pitchFamily="34" charset="0"/>
              <a:cs typeface="Times New Roman" panose="02020603050405020304" pitchFamily="18" charset="0"/>
            </a:endParaRPr>
          </a:p>
          <a:p>
            <a:pPr marL="628650" lvl="1" indent="-285750">
              <a:lnSpc>
                <a:spcPct val="115000"/>
              </a:lnSpc>
              <a:spcBef>
                <a:spcPts val="0"/>
              </a:spcBef>
            </a:pPr>
            <a:r>
              <a:rPr lang="en-US" sz="1400" kern="100" dirty="0">
                <a:effectLst/>
                <a:latin typeface="Century Gothic" panose="020B0502020202020204" pitchFamily="34" charset="0"/>
                <a:ea typeface="Aptos" panose="020B0004020202020204" pitchFamily="34" charset="0"/>
                <a:cs typeface="Times New Roman" panose="02020603050405020304" pitchFamily="18" charset="0"/>
              </a:rPr>
              <a:t>The No on Prop 43 campaign has completed their polling and finalized their messaging for the campaign.  </a:t>
            </a:r>
            <a:r>
              <a:rPr lang="en-US" sz="1400" i="1" u="sng" kern="100" dirty="0">
                <a:effectLst/>
                <a:latin typeface="Century Gothic" panose="020B0502020202020204" pitchFamily="34" charset="0"/>
                <a:ea typeface="Aptos" panose="020B0004020202020204" pitchFamily="34" charset="0"/>
                <a:cs typeface="Times New Roman" panose="02020603050405020304" pitchFamily="18" charset="0"/>
              </a:rPr>
              <a:t>The basic message is that the measure limits the ability by communities to fund essential local services.</a:t>
            </a:r>
          </a:p>
          <a:p>
            <a:pPr marL="628650" lvl="1" indent="-285750">
              <a:lnSpc>
                <a:spcPct val="115000"/>
              </a:lnSpc>
              <a:spcBef>
                <a:spcPts val="0"/>
              </a:spcBef>
            </a:pPr>
            <a:endParaRPr lang="en-US" sz="1400" kern="100" dirty="0">
              <a:effectLst/>
              <a:latin typeface="Century Gothic" panose="020B0502020202020204" pitchFamily="34" charset="0"/>
              <a:ea typeface="Aptos" panose="020B0004020202020204" pitchFamily="34" charset="0"/>
              <a:cs typeface="Times New Roman" panose="02020603050405020304" pitchFamily="18" charset="0"/>
            </a:endParaRPr>
          </a:p>
          <a:p>
            <a:pPr marL="285750" indent="-285750">
              <a:lnSpc>
                <a:spcPct val="115000"/>
              </a:lnSpc>
              <a:spcBef>
                <a:spcPts val="0"/>
              </a:spcBef>
            </a:pPr>
            <a:r>
              <a:rPr lang="en-US" sz="1400" u="sng" kern="100" dirty="0">
                <a:latin typeface="Century Gothic" panose="020B0502020202020204" pitchFamily="34" charset="0"/>
                <a:ea typeface="Aptos" panose="020B0004020202020204" pitchFamily="34" charset="0"/>
                <a:cs typeface="Calibri" panose="020F0502020204030204" pitchFamily="34" charset="0"/>
              </a:rPr>
              <a:t>Cal Cities Ballot Measure Timeline</a:t>
            </a:r>
          </a:p>
          <a:p>
            <a:pPr marL="628650" lvl="1" indent="-285750">
              <a:lnSpc>
                <a:spcPct val="115000"/>
              </a:lnSpc>
              <a:spcBef>
                <a:spcPts val="0"/>
              </a:spcBef>
              <a:spcAft>
                <a:spcPts val="800"/>
              </a:spcAft>
            </a:pPr>
            <a:r>
              <a:rPr lang="en-US" sz="1400" dirty="0">
                <a:solidFill>
                  <a:srgbClr val="000000"/>
                </a:solidFill>
                <a:highlight>
                  <a:srgbClr val="FFFFFF"/>
                </a:highlight>
                <a:latin typeface="Century Gothic" panose="020B0502020202020204" pitchFamily="34" charset="0"/>
                <a:cs typeface="Calibri" panose="020F0502020204030204" pitchFamily="34" charset="0"/>
              </a:rPr>
              <a:t>This week - distribute Action Alert to adopt resolutions + Materials (Similar to Prop 1) </a:t>
            </a:r>
          </a:p>
          <a:p>
            <a:pPr marL="628650" lvl="1" indent="-285750">
              <a:lnSpc>
                <a:spcPct val="115000"/>
              </a:lnSpc>
              <a:spcBef>
                <a:spcPts val="0"/>
              </a:spcBef>
              <a:spcAft>
                <a:spcPts val="800"/>
              </a:spcAft>
            </a:pPr>
            <a:r>
              <a:rPr lang="en-US" sz="1400" b="0" i="0" dirty="0">
                <a:solidFill>
                  <a:srgbClr val="000000"/>
                </a:solidFill>
                <a:effectLst/>
                <a:highlight>
                  <a:srgbClr val="FFFFFF"/>
                </a:highlight>
                <a:latin typeface="Century Gothic" panose="020B0502020202020204" pitchFamily="34" charset="0"/>
              </a:rPr>
              <a:t>Campaign planned launch is week of 9/14</a:t>
            </a:r>
            <a:endParaRPr lang="en-US" sz="1400" dirty="0">
              <a:solidFill>
                <a:srgbClr val="000000"/>
              </a:solidFill>
              <a:highlight>
                <a:srgbClr val="FFFFFF"/>
              </a:highlight>
              <a:latin typeface="Century Gothic" panose="020B0502020202020204" pitchFamily="34" charset="0"/>
              <a:cs typeface="Calibri" panose="020F0502020204030204" pitchFamily="34" charset="0"/>
            </a:endParaRPr>
          </a:p>
          <a:p>
            <a:pPr marL="628650" lvl="1" indent="-285750">
              <a:lnSpc>
                <a:spcPct val="115000"/>
              </a:lnSpc>
              <a:spcBef>
                <a:spcPts val="0"/>
              </a:spcBef>
              <a:spcAft>
                <a:spcPts val="800"/>
              </a:spcAft>
            </a:pPr>
            <a:endParaRPr lang="en-US" sz="1400" dirty="0">
              <a:solidFill>
                <a:srgbClr val="000000"/>
              </a:solidFill>
              <a:highlight>
                <a:srgbClr val="FFFFFF"/>
              </a:highlight>
              <a:latin typeface="Century Gothic" panose="020B0502020202020204" pitchFamily="34" charset="0"/>
              <a:cs typeface="Calibri" panose="020F0502020204030204" pitchFamily="34" charset="0"/>
            </a:endParaRPr>
          </a:p>
        </p:txBody>
      </p:sp>
    </p:spTree>
    <p:extLst>
      <p:ext uri="{BB962C8B-B14F-4D97-AF65-F5344CB8AC3E}">
        <p14:creationId xmlns:p14="http://schemas.microsoft.com/office/powerpoint/2010/main" val="566399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BFCE6-82CC-0319-2047-3002CFB62F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77696B-FDA9-D75C-700A-F6B6AC91F15B}"/>
              </a:ext>
            </a:extLst>
          </p:cNvPr>
          <p:cNvSpPr txBox="1"/>
          <p:nvPr/>
        </p:nvSpPr>
        <p:spPr>
          <a:xfrm>
            <a:off x="217579" y="806613"/>
            <a:ext cx="4494276" cy="523220"/>
          </a:xfrm>
          <a:prstGeom prst="rect">
            <a:avLst/>
          </a:prstGeom>
          <a:noFill/>
        </p:spPr>
        <p:txBody>
          <a:bodyPr wrap="square" rtlCol="0">
            <a:spAutoFit/>
          </a:bodyPr>
          <a:lstStyle/>
          <a:p>
            <a:r>
              <a:rPr lang="en-US" sz="2800" b="1">
                <a:solidFill>
                  <a:srgbClr val="FFC222"/>
                </a:solidFill>
                <a:latin typeface="Century Gothic" panose="020B0502020202020204" pitchFamily="34" charset="0"/>
              </a:rPr>
              <a:t>Peninsula Division</a:t>
            </a:r>
          </a:p>
        </p:txBody>
      </p:sp>
      <p:sp>
        <p:nvSpPr>
          <p:cNvPr id="3" name="TextBox 2">
            <a:extLst>
              <a:ext uri="{FF2B5EF4-FFF2-40B4-BE49-F238E27FC236}">
                <a16:creationId xmlns:a16="http://schemas.microsoft.com/office/drawing/2014/main" id="{C5620C3A-7391-4C70-2D81-FC743A3298F2}"/>
              </a:ext>
            </a:extLst>
          </p:cNvPr>
          <p:cNvSpPr txBox="1"/>
          <p:nvPr/>
        </p:nvSpPr>
        <p:spPr>
          <a:xfrm>
            <a:off x="4416251" y="3023940"/>
            <a:ext cx="7465925" cy="646331"/>
          </a:xfrm>
          <a:prstGeom prst="rect">
            <a:avLst/>
          </a:prstGeom>
          <a:noFill/>
        </p:spPr>
        <p:txBody>
          <a:bodyPr wrap="square" lIns="91440" tIns="45720" rIns="91440" bIns="45720" rtlCol="0" anchor="t">
            <a:spAutoFit/>
          </a:bodyPr>
          <a:lstStyle/>
          <a:p>
            <a:pPr algn="r"/>
            <a:r>
              <a:rPr lang="en-US" sz="3600" b="1">
                <a:solidFill>
                  <a:srgbClr val="317297"/>
                </a:solidFill>
                <a:latin typeface="Century Gothic"/>
              </a:rPr>
              <a:t>Thank you!</a:t>
            </a:r>
            <a:endParaRPr lang="en-US"/>
          </a:p>
        </p:txBody>
      </p:sp>
      <p:sp>
        <p:nvSpPr>
          <p:cNvPr id="4" name="TextBox 3">
            <a:extLst>
              <a:ext uri="{FF2B5EF4-FFF2-40B4-BE49-F238E27FC236}">
                <a16:creationId xmlns:a16="http://schemas.microsoft.com/office/drawing/2014/main" id="{DD80018B-41CB-D2CA-426F-63ED7A25F88A}"/>
              </a:ext>
            </a:extLst>
          </p:cNvPr>
          <p:cNvSpPr txBox="1"/>
          <p:nvPr/>
        </p:nvSpPr>
        <p:spPr>
          <a:xfrm>
            <a:off x="7799294" y="806613"/>
            <a:ext cx="4154298" cy="523220"/>
          </a:xfrm>
          <a:prstGeom prst="rect">
            <a:avLst/>
          </a:prstGeom>
          <a:noFill/>
        </p:spPr>
        <p:txBody>
          <a:bodyPr wrap="square" lIns="91440" tIns="45720" rIns="91440" bIns="45720" rtlCol="0" anchor="t">
            <a:spAutoFit/>
          </a:bodyPr>
          <a:lstStyle/>
          <a:p>
            <a:pPr algn="r"/>
            <a:r>
              <a:rPr lang="en-US" sz="2800" b="1" dirty="0">
                <a:solidFill>
                  <a:srgbClr val="FFC222"/>
                </a:solidFill>
                <a:latin typeface="Century Gothic"/>
              </a:rPr>
              <a:t>September 10, 2026</a:t>
            </a:r>
            <a:endParaRPr lang="en-US" sz="2800" b="1" dirty="0">
              <a:solidFill>
                <a:srgbClr val="FFC222"/>
              </a:solidFill>
              <a:latin typeface="Century Gothic" panose="020B0502020202020204" pitchFamily="34" charset="0"/>
            </a:endParaRPr>
          </a:p>
        </p:txBody>
      </p:sp>
    </p:spTree>
    <p:extLst>
      <p:ext uri="{BB962C8B-B14F-4D97-AF65-F5344CB8AC3E}">
        <p14:creationId xmlns:p14="http://schemas.microsoft.com/office/powerpoint/2010/main" val="3448866415"/>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3F4461"/>
      </a:dk2>
      <a:lt2>
        <a:srgbClr val="FFFDFB"/>
      </a:lt2>
      <a:accent1>
        <a:srgbClr val="307197"/>
      </a:accent1>
      <a:accent2>
        <a:srgbClr val="FFC222"/>
      </a:accent2>
      <a:accent3>
        <a:srgbClr val="F99D30"/>
      </a:accent3>
      <a:accent4>
        <a:srgbClr val="6B923C"/>
      </a:accent4>
      <a:accent5>
        <a:srgbClr val="2FBBA6"/>
      </a:accent5>
      <a:accent6>
        <a:srgbClr val="0E9AAA"/>
      </a:accent6>
      <a:hlink>
        <a:srgbClr val="0563C1"/>
      </a:hlink>
      <a:folHlink>
        <a:srgbClr val="0097B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08E7E0E1-698B-4B30-9596-A74940241F51}" vid="{F21A0D79-40DC-4152-9BD6-EEDF4AB80C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Cal Cities Powerpoint FINAL</Template>
  <TotalTime>2012</TotalTime>
  <Words>1809</Words>
  <Application>Microsoft Macintosh PowerPoint</Application>
  <PresentationFormat>Widescreen</PresentationFormat>
  <Paragraphs>114</Paragraphs>
  <Slides>14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vt:lpstr>
      <vt:lpstr>Arial</vt:lpstr>
      <vt:lpstr>ArialMT</vt:lpstr>
      <vt:lpstr>Calibri</vt:lpstr>
      <vt:lpstr>Century Gothic</vt:lpstr>
      <vt:lpstr>Gotham Medium</vt:lpstr>
      <vt:lpstr>Segoe UI</vt:lpstr>
      <vt:lpstr>Symbol</vt:lpstr>
      <vt:lpstr>Wingdings</vt:lpstr>
      <vt:lpstr>Office Theme</vt:lpstr>
      <vt:lpstr>PowerPoint Presentation</vt:lpstr>
      <vt:lpstr>Annual Conference 2026</vt:lpstr>
      <vt:lpstr>PowerPoint Presentation</vt:lpstr>
      <vt:lpstr>Cal Cities Sign and Veto Requests</vt:lpstr>
      <vt:lpstr>Cal Cities Sign and Veto Requests</vt:lpstr>
      <vt:lpstr>Cal Cities Sign and Veto Requests</vt:lpstr>
      <vt:lpstr>Cal Cities Sign and Veto Requests</vt:lpstr>
      <vt:lpstr>Cal Cities Sign and Veto Requests</vt:lpstr>
      <vt:lpstr>Cal Cities Sign and Veto Requests</vt:lpstr>
      <vt:lpstr>Cal Cities Sign and Veto Requests</vt:lpstr>
      <vt:lpstr>Cal Cities Sign and Veto Requests</vt:lpstr>
      <vt:lpstr>Cal Cities Ballot Measures – Prop 1</vt:lpstr>
      <vt:lpstr>Cal Cities Ballot Measures – Prop 43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seth millee</dc:creator>
  <cp:lastModifiedBy>Montana Cruz</cp:lastModifiedBy>
  <cp:revision>31</cp:revision>
  <cp:lastPrinted>2021-02-17T21:26:29Z</cp:lastPrinted>
  <dcterms:created xsi:type="dcterms:W3CDTF">2021-09-13T17:25:18Z</dcterms:created>
  <dcterms:modified xsi:type="dcterms:W3CDTF">2026-09-10T06:15:16Z</dcterms:modified>
</cp:coreProperties>
</file>