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257" r:id="rId3"/>
    <p:sldId id="258" r:id="rId4"/>
    <p:sldId id="263" r:id="rId5"/>
    <p:sldId id="305" r:id="rId6"/>
    <p:sldId id="306" r:id="rId7"/>
    <p:sldId id="307" r:id="rId8"/>
    <p:sldId id="313" r:id="rId9"/>
    <p:sldId id="312" r:id="rId10"/>
    <p:sldId id="314" r:id="rId11"/>
    <p:sldId id="308" r:id="rId12"/>
    <p:sldId id="309" r:id="rId13"/>
    <p:sldId id="310" r:id="rId14"/>
    <p:sldId id="315" r:id="rId15"/>
    <p:sldId id="316" r:id="rId16"/>
    <p:sldId id="317" r:id="rId17"/>
    <p:sldId id="318" r:id="rId18"/>
    <p:sldId id="319" r:id="rId19"/>
    <p:sldId id="320" r:id="rId20"/>
    <p:sldId id="321" r:id="rId21"/>
    <p:sldId id="322" r:id="rId22"/>
    <p:sldId id="323" r:id="rId23"/>
    <p:sldId id="324" r:id="rId24"/>
    <p:sldId id="325" r:id="rId25"/>
    <p:sldId id="326" r:id="rId26"/>
    <p:sldId id="327" r:id="rId27"/>
    <p:sldId id="328" r:id="rId28"/>
    <p:sldId id="329" r:id="rId29"/>
    <p:sldId id="281" r:id="rId30"/>
    <p:sldId id="330" r:id="rId31"/>
    <p:sldId id="331" r:id="rId32"/>
    <p:sldId id="294" r:id="rId33"/>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32"/>
    <p:restoredTop sz="94648"/>
  </p:normalViewPr>
  <p:slideViewPr>
    <p:cSldViewPr>
      <p:cViewPr varScale="1">
        <p:scale>
          <a:sx n="85" d="100"/>
          <a:sy n="85" d="100"/>
        </p:scale>
        <p:origin x="192" y="85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63C5A10-B5C5-3443-B050-D40097DC1E9E}" type="datetimeFigureOut">
              <a:rPr lang="en-US" smtClean="0"/>
              <a:t>10/11/22</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A52CC246-E778-A146-AE03-06ECB4D8D257}" type="slidenum">
              <a:rPr lang="en-US" smtClean="0"/>
              <a:t>‹#›</a:t>
            </a:fld>
            <a:endParaRPr lang="en-US"/>
          </a:p>
        </p:txBody>
      </p:sp>
    </p:spTree>
    <p:extLst>
      <p:ext uri="{BB962C8B-B14F-4D97-AF65-F5344CB8AC3E}">
        <p14:creationId xmlns:p14="http://schemas.microsoft.com/office/powerpoint/2010/main" val="20717891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10/11/22</a:t>
            </a:fld>
            <a:endParaRPr lang="en-US"/>
          </a:p>
        </p:txBody>
      </p:sp>
      <p:sp>
        <p:nvSpPr>
          <p:cNvPr id="6" name="Holder 6"/>
          <p:cNvSpPr>
            <a:spLocks noGrp="1"/>
          </p:cNvSpPr>
          <p:nvPr>
            <p:ph type="sldNum" sz="quarter" idx="7"/>
          </p:nvPr>
        </p:nvSpPr>
        <p:spPr/>
        <p:txBody>
          <a:bodyPr lIns="0" tIns="0" rIns="0" bIns="0"/>
          <a:lstStyle>
            <a:lvl1pPr>
              <a:defRPr sz="1050" b="0" i="0">
                <a:solidFill>
                  <a:schemeClr val="bg1"/>
                </a:solidFill>
                <a:latin typeface="Arial"/>
                <a:cs typeface="Arial"/>
              </a:defRPr>
            </a:lvl1pPr>
          </a:lstStyle>
          <a:p>
            <a:pPr marL="38100">
              <a:lnSpc>
                <a:spcPct val="100000"/>
              </a:lnSpc>
              <a:spcBef>
                <a:spcPts val="5"/>
              </a:spcBef>
            </a:pPr>
            <a:fld id="{81D60167-4931-47E6-BA6A-407CBD079E47}" type="slidenum">
              <a:rPr dirty="0"/>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404040"/>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24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10/11/22</a:t>
            </a:fld>
            <a:endParaRPr lang="en-US"/>
          </a:p>
        </p:txBody>
      </p:sp>
      <p:sp>
        <p:nvSpPr>
          <p:cNvPr id="6" name="Holder 6"/>
          <p:cNvSpPr>
            <a:spLocks noGrp="1"/>
          </p:cNvSpPr>
          <p:nvPr>
            <p:ph type="sldNum" sz="quarter" idx="7"/>
          </p:nvPr>
        </p:nvSpPr>
        <p:spPr/>
        <p:txBody>
          <a:bodyPr lIns="0" tIns="0" rIns="0" bIns="0"/>
          <a:lstStyle>
            <a:lvl1pPr>
              <a:defRPr sz="1050" b="0" i="0">
                <a:solidFill>
                  <a:schemeClr val="bg1"/>
                </a:solidFill>
                <a:latin typeface="Arial"/>
                <a:cs typeface="Arial"/>
              </a:defRPr>
            </a:lvl1pPr>
          </a:lstStyle>
          <a:p>
            <a:pPr marL="38100">
              <a:lnSpc>
                <a:spcPct val="100000"/>
              </a:lnSpc>
              <a:spcBef>
                <a:spcPts val="5"/>
              </a:spcBef>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404040"/>
                </a:solidFill>
                <a:latin typeface="Tahoma"/>
                <a:cs typeface="Tahom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10/11/22</a:t>
            </a:fld>
            <a:endParaRPr lang="en-US"/>
          </a:p>
        </p:txBody>
      </p:sp>
      <p:sp>
        <p:nvSpPr>
          <p:cNvPr id="7" name="Holder 7"/>
          <p:cNvSpPr>
            <a:spLocks noGrp="1"/>
          </p:cNvSpPr>
          <p:nvPr>
            <p:ph type="sldNum" sz="quarter" idx="7"/>
          </p:nvPr>
        </p:nvSpPr>
        <p:spPr/>
        <p:txBody>
          <a:bodyPr lIns="0" tIns="0" rIns="0" bIns="0"/>
          <a:lstStyle>
            <a:lvl1pPr>
              <a:defRPr sz="1050" b="0" i="0">
                <a:solidFill>
                  <a:schemeClr val="bg1"/>
                </a:solidFill>
                <a:latin typeface="Arial"/>
                <a:cs typeface="Arial"/>
              </a:defRPr>
            </a:lvl1pPr>
          </a:lstStyle>
          <a:p>
            <a:pPr marL="38100">
              <a:lnSpc>
                <a:spcPct val="100000"/>
              </a:lnSpc>
              <a:spcBef>
                <a:spcPts val="5"/>
              </a:spcBef>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12192000" cy="6858000"/>
          </a:xfrm>
          <a:prstGeom prst="rect">
            <a:avLst/>
          </a:prstGeom>
        </p:spPr>
      </p:pic>
      <p:pic>
        <p:nvPicPr>
          <p:cNvPr id="17" name="bg object 17"/>
          <p:cNvPicPr/>
          <p:nvPr/>
        </p:nvPicPr>
        <p:blipFill>
          <a:blip r:embed="rId3" cstate="print"/>
          <a:stretch>
            <a:fillRect/>
          </a:stretch>
        </p:blipFill>
        <p:spPr>
          <a:xfrm>
            <a:off x="11494007" y="0"/>
            <a:ext cx="697992" cy="6857998"/>
          </a:xfrm>
          <a:prstGeom prst="rect">
            <a:avLst/>
          </a:prstGeom>
        </p:spPr>
      </p:pic>
      <p:pic>
        <p:nvPicPr>
          <p:cNvPr id="18" name="bg object 18"/>
          <p:cNvPicPr/>
          <p:nvPr/>
        </p:nvPicPr>
        <p:blipFill>
          <a:blip r:embed="rId4" cstate="print"/>
          <a:stretch>
            <a:fillRect/>
          </a:stretch>
        </p:blipFill>
        <p:spPr>
          <a:xfrm>
            <a:off x="0" y="0"/>
            <a:ext cx="711708" cy="6379464"/>
          </a:xfrm>
          <a:prstGeom prst="rect">
            <a:avLst/>
          </a:prstGeom>
        </p:spPr>
      </p:pic>
      <p:pic>
        <p:nvPicPr>
          <p:cNvPr id="19" name="bg object 19"/>
          <p:cNvPicPr/>
          <p:nvPr/>
        </p:nvPicPr>
        <p:blipFill>
          <a:blip r:embed="rId5" cstate="print"/>
          <a:stretch>
            <a:fillRect/>
          </a:stretch>
        </p:blipFill>
        <p:spPr>
          <a:xfrm>
            <a:off x="114300" y="6339840"/>
            <a:ext cx="2747772" cy="411478"/>
          </a:xfrm>
          <a:prstGeom prst="rect">
            <a:avLst/>
          </a:prstGeom>
        </p:spPr>
      </p:pic>
      <p:sp>
        <p:nvSpPr>
          <p:cNvPr id="2" name="Holder 2"/>
          <p:cNvSpPr>
            <a:spLocks noGrp="1"/>
          </p:cNvSpPr>
          <p:nvPr>
            <p:ph type="title"/>
          </p:nvPr>
        </p:nvSpPr>
        <p:spPr/>
        <p:txBody>
          <a:bodyPr lIns="0" tIns="0" rIns="0" bIns="0"/>
          <a:lstStyle>
            <a:lvl1pPr>
              <a:defRPr sz="3200" b="1" i="0">
                <a:solidFill>
                  <a:srgbClr val="404040"/>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10/11/22</a:t>
            </a:fld>
            <a:endParaRPr lang="en-US"/>
          </a:p>
        </p:txBody>
      </p:sp>
      <p:sp>
        <p:nvSpPr>
          <p:cNvPr id="5" name="Holder 5"/>
          <p:cNvSpPr>
            <a:spLocks noGrp="1"/>
          </p:cNvSpPr>
          <p:nvPr>
            <p:ph type="sldNum" sz="quarter" idx="7"/>
          </p:nvPr>
        </p:nvSpPr>
        <p:spPr/>
        <p:txBody>
          <a:bodyPr lIns="0" tIns="0" rIns="0" bIns="0"/>
          <a:lstStyle>
            <a:lvl1pPr>
              <a:defRPr sz="1050" b="0" i="0">
                <a:solidFill>
                  <a:schemeClr val="bg1"/>
                </a:solidFill>
                <a:latin typeface="Arial"/>
                <a:cs typeface="Arial"/>
              </a:defRPr>
            </a:lvl1pPr>
          </a:lstStyle>
          <a:p>
            <a:pPr marL="38100">
              <a:lnSpc>
                <a:spcPct val="100000"/>
              </a:lnSpc>
              <a:spcBef>
                <a:spcPts val="5"/>
              </a:spcBef>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10/11/22</a:t>
            </a:fld>
            <a:endParaRPr lang="en-US"/>
          </a:p>
        </p:txBody>
      </p:sp>
      <p:sp>
        <p:nvSpPr>
          <p:cNvPr id="4" name="Holder 4"/>
          <p:cNvSpPr>
            <a:spLocks noGrp="1"/>
          </p:cNvSpPr>
          <p:nvPr>
            <p:ph type="sldNum" sz="quarter" idx="7"/>
          </p:nvPr>
        </p:nvSpPr>
        <p:spPr/>
        <p:txBody>
          <a:bodyPr lIns="0" tIns="0" rIns="0" bIns="0"/>
          <a:lstStyle>
            <a:lvl1pPr>
              <a:defRPr sz="1050" b="0" i="0">
                <a:solidFill>
                  <a:schemeClr val="bg1"/>
                </a:solidFill>
                <a:latin typeface="Arial"/>
                <a:cs typeface="Arial"/>
              </a:defRPr>
            </a:lvl1pPr>
          </a:lstStyle>
          <a:p>
            <a:pPr marL="38100">
              <a:lnSpc>
                <a:spcPct val="100000"/>
              </a:lnSpc>
              <a:spcBef>
                <a:spcPts val="5"/>
              </a:spcBef>
            </a:pPr>
            <a:fld id="{81D60167-4931-47E6-BA6A-407CBD079E47}" type="slidenum">
              <a:rPr dirty="0"/>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pic>
        <p:nvPicPr>
          <p:cNvPr id="17" name="bg object 17"/>
          <p:cNvPicPr/>
          <p:nvPr/>
        </p:nvPicPr>
        <p:blipFill>
          <a:blip r:embed="rId8" cstate="print"/>
          <a:stretch>
            <a:fillRect/>
          </a:stretch>
        </p:blipFill>
        <p:spPr>
          <a:xfrm>
            <a:off x="11494007" y="0"/>
            <a:ext cx="697992" cy="6857998"/>
          </a:xfrm>
          <a:prstGeom prst="rect">
            <a:avLst/>
          </a:prstGeom>
        </p:spPr>
      </p:pic>
      <p:pic>
        <p:nvPicPr>
          <p:cNvPr id="18" name="bg object 18"/>
          <p:cNvPicPr/>
          <p:nvPr/>
        </p:nvPicPr>
        <p:blipFill>
          <a:blip r:embed="rId9" cstate="print"/>
          <a:stretch>
            <a:fillRect/>
          </a:stretch>
        </p:blipFill>
        <p:spPr>
          <a:xfrm>
            <a:off x="0" y="0"/>
            <a:ext cx="711708" cy="6379464"/>
          </a:xfrm>
          <a:prstGeom prst="rect">
            <a:avLst/>
          </a:prstGeom>
        </p:spPr>
      </p:pic>
      <p:pic>
        <p:nvPicPr>
          <p:cNvPr id="19" name="bg object 19"/>
          <p:cNvPicPr/>
          <p:nvPr/>
        </p:nvPicPr>
        <p:blipFill>
          <a:blip r:embed="rId10" cstate="print"/>
          <a:stretch>
            <a:fillRect/>
          </a:stretch>
        </p:blipFill>
        <p:spPr>
          <a:xfrm>
            <a:off x="114300" y="6339840"/>
            <a:ext cx="2747772" cy="411478"/>
          </a:xfrm>
          <a:prstGeom prst="rect">
            <a:avLst/>
          </a:prstGeom>
        </p:spPr>
      </p:pic>
      <p:sp>
        <p:nvSpPr>
          <p:cNvPr id="2" name="Holder 2"/>
          <p:cNvSpPr>
            <a:spLocks noGrp="1"/>
          </p:cNvSpPr>
          <p:nvPr>
            <p:ph type="title"/>
          </p:nvPr>
        </p:nvSpPr>
        <p:spPr>
          <a:xfrm>
            <a:off x="2599309" y="94615"/>
            <a:ext cx="6993381" cy="1248410"/>
          </a:xfrm>
          <a:prstGeom prst="rect">
            <a:avLst/>
          </a:prstGeom>
        </p:spPr>
        <p:txBody>
          <a:bodyPr wrap="square" lIns="0" tIns="0" rIns="0" bIns="0">
            <a:spAutoFit/>
          </a:bodyPr>
          <a:lstStyle>
            <a:lvl1pPr>
              <a:defRPr sz="3200" b="1" i="0">
                <a:solidFill>
                  <a:srgbClr val="404040"/>
                </a:solidFill>
                <a:latin typeface="Tahoma"/>
                <a:cs typeface="Tahoma"/>
              </a:defRPr>
            </a:lvl1pPr>
          </a:lstStyle>
          <a:p>
            <a:endParaRPr/>
          </a:p>
        </p:txBody>
      </p:sp>
      <p:sp>
        <p:nvSpPr>
          <p:cNvPr id="3" name="Holder 3"/>
          <p:cNvSpPr>
            <a:spLocks noGrp="1"/>
          </p:cNvSpPr>
          <p:nvPr>
            <p:ph type="body" idx="1"/>
          </p:nvPr>
        </p:nvSpPr>
        <p:spPr>
          <a:xfrm>
            <a:off x="585216" y="1552003"/>
            <a:ext cx="11021567" cy="2660650"/>
          </a:xfrm>
          <a:prstGeom prst="rect">
            <a:avLst/>
          </a:prstGeom>
        </p:spPr>
        <p:txBody>
          <a:bodyPr wrap="square" lIns="0" tIns="0" rIns="0" bIns="0">
            <a:spAutoFit/>
          </a:bodyPr>
          <a:lstStyle>
            <a:lvl1pPr>
              <a:defRPr sz="24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10/11/22</a:t>
            </a:fld>
            <a:endParaRPr lang="en-US"/>
          </a:p>
        </p:txBody>
      </p:sp>
      <p:sp>
        <p:nvSpPr>
          <p:cNvPr id="6" name="Holder 6"/>
          <p:cNvSpPr>
            <a:spLocks noGrp="1"/>
          </p:cNvSpPr>
          <p:nvPr>
            <p:ph type="sldNum" sz="quarter" idx="7"/>
          </p:nvPr>
        </p:nvSpPr>
        <p:spPr>
          <a:xfrm>
            <a:off x="11762231" y="6455667"/>
            <a:ext cx="238759" cy="175259"/>
          </a:xfrm>
          <a:prstGeom prst="rect">
            <a:avLst/>
          </a:prstGeom>
        </p:spPr>
        <p:txBody>
          <a:bodyPr wrap="square" lIns="0" tIns="0" rIns="0" bIns="0">
            <a:spAutoFit/>
          </a:bodyPr>
          <a:lstStyle>
            <a:lvl1pPr>
              <a:defRPr sz="1050" b="0" i="0">
                <a:solidFill>
                  <a:schemeClr val="bg1"/>
                </a:solidFill>
                <a:latin typeface="Arial"/>
                <a:cs typeface="Arial"/>
              </a:defRPr>
            </a:lvl1pPr>
          </a:lstStyle>
          <a:p>
            <a:pPr marL="38100">
              <a:lnSpc>
                <a:spcPct val="100000"/>
              </a:lnSpc>
              <a:spcBef>
                <a:spcPts val="5"/>
              </a:spcBef>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2.xml"/><Relationship Id="rId5" Type="http://schemas.openxmlformats.org/officeDocument/2006/relationships/hyperlink" Target="http://www.flickr.com/photos/mikebehnken/5114308350/sizes/l/" TargetMode="Externa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jpg"/><Relationship Id="rId7" Type="http://schemas.openxmlformats.org/officeDocument/2006/relationships/image" Target="../media/image39.jpg"/><Relationship Id="rId2" Type="http://schemas.openxmlformats.org/officeDocument/2006/relationships/image" Target="../media/image34.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g"/><Relationship Id="rId4" Type="http://schemas.openxmlformats.org/officeDocument/2006/relationships/image" Target="../media/image36.png"/><Relationship Id="rId9" Type="http://schemas.openxmlformats.org/officeDocument/2006/relationships/image" Target="../media/image4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png"/><Relationship Id="rId3" Type="http://schemas.openxmlformats.org/officeDocument/2006/relationships/hyperlink" Target="http://www.planbayarea.org/" TargetMode="External"/><Relationship Id="rId21" Type="http://schemas.openxmlformats.org/officeDocument/2006/relationships/image" Target="../media/image57.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 Type="http://schemas.openxmlformats.org/officeDocument/2006/relationships/hyperlink" Target="http://www.mtc.ca.gov/" TargetMode="External"/><Relationship Id="rId16" Type="http://schemas.openxmlformats.org/officeDocument/2006/relationships/image" Target="../media/image52.png"/><Relationship Id="rId20"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jpg"/><Relationship Id="rId5" Type="http://schemas.openxmlformats.org/officeDocument/2006/relationships/hyperlink" Target="mailto:library@bayareametro.gov" TargetMode="External"/><Relationship Id="rId15" Type="http://schemas.openxmlformats.org/officeDocument/2006/relationships/image" Target="../media/image51.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hyperlink" Target="http://www.mtc.ca.gov/news/headlines.htm" TargetMode="External"/><Relationship Id="rId9" Type="http://schemas.openxmlformats.org/officeDocument/2006/relationships/image" Target="../media/image45.jpg"/><Relationship Id="rId14" Type="http://schemas.openxmlformats.org/officeDocument/2006/relationships/image" Target="../media/image5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1494007" y="0"/>
            <a:ext cx="697992" cy="6857998"/>
          </a:xfrm>
          <a:prstGeom prst="rect">
            <a:avLst/>
          </a:prstGeom>
        </p:spPr>
      </p:pic>
      <p:grpSp>
        <p:nvGrpSpPr>
          <p:cNvPr id="4" name="object 4"/>
          <p:cNvGrpSpPr/>
          <p:nvPr/>
        </p:nvGrpSpPr>
        <p:grpSpPr>
          <a:xfrm>
            <a:off x="0" y="0"/>
            <a:ext cx="5306695" cy="6858000"/>
            <a:chOff x="0" y="0"/>
            <a:chExt cx="5306695" cy="6858000"/>
          </a:xfrm>
        </p:grpSpPr>
        <p:pic>
          <p:nvPicPr>
            <p:cNvPr id="5" name="object 5"/>
            <p:cNvPicPr/>
            <p:nvPr/>
          </p:nvPicPr>
          <p:blipFill>
            <a:blip r:embed="rId3" cstate="print"/>
            <a:stretch>
              <a:fillRect/>
            </a:stretch>
          </p:blipFill>
          <p:spPr>
            <a:xfrm>
              <a:off x="0" y="0"/>
              <a:ext cx="711708" cy="6379464"/>
            </a:xfrm>
            <a:prstGeom prst="rect">
              <a:avLst/>
            </a:prstGeom>
          </p:spPr>
        </p:pic>
        <p:pic>
          <p:nvPicPr>
            <p:cNvPr id="6" name="object 6"/>
            <p:cNvPicPr/>
            <p:nvPr/>
          </p:nvPicPr>
          <p:blipFill>
            <a:blip r:embed="rId4" cstate="print"/>
            <a:stretch>
              <a:fillRect/>
            </a:stretch>
          </p:blipFill>
          <p:spPr>
            <a:xfrm>
              <a:off x="0" y="2811779"/>
              <a:ext cx="5306567" cy="4046218"/>
            </a:xfrm>
            <a:prstGeom prst="rect">
              <a:avLst/>
            </a:prstGeom>
          </p:spPr>
        </p:pic>
      </p:grpSp>
      <p:sp>
        <p:nvSpPr>
          <p:cNvPr id="7" name="object 7"/>
          <p:cNvSpPr txBox="1">
            <a:spLocks noGrp="1"/>
          </p:cNvSpPr>
          <p:nvPr>
            <p:ph type="title"/>
          </p:nvPr>
        </p:nvSpPr>
        <p:spPr>
          <a:xfrm>
            <a:off x="5630671" y="1045209"/>
            <a:ext cx="4293235" cy="2220595"/>
          </a:xfrm>
          <a:prstGeom prst="rect">
            <a:avLst/>
          </a:prstGeom>
        </p:spPr>
        <p:txBody>
          <a:bodyPr vert="horz" wrap="square" lIns="0" tIns="12700" rIns="0" bIns="0" rtlCol="0">
            <a:spAutoFit/>
          </a:bodyPr>
          <a:lstStyle/>
          <a:p>
            <a:pPr marL="12700" marR="5080" indent="610870" algn="r">
              <a:lnSpc>
                <a:spcPct val="100000"/>
              </a:lnSpc>
              <a:spcBef>
                <a:spcPts val="100"/>
              </a:spcBef>
            </a:pPr>
            <a:r>
              <a:rPr sz="4800" dirty="0">
                <a:solidFill>
                  <a:srgbClr val="922122"/>
                </a:solidFill>
                <a:latin typeface="Arial"/>
                <a:cs typeface="Arial"/>
              </a:rPr>
              <a:t>Metrop</a:t>
            </a:r>
            <a:r>
              <a:rPr sz="4800" spc="-20" dirty="0">
                <a:solidFill>
                  <a:srgbClr val="922122"/>
                </a:solidFill>
                <a:latin typeface="Arial"/>
                <a:cs typeface="Arial"/>
              </a:rPr>
              <a:t>o</a:t>
            </a:r>
            <a:r>
              <a:rPr sz="4800" dirty="0">
                <a:solidFill>
                  <a:srgbClr val="922122"/>
                </a:solidFill>
                <a:latin typeface="Arial"/>
                <a:cs typeface="Arial"/>
              </a:rPr>
              <a:t>litan  </a:t>
            </a:r>
            <a:r>
              <a:rPr sz="4800" spc="-270" dirty="0">
                <a:solidFill>
                  <a:srgbClr val="922122"/>
                </a:solidFill>
                <a:latin typeface="Arial"/>
                <a:cs typeface="Arial"/>
              </a:rPr>
              <a:t>T</a:t>
            </a:r>
            <a:r>
              <a:rPr sz="4800" dirty="0">
                <a:solidFill>
                  <a:srgbClr val="922122"/>
                </a:solidFill>
                <a:latin typeface="Arial"/>
                <a:cs typeface="Arial"/>
              </a:rPr>
              <a:t>ransp</a:t>
            </a:r>
            <a:r>
              <a:rPr sz="4800" spc="-20" dirty="0">
                <a:solidFill>
                  <a:srgbClr val="922122"/>
                </a:solidFill>
                <a:latin typeface="Arial"/>
                <a:cs typeface="Arial"/>
              </a:rPr>
              <a:t>o</a:t>
            </a:r>
            <a:r>
              <a:rPr sz="4800" dirty="0">
                <a:solidFill>
                  <a:srgbClr val="922122"/>
                </a:solidFill>
                <a:latin typeface="Arial"/>
                <a:cs typeface="Arial"/>
              </a:rPr>
              <a:t>rtation  Commission</a:t>
            </a:r>
            <a:endParaRPr sz="4800">
              <a:latin typeface="Arial"/>
              <a:cs typeface="Arial"/>
            </a:endParaRPr>
          </a:p>
        </p:txBody>
      </p:sp>
      <p:sp>
        <p:nvSpPr>
          <p:cNvPr id="8" name="object 8"/>
          <p:cNvSpPr txBox="1"/>
          <p:nvPr/>
        </p:nvSpPr>
        <p:spPr>
          <a:xfrm>
            <a:off x="6382258" y="4028897"/>
            <a:ext cx="4057142" cy="1149674"/>
          </a:xfrm>
          <a:prstGeom prst="rect">
            <a:avLst/>
          </a:prstGeom>
        </p:spPr>
        <p:txBody>
          <a:bodyPr vert="horz" wrap="square" lIns="0" tIns="13335" rIns="0" bIns="0" rtlCol="0">
            <a:spAutoFit/>
          </a:bodyPr>
          <a:lstStyle/>
          <a:p>
            <a:pPr marL="12700">
              <a:lnSpc>
                <a:spcPct val="100000"/>
              </a:lnSpc>
              <a:spcBef>
                <a:spcPts val="105"/>
              </a:spcBef>
            </a:pPr>
            <a:r>
              <a:rPr lang="en-US" sz="4100" b="1" spc="-55" dirty="0">
                <a:solidFill>
                  <a:srgbClr val="585858"/>
                </a:solidFill>
                <a:latin typeface="Arial"/>
                <a:cs typeface="Arial"/>
              </a:rPr>
              <a:t>2022 Update</a:t>
            </a:r>
          </a:p>
          <a:p>
            <a:pPr marL="12700">
              <a:lnSpc>
                <a:spcPct val="100000"/>
              </a:lnSpc>
              <a:spcBef>
                <a:spcPts val="105"/>
              </a:spcBef>
            </a:pPr>
            <a:r>
              <a:rPr lang="en-US" sz="3200" b="1" spc="-55" dirty="0">
                <a:solidFill>
                  <a:srgbClr val="585858"/>
                </a:solidFill>
                <a:latin typeface="Arial"/>
                <a:cs typeface="Arial"/>
              </a:rPr>
              <a:t>Margaret Abe-Koga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12B498-AE8F-AA69-79F5-979BD308E271}"/>
              </a:ext>
            </a:extLst>
          </p:cNvPr>
          <p:cNvPicPr>
            <a:picLocks noChangeAspect="1"/>
          </p:cNvPicPr>
          <p:nvPr/>
        </p:nvPicPr>
        <p:blipFill>
          <a:blip r:embed="rId2"/>
          <a:stretch>
            <a:fillRect/>
          </a:stretch>
        </p:blipFill>
        <p:spPr>
          <a:xfrm>
            <a:off x="838199" y="142875"/>
            <a:ext cx="10447867" cy="5876925"/>
          </a:xfrm>
          <a:prstGeom prst="rect">
            <a:avLst/>
          </a:prstGeom>
        </p:spPr>
      </p:pic>
    </p:spTree>
    <p:extLst>
      <p:ext uri="{BB962C8B-B14F-4D97-AF65-F5344CB8AC3E}">
        <p14:creationId xmlns:p14="http://schemas.microsoft.com/office/powerpoint/2010/main" val="361685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CC7610A-F43F-C9B1-6561-71855C343E40}"/>
              </a:ext>
            </a:extLst>
          </p:cNvPr>
          <p:cNvPicPr>
            <a:picLocks noChangeAspect="1"/>
          </p:cNvPicPr>
          <p:nvPr/>
        </p:nvPicPr>
        <p:blipFill>
          <a:blip r:embed="rId2"/>
          <a:stretch>
            <a:fillRect/>
          </a:stretch>
        </p:blipFill>
        <p:spPr>
          <a:xfrm>
            <a:off x="914400" y="152399"/>
            <a:ext cx="10210800" cy="5743575"/>
          </a:xfrm>
          <a:prstGeom prst="rect">
            <a:avLst/>
          </a:prstGeom>
        </p:spPr>
      </p:pic>
    </p:spTree>
    <p:extLst>
      <p:ext uri="{BB962C8B-B14F-4D97-AF65-F5344CB8AC3E}">
        <p14:creationId xmlns:p14="http://schemas.microsoft.com/office/powerpoint/2010/main" val="3286291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AA98DF-22D4-05F4-A899-A2B8069FA16A}"/>
              </a:ext>
            </a:extLst>
          </p:cNvPr>
          <p:cNvPicPr>
            <a:picLocks noChangeAspect="1"/>
          </p:cNvPicPr>
          <p:nvPr/>
        </p:nvPicPr>
        <p:blipFill>
          <a:blip r:embed="rId2"/>
          <a:stretch>
            <a:fillRect/>
          </a:stretch>
        </p:blipFill>
        <p:spPr>
          <a:xfrm>
            <a:off x="838200" y="0"/>
            <a:ext cx="10363199" cy="5915024"/>
          </a:xfrm>
          <a:prstGeom prst="rect">
            <a:avLst/>
          </a:prstGeom>
        </p:spPr>
      </p:pic>
    </p:spTree>
    <p:extLst>
      <p:ext uri="{BB962C8B-B14F-4D97-AF65-F5344CB8AC3E}">
        <p14:creationId xmlns:p14="http://schemas.microsoft.com/office/powerpoint/2010/main" val="2812193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7AC5407-D226-64A0-E8F8-509353F342B9}"/>
              </a:ext>
            </a:extLst>
          </p:cNvPr>
          <p:cNvPicPr>
            <a:picLocks noChangeAspect="1"/>
          </p:cNvPicPr>
          <p:nvPr/>
        </p:nvPicPr>
        <p:blipFill>
          <a:blip r:embed="rId2"/>
          <a:stretch>
            <a:fillRect/>
          </a:stretch>
        </p:blipFill>
        <p:spPr>
          <a:xfrm>
            <a:off x="787400" y="228600"/>
            <a:ext cx="10617199" cy="5867400"/>
          </a:xfrm>
          <a:prstGeom prst="rect">
            <a:avLst/>
          </a:prstGeom>
        </p:spPr>
      </p:pic>
    </p:spTree>
    <p:extLst>
      <p:ext uri="{BB962C8B-B14F-4D97-AF65-F5344CB8AC3E}">
        <p14:creationId xmlns:p14="http://schemas.microsoft.com/office/powerpoint/2010/main" val="838500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C2F3AC3-AC55-4ACA-52B5-3704C19E6523}"/>
              </a:ext>
            </a:extLst>
          </p:cNvPr>
          <p:cNvPicPr>
            <a:picLocks noChangeAspect="1"/>
          </p:cNvPicPr>
          <p:nvPr/>
        </p:nvPicPr>
        <p:blipFill>
          <a:blip r:embed="rId2"/>
          <a:stretch>
            <a:fillRect/>
          </a:stretch>
        </p:blipFill>
        <p:spPr>
          <a:xfrm>
            <a:off x="2209800" y="1243012"/>
            <a:ext cx="7772400" cy="4371975"/>
          </a:xfrm>
          <a:prstGeom prst="rect">
            <a:avLst/>
          </a:prstGeom>
        </p:spPr>
      </p:pic>
    </p:spTree>
    <p:extLst>
      <p:ext uri="{BB962C8B-B14F-4D97-AF65-F5344CB8AC3E}">
        <p14:creationId xmlns:p14="http://schemas.microsoft.com/office/powerpoint/2010/main" val="2554170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D353EF-210A-6DD9-B855-DD65D1852304}"/>
              </a:ext>
            </a:extLst>
          </p:cNvPr>
          <p:cNvPicPr>
            <a:picLocks noChangeAspect="1"/>
          </p:cNvPicPr>
          <p:nvPr/>
        </p:nvPicPr>
        <p:blipFill>
          <a:blip r:embed="rId2"/>
          <a:stretch>
            <a:fillRect/>
          </a:stretch>
        </p:blipFill>
        <p:spPr>
          <a:xfrm>
            <a:off x="1511300" y="381000"/>
            <a:ext cx="9842500" cy="5562600"/>
          </a:xfrm>
          <a:prstGeom prst="rect">
            <a:avLst/>
          </a:prstGeom>
        </p:spPr>
      </p:pic>
    </p:spTree>
    <p:extLst>
      <p:ext uri="{BB962C8B-B14F-4D97-AF65-F5344CB8AC3E}">
        <p14:creationId xmlns:p14="http://schemas.microsoft.com/office/powerpoint/2010/main" val="622324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58D4B91-C202-7EB7-5CBF-FF69501D85E3}"/>
              </a:ext>
            </a:extLst>
          </p:cNvPr>
          <p:cNvPicPr>
            <a:picLocks noChangeAspect="1"/>
          </p:cNvPicPr>
          <p:nvPr/>
        </p:nvPicPr>
        <p:blipFill>
          <a:blip r:embed="rId2"/>
          <a:stretch>
            <a:fillRect/>
          </a:stretch>
        </p:blipFill>
        <p:spPr>
          <a:xfrm>
            <a:off x="762000" y="176213"/>
            <a:ext cx="10524066" cy="5919787"/>
          </a:xfrm>
          <a:prstGeom prst="rect">
            <a:avLst/>
          </a:prstGeom>
        </p:spPr>
      </p:pic>
    </p:spTree>
    <p:extLst>
      <p:ext uri="{BB962C8B-B14F-4D97-AF65-F5344CB8AC3E}">
        <p14:creationId xmlns:p14="http://schemas.microsoft.com/office/powerpoint/2010/main" val="251973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43ED8A-2A2A-0429-FD69-C2149AB5A567}"/>
              </a:ext>
            </a:extLst>
          </p:cNvPr>
          <p:cNvPicPr>
            <a:picLocks noChangeAspect="1"/>
          </p:cNvPicPr>
          <p:nvPr/>
        </p:nvPicPr>
        <p:blipFill>
          <a:blip r:embed="rId2"/>
          <a:stretch>
            <a:fillRect/>
          </a:stretch>
        </p:blipFill>
        <p:spPr>
          <a:xfrm>
            <a:off x="977900" y="152400"/>
            <a:ext cx="10236199" cy="5757862"/>
          </a:xfrm>
          <a:prstGeom prst="rect">
            <a:avLst/>
          </a:prstGeom>
        </p:spPr>
      </p:pic>
    </p:spTree>
    <p:extLst>
      <p:ext uri="{BB962C8B-B14F-4D97-AF65-F5344CB8AC3E}">
        <p14:creationId xmlns:p14="http://schemas.microsoft.com/office/powerpoint/2010/main" val="3902834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3ADC06-CDDA-2463-5111-FC7ADAB16E05}"/>
              </a:ext>
            </a:extLst>
          </p:cNvPr>
          <p:cNvPicPr>
            <a:picLocks noChangeAspect="1"/>
          </p:cNvPicPr>
          <p:nvPr/>
        </p:nvPicPr>
        <p:blipFill>
          <a:blip r:embed="rId2"/>
          <a:stretch>
            <a:fillRect/>
          </a:stretch>
        </p:blipFill>
        <p:spPr>
          <a:xfrm>
            <a:off x="954617" y="152400"/>
            <a:ext cx="10282766" cy="5784057"/>
          </a:xfrm>
          <a:prstGeom prst="rect">
            <a:avLst/>
          </a:prstGeom>
        </p:spPr>
      </p:pic>
    </p:spTree>
    <p:extLst>
      <p:ext uri="{BB962C8B-B14F-4D97-AF65-F5344CB8AC3E}">
        <p14:creationId xmlns:p14="http://schemas.microsoft.com/office/powerpoint/2010/main" val="24350526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0869559-621D-F6EC-187D-A57D10A23781}"/>
              </a:ext>
            </a:extLst>
          </p:cNvPr>
          <p:cNvPicPr>
            <a:picLocks noChangeAspect="1"/>
          </p:cNvPicPr>
          <p:nvPr/>
        </p:nvPicPr>
        <p:blipFill>
          <a:blip r:embed="rId2"/>
          <a:stretch>
            <a:fillRect/>
          </a:stretch>
        </p:blipFill>
        <p:spPr>
          <a:xfrm>
            <a:off x="880533" y="228600"/>
            <a:ext cx="10430934" cy="5867400"/>
          </a:xfrm>
          <a:prstGeom prst="rect">
            <a:avLst/>
          </a:prstGeom>
        </p:spPr>
      </p:pic>
    </p:spTree>
    <p:extLst>
      <p:ext uri="{BB962C8B-B14F-4D97-AF65-F5344CB8AC3E}">
        <p14:creationId xmlns:p14="http://schemas.microsoft.com/office/powerpoint/2010/main" val="912940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1999" cy="6857998"/>
          </a:xfrm>
          <a:prstGeom prst="rect">
            <a:avLst/>
          </a:prstGeom>
        </p:spPr>
      </p:pic>
      <p:sp>
        <p:nvSpPr>
          <p:cNvPr id="3" name="object 3"/>
          <p:cNvSpPr txBox="1">
            <a:spLocks noGrp="1"/>
          </p:cNvSpPr>
          <p:nvPr>
            <p:ph type="title"/>
          </p:nvPr>
        </p:nvSpPr>
        <p:spPr>
          <a:xfrm>
            <a:off x="3034029" y="807465"/>
            <a:ext cx="7963534" cy="513715"/>
          </a:xfrm>
          <a:prstGeom prst="rect">
            <a:avLst/>
          </a:prstGeom>
        </p:spPr>
        <p:txBody>
          <a:bodyPr vert="horz" wrap="square" lIns="0" tIns="13335" rIns="0" bIns="0" rtlCol="0">
            <a:spAutoFit/>
          </a:bodyPr>
          <a:lstStyle/>
          <a:p>
            <a:pPr marL="12700">
              <a:lnSpc>
                <a:spcPct val="100000"/>
              </a:lnSpc>
              <a:spcBef>
                <a:spcPts val="105"/>
              </a:spcBef>
            </a:pPr>
            <a:r>
              <a:rPr dirty="0">
                <a:solidFill>
                  <a:srgbClr val="35436A"/>
                </a:solidFill>
                <a:latin typeface="Arial"/>
                <a:cs typeface="Arial"/>
              </a:rPr>
              <a:t>Metropolitan</a:t>
            </a:r>
            <a:r>
              <a:rPr spc="-65" dirty="0">
                <a:solidFill>
                  <a:srgbClr val="35436A"/>
                </a:solidFill>
                <a:latin typeface="Arial"/>
                <a:cs typeface="Arial"/>
              </a:rPr>
              <a:t> </a:t>
            </a:r>
            <a:r>
              <a:rPr spc="-15" dirty="0">
                <a:solidFill>
                  <a:srgbClr val="35436A"/>
                </a:solidFill>
                <a:latin typeface="Arial"/>
                <a:cs typeface="Arial"/>
              </a:rPr>
              <a:t>Transportation</a:t>
            </a:r>
            <a:r>
              <a:rPr spc="-85" dirty="0">
                <a:solidFill>
                  <a:srgbClr val="35436A"/>
                </a:solidFill>
                <a:latin typeface="Arial"/>
                <a:cs typeface="Arial"/>
              </a:rPr>
              <a:t> </a:t>
            </a:r>
            <a:r>
              <a:rPr dirty="0">
                <a:solidFill>
                  <a:srgbClr val="35436A"/>
                </a:solidFill>
                <a:latin typeface="Arial"/>
                <a:cs typeface="Arial"/>
              </a:rPr>
              <a:t>Commission</a:t>
            </a:r>
          </a:p>
        </p:txBody>
      </p:sp>
      <p:grpSp>
        <p:nvGrpSpPr>
          <p:cNvPr id="4" name="object 4"/>
          <p:cNvGrpSpPr/>
          <p:nvPr/>
        </p:nvGrpSpPr>
        <p:grpSpPr>
          <a:xfrm>
            <a:off x="2855976" y="2976372"/>
            <a:ext cx="6744970" cy="1043305"/>
            <a:chOff x="2855976" y="2976372"/>
            <a:chExt cx="6744970" cy="1043305"/>
          </a:xfrm>
        </p:grpSpPr>
        <p:pic>
          <p:nvPicPr>
            <p:cNvPr id="5" name="object 5"/>
            <p:cNvPicPr/>
            <p:nvPr/>
          </p:nvPicPr>
          <p:blipFill>
            <a:blip r:embed="rId3" cstate="print"/>
            <a:stretch>
              <a:fillRect/>
            </a:stretch>
          </p:blipFill>
          <p:spPr>
            <a:xfrm>
              <a:off x="2855976" y="2976372"/>
              <a:ext cx="6744461" cy="677417"/>
            </a:xfrm>
            <a:prstGeom prst="rect">
              <a:avLst/>
            </a:prstGeom>
          </p:spPr>
        </p:pic>
        <p:pic>
          <p:nvPicPr>
            <p:cNvPr id="6" name="object 6"/>
            <p:cNvPicPr/>
            <p:nvPr/>
          </p:nvPicPr>
          <p:blipFill>
            <a:blip r:embed="rId4" cstate="print"/>
            <a:stretch>
              <a:fillRect/>
            </a:stretch>
          </p:blipFill>
          <p:spPr>
            <a:xfrm>
              <a:off x="2855976" y="3342131"/>
              <a:ext cx="3879341" cy="677418"/>
            </a:xfrm>
            <a:prstGeom prst="rect">
              <a:avLst/>
            </a:prstGeom>
          </p:spPr>
        </p:pic>
      </p:grpSp>
      <p:sp>
        <p:nvSpPr>
          <p:cNvPr id="7" name="object 7"/>
          <p:cNvSpPr txBox="1"/>
          <p:nvPr/>
        </p:nvSpPr>
        <p:spPr>
          <a:xfrm>
            <a:off x="3034029" y="3056001"/>
            <a:ext cx="6197600" cy="3043555"/>
          </a:xfrm>
          <a:prstGeom prst="rect">
            <a:avLst/>
          </a:prstGeom>
        </p:spPr>
        <p:txBody>
          <a:bodyPr vert="horz" wrap="square" lIns="0" tIns="12700" rIns="0" bIns="0" rtlCol="0">
            <a:spAutoFit/>
          </a:bodyPr>
          <a:lstStyle/>
          <a:p>
            <a:pPr marL="12700" marR="5080">
              <a:lnSpc>
                <a:spcPct val="100000"/>
              </a:lnSpc>
              <a:spcBef>
                <a:spcPts val="100"/>
              </a:spcBef>
            </a:pPr>
            <a:r>
              <a:rPr sz="2400" b="1" dirty="0">
                <a:solidFill>
                  <a:srgbClr val="FFFFFF"/>
                </a:solidFill>
                <a:latin typeface="Arial"/>
                <a:cs typeface="Arial"/>
              </a:rPr>
              <a:t>Metropolitan</a:t>
            </a:r>
            <a:r>
              <a:rPr sz="2400" b="1" spc="-65" dirty="0">
                <a:solidFill>
                  <a:srgbClr val="FFFFFF"/>
                </a:solidFill>
                <a:latin typeface="Arial"/>
                <a:cs typeface="Arial"/>
              </a:rPr>
              <a:t> </a:t>
            </a:r>
            <a:r>
              <a:rPr sz="2400" b="1" dirty="0">
                <a:solidFill>
                  <a:srgbClr val="FFFFFF"/>
                </a:solidFill>
                <a:latin typeface="Arial"/>
                <a:cs typeface="Arial"/>
              </a:rPr>
              <a:t>Planning</a:t>
            </a:r>
            <a:r>
              <a:rPr sz="2400" b="1" spc="-50" dirty="0">
                <a:solidFill>
                  <a:srgbClr val="FFFFFF"/>
                </a:solidFill>
                <a:latin typeface="Arial"/>
                <a:cs typeface="Arial"/>
              </a:rPr>
              <a:t> </a:t>
            </a:r>
            <a:r>
              <a:rPr sz="2400" b="1" dirty="0">
                <a:solidFill>
                  <a:srgbClr val="FFFFFF"/>
                </a:solidFill>
                <a:latin typeface="Arial"/>
                <a:cs typeface="Arial"/>
              </a:rPr>
              <a:t>Organization</a:t>
            </a:r>
            <a:r>
              <a:rPr sz="2400" b="1" spc="-60" dirty="0">
                <a:solidFill>
                  <a:srgbClr val="FFFFFF"/>
                </a:solidFill>
                <a:latin typeface="Arial"/>
                <a:cs typeface="Arial"/>
              </a:rPr>
              <a:t> </a:t>
            </a:r>
            <a:r>
              <a:rPr sz="2400" b="1" dirty="0">
                <a:solidFill>
                  <a:srgbClr val="FFFFFF"/>
                </a:solidFill>
                <a:latin typeface="Arial"/>
                <a:cs typeface="Arial"/>
              </a:rPr>
              <a:t>for</a:t>
            </a:r>
            <a:r>
              <a:rPr sz="2400" b="1" spc="-20" dirty="0">
                <a:solidFill>
                  <a:srgbClr val="FFFFFF"/>
                </a:solidFill>
                <a:latin typeface="Arial"/>
                <a:cs typeface="Arial"/>
              </a:rPr>
              <a:t> </a:t>
            </a:r>
            <a:r>
              <a:rPr sz="2400" b="1" dirty="0">
                <a:solidFill>
                  <a:srgbClr val="FFFFFF"/>
                </a:solidFill>
                <a:latin typeface="Arial"/>
                <a:cs typeface="Arial"/>
              </a:rPr>
              <a:t>the </a:t>
            </a:r>
            <a:r>
              <a:rPr sz="2400" b="1" spc="-655" dirty="0">
                <a:solidFill>
                  <a:srgbClr val="FFFFFF"/>
                </a:solidFill>
                <a:latin typeface="Arial"/>
                <a:cs typeface="Arial"/>
              </a:rPr>
              <a:t> </a:t>
            </a:r>
            <a:r>
              <a:rPr sz="2400" b="1" spc="-5" dirty="0">
                <a:solidFill>
                  <a:srgbClr val="FFFFFF"/>
                </a:solidFill>
                <a:latin typeface="Arial"/>
                <a:cs typeface="Arial"/>
              </a:rPr>
              <a:t>San </a:t>
            </a:r>
            <a:r>
              <a:rPr sz="2400" b="1" dirty="0">
                <a:solidFill>
                  <a:srgbClr val="FFFFFF"/>
                </a:solidFill>
                <a:latin typeface="Arial"/>
                <a:cs typeface="Arial"/>
              </a:rPr>
              <a:t>Francisco</a:t>
            </a:r>
            <a:r>
              <a:rPr sz="2400" b="1" spc="-10" dirty="0">
                <a:solidFill>
                  <a:srgbClr val="FFFFFF"/>
                </a:solidFill>
                <a:latin typeface="Arial"/>
                <a:cs typeface="Arial"/>
              </a:rPr>
              <a:t> </a:t>
            </a:r>
            <a:r>
              <a:rPr sz="2400" b="1" spc="-5" dirty="0">
                <a:solidFill>
                  <a:srgbClr val="FFFFFF"/>
                </a:solidFill>
                <a:latin typeface="Arial"/>
                <a:cs typeface="Arial"/>
              </a:rPr>
              <a:t>Bay</a:t>
            </a:r>
            <a:r>
              <a:rPr sz="2400" b="1" spc="-90" dirty="0">
                <a:solidFill>
                  <a:srgbClr val="FFFFFF"/>
                </a:solidFill>
                <a:latin typeface="Arial"/>
                <a:cs typeface="Arial"/>
              </a:rPr>
              <a:t> </a:t>
            </a:r>
            <a:r>
              <a:rPr sz="2400" b="1" spc="-5" dirty="0">
                <a:solidFill>
                  <a:srgbClr val="FFFFFF"/>
                </a:solidFill>
                <a:latin typeface="Arial"/>
                <a:cs typeface="Arial"/>
              </a:rPr>
              <a:t>Area</a:t>
            </a:r>
            <a:endParaRPr sz="2400">
              <a:latin typeface="Arial"/>
              <a:cs typeface="Arial"/>
            </a:endParaRPr>
          </a:p>
          <a:p>
            <a:pPr marL="570230" marR="1116330" indent="-215265">
              <a:lnSpc>
                <a:spcPct val="100000"/>
              </a:lnSpc>
              <a:spcBef>
                <a:spcPts val="1200"/>
              </a:spcBef>
            </a:pPr>
            <a:r>
              <a:rPr sz="2400" spc="-95" dirty="0">
                <a:solidFill>
                  <a:srgbClr val="FFFFFF"/>
                </a:solidFill>
                <a:latin typeface="Verdana"/>
                <a:cs typeface="Verdana"/>
              </a:rPr>
              <a:t>−</a:t>
            </a:r>
            <a:r>
              <a:rPr sz="2400" spc="-610" dirty="0">
                <a:solidFill>
                  <a:srgbClr val="FFFFFF"/>
                </a:solidFill>
                <a:latin typeface="Verdana"/>
                <a:cs typeface="Verdana"/>
              </a:rPr>
              <a:t> </a:t>
            </a:r>
            <a:r>
              <a:rPr sz="2400" b="1" spc="-5" dirty="0">
                <a:solidFill>
                  <a:srgbClr val="FFFFFF"/>
                </a:solidFill>
                <a:latin typeface="Arial"/>
                <a:cs typeface="Arial"/>
              </a:rPr>
              <a:t>9</a:t>
            </a:r>
            <a:r>
              <a:rPr sz="2400" b="1" dirty="0">
                <a:solidFill>
                  <a:srgbClr val="FFFFFF"/>
                </a:solidFill>
                <a:latin typeface="Arial"/>
                <a:cs typeface="Arial"/>
              </a:rPr>
              <a:t> counties,</a:t>
            </a:r>
            <a:r>
              <a:rPr sz="2400" b="1" spc="-20" dirty="0">
                <a:solidFill>
                  <a:srgbClr val="FFFFFF"/>
                </a:solidFill>
                <a:latin typeface="Arial"/>
                <a:cs typeface="Arial"/>
              </a:rPr>
              <a:t> </a:t>
            </a:r>
            <a:r>
              <a:rPr sz="2400" b="1" spc="-5" dirty="0">
                <a:solidFill>
                  <a:srgbClr val="FFFFFF"/>
                </a:solidFill>
                <a:latin typeface="Arial"/>
                <a:cs typeface="Arial"/>
              </a:rPr>
              <a:t>12</a:t>
            </a:r>
            <a:r>
              <a:rPr sz="2400" b="1" dirty="0">
                <a:solidFill>
                  <a:srgbClr val="FFFFFF"/>
                </a:solidFill>
                <a:latin typeface="Arial"/>
                <a:cs typeface="Arial"/>
              </a:rPr>
              <a:t> urbanized</a:t>
            </a:r>
            <a:r>
              <a:rPr sz="2400" b="1" spc="-15" dirty="0">
                <a:solidFill>
                  <a:srgbClr val="FFFFFF"/>
                </a:solidFill>
                <a:latin typeface="Arial"/>
                <a:cs typeface="Arial"/>
              </a:rPr>
              <a:t> </a:t>
            </a:r>
            <a:r>
              <a:rPr sz="2400" b="1" spc="-80" dirty="0">
                <a:solidFill>
                  <a:srgbClr val="FFFFFF"/>
                </a:solidFill>
                <a:latin typeface="Arial"/>
                <a:cs typeface="Arial"/>
              </a:rPr>
              <a:t>areas, </a:t>
            </a:r>
            <a:r>
              <a:rPr sz="2400" b="1" spc="-5" dirty="0">
                <a:solidFill>
                  <a:srgbClr val="FFFFFF"/>
                </a:solidFill>
                <a:latin typeface="Arial"/>
                <a:cs typeface="Arial"/>
              </a:rPr>
              <a:t> 101</a:t>
            </a:r>
            <a:r>
              <a:rPr sz="2400" b="1" dirty="0">
                <a:solidFill>
                  <a:srgbClr val="FFFFFF"/>
                </a:solidFill>
                <a:latin typeface="Arial"/>
                <a:cs typeface="Arial"/>
              </a:rPr>
              <a:t> cities</a:t>
            </a:r>
            <a:r>
              <a:rPr sz="2400" b="1" spc="-25" dirty="0">
                <a:solidFill>
                  <a:srgbClr val="FFFFFF"/>
                </a:solidFill>
                <a:latin typeface="Arial"/>
                <a:cs typeface="Arial"/>
              </a:rPr>
              <a:t> </a:t>
            </a:r>
            <a:r>
              <a:rPr sz="2400" b="1" dirty="0">
                <a:solidFill>
                  <a:srgbClr val="FFFFFF"/>
                </a:solidFill>
                <a:latin typeface="Arial"/>
                <a:cs typeface="Arial"/>
              </a:rPr>
              <a:t>and</a:t>
            </a:r>
            <a:r>
              <a:rPr sz="2400" b="1" spc="-10" dirty="0">
                <a:solidFill>
                  <a:srgbClr val="FFFFFF"/>
                </a:solidFill>
                <a:latin typeface="Arial"/>
                <a:cs typeface="Arial"/>
              </a:rPr>
              <a:t> </a:t>
            </a:r>
            <a:r>
              <a:rPr sz="2400" b="1" dirty="0">
                <a:solidFill>
                  <a:srgbClr val="FFFFFF"/>
                </a:solidFill>
                <a:latin typeface="Arial"/>
                <a:cs typeface="Arial"/>
              </a:rPr>
              <a:t>towns</a:t>
            </a:r>
            <a:endParaRPr sz="2400">
              <a:latin typeface="Arial"/>
              <a:cs typeface="Arial"/>
            </a:endParaRPr>
          </a:p>
          <a:p>
            <a:pPr marL="354965">
              <a:lnSpc>
                <a:spcPct val="100000"/>
              </a:lnSpc>
              <a:spcBef>
                <a:spcPts val="1200"/>
              </a:spcBef>
            </a:pPr>
            <a:r>
              <a:rPr sz="2400" spc="-95" dirty="0">
                <a:solidFill>
                  <a:srgbClr val="FFFFFF"/>
                </a:solidFill>
                <a:latin typeface="Verdana"/>
                <a:cs typeface="Verdana"/>
              </a:rPr>
              <a:t>−</a:t>
            </a:r>
            <a:r>
              <a:rPr sz="2400" spc="-610" dirty="0">
                <a:solidFill>
                  <a:srgbClr val="FFFFFF"/>
                </a:solidFill>
                <a:latin typeface="Verdana"/>
                <a:cs typeface="Verdana"/>
              </a:rPr>
              <a:t> </a:t>
            </a:r>
            <a:r>
              <a:rPr sz="2400" b="1" dirty="0">
                <a:solidFill>
                  <a:srgbClr val="FFFFFF"/>
                </a:solidFill>
                <a:latin typeface="Arial"/>
                <a:cs typeface="Arial"/>
              </a:rPr>
              <a:t>Po</a:t>
            </a:r>
            <a:r>
              <a:rPr sz="2400" b="1" spc="-10" dirty="0">
                <a:solidFill>
                  <a:srgbClr val="FFFFFF"/>
                </a:solidFill>
                <a:latin typeface="Arial"/>
                <a:cs typeface="Arial"/>
              </a:rPr>
              <a:t>p</a:t>
            </a:r>
            <a:r>
              <a:rPr sz="2400" b="1" dirty="0">
                <a:solidFill>
                  <a:srgbClr val="FFFFFF"/>
                </a:solidFill>
                <a:latin typeface="Arial"/>
                <a:cs typeface="Arial"/>
              </a:rPr>
              <a:t>ulat</a:t>
            </a:r>
            <a:r>
              <a:rPr sz="2400" b="1" spc="5" dirty="0">
                <a:solidFill>
                  <a:srgbClr val="FFFFFF"/>
                </a:solidFill>
                <a:latin typeface="Arial"/>
                <a:cs typeface="Arial"/>
              </a:rPr>
              <a:t>i</a:t>
            </a:r>
            <a:r>
              <a:rPr sz="2400" b="1" dirty="0">
                <a:solidFill>
                  <a:srgbClr val="FFFFFF"/>
                </a:solidFill>
                <a:latin typeface="Arial"/>
                <a:cs typeface="Arial"/>
              </a:rPr>
              <a:t>on</a:t>
            </a:r>
            <a:r>
              <a:rPr sz="2400" b="1" spc="-40" dirty="0">
                <a:solidFill>
                  <a:srgbClr val="FFFFFF"/>
                </a:solidFill>
                <a:latin typeface="Arial"/>
                <a:cs typeface="Arial"/>
              </a:rPr>
              <a:t> </a:t>
            </a:r>
            <a:r>
              <a:rPr sz="2400" b="1" dirty="0">
                <a:solidFill>
                  <a:srgbClr val="FFFFFF"/>
                </a:solidFill>
                <a:latin typeface="Arial"/>
                <a:cs typeface="Arial"/>
              </a:rPr>
              <a:t>~7.8 mill</a:t>
            </a:r>
            <a:r>
              <a:rPr sz="2400" b="1" spc="5" dirty="0">
                <a:solidFill>
                  <a:srgbClr val="FFFFFF"/>
                </a:solidFill>
                <a:latin typeface="Arial"/>
                <a:cs typeface="Arial"/>
              </a:rPr>
              <a:t>i</a:t>
            </a:r>
            <a:r>
              <a:rPr sz="2400" b="1" dirty="0">
                <a:solidFill>
                  <a:srgbClr val="FFFFFF"/>
                </a:solidFill>
                <a:latin typeface="Arial"/>
                <a:cs typeface="Arial"/>
              </a:rPr>
              <a:t>on</a:t>
            </a:r>
            <a:endParaRPr sz="2400">
              <a:latin typeface="Arial"/>
              <a:cs typeface="Arial"/>
            </a:endParaRPr>
          </a:p>
          <a:p>
            <a:pPr marL="570230" marR="1843405" indent="-215265">
              <a:lnSpc>
                <a:spcPct val="100000"/>
              </a:lnSpc>
              <a:spcBef>
                <a:spcPts val="1200"/>
              </a:spcBef>
            </a:pPr>
            <a:r>
              <a:rPr sz="2400" spc="-95" dirty="0">
                <a:solidFill>
                  <a:srgbClr val="FFFFFF"/>
                </a:solidFill>
                <a:latin typeface="Verdana"/>
                <a:cs typeface="Verdana"/>
              </a:rPr>
              <a:t>−</a:t>
            </a:r>
            <a:r>
              <a:rPr sz="2400" spc="-610" dirty="0">
                <a:solidFill>
                  <a:srgbClr val="FFFFFF"/>
                </a:solidFill>
                <a:latin typeface="Verdana"/>
                <a:cs typeface="Verdana"/>
              </a:rPr>
              <a:t> </a:t>
            </a:r>
            <a:r>
              <a:rPr sz="2400" b="1" spc="-5" dirty="0">
                <a:solidFill>
                  <a:srgbClr val="FFFFFF"/>
                </a:solidFill>
                <a:latin typeface="Arial"/>
                <a:cs typeface="Arial"/>
              </a:rPr>
              <a:t>S</a:t>
            </a:r>
            <a:r>
              <a:rPr sz="2400" b="1" spc="-15" dirty="0">
                <a:solidFill>
                  <a:srgbClr val="FFFFFF"/>
                </a:solidFill>
                <a:latin typeface="Arial"/>
                <a:cs typeface="Arial"/>
              </a:rPr>
              <a:t>e</a:t>
            </a:r>
            <a:r>
              <a:rPr sz="2400" b="1" spc="-5" dirty="0">
                <a:solidFill>
                  <a:srgbClr val="FFFFFF"/>
                </a:solidFill>
                <a:latin typeface="Arial"/>
                <a:cs typeface="Arial"/>
              </a:rPr>
              <a:t>rved</a:t>
            </a:r>
            <a:r>
              <a:rPr sz="2400" b="1" spc="10" dirty="0">
                <a:solidFill>
                  <a:srgbClr val="FFFFFF"/>
                </a:solidFill>
                <a:latin typeface="Arial"/>
                <a:cs typeface="Arial"/>
              </a:rPr>
              <a:t> </a:t>
            </a:r>
            <a:r>
              <a:rPr sz="2400" b="1" dirty="0">
                <a:solidFill>
                  <a:srgbClr val="FFFFFF"/>
                </a:solidFill>
                <a:latin typeface="Arial"/>
                <a:cs typeface="Arial"/>
              </a:rPr>
              <a:t>by</a:t>
            </a:r>
            <a:r>
              <a:rPr sz="2400" b="1" spc="-15" dirty="0">
                <a:solidFill>
                  <a:srgbClr val="FFFFFF"/>
                </a:solidFill>
                <a:latin typeface="Arial"/>
                <a:cs typeface="Arial"/>
              </a:rPr>
              <a:t> </a:t>
            </a:r>
            <a:r>
              <a:rPr sz="2400" b="1" spc="-5" dirty="0">
                <a:solidFill>
                  <a:srgbClr val="FFFFFF"/>
                </a:solidFill>
                <a:latin typeface="Arial"/>
                <a:cs typeface="Arial"/>
              </a:rPr>
              <a:t>27</a:t>
            </a:r>
            <a:r>
              <a:rPr sz="2400" b="1" spc="10" dirty="0">
                <a:solidFill>
                  <a:srgbClr val="FFFFFF"/>
                </a:solidFill>
                <a:latin typeface="Arial"/>
                <a:cs typeface="Arial"/>
              </a:rPr>
              <a:t> </a:t>
            </a:r>
            <a:r>
              <a:rPr sz="2400" b="1" spc="-40" dirty="0">
                <a:solidFill>
                  <a:srgbClr val="FFFFFF"/>
                </a:solidFill>
                <a:latin typeface="Arial"/>
                <a:cs typeface="Arial"/>
              </a:rPr>
              <a:t>indep</a:t>
            </a:r>
            <a:r>
              <a:rPr sz="2400" b="1" spc="-50" dirty="0">
                <a:solidFill>
                  <a:srgbClr val="FFFFFF"/>
                </a:solidFill>
                <a:latin typeface="Arial"/>
                <a:cs typeface="Arial"/>
              </a:rPr>
              <a:t>e</a:t>
            </a:r>
            <a:r>
              <a:rPr sz="2400" b="1" spc="-40" dirty="0">
                <a:solidFill>
                  <a:srgbClr val="FFFFFF"/>
                </a:solidFill>
                <a:latin typeface="Arial"/>
                <a:cs typeface="Arial"/>
              </a:rPr>
              <a:t>nde</a:t>
            </a:r>
            <a:r>
              <a:rPr sz="2400" b="1" spc="-50" dirty="0">
                <a:solidFill>
                  <a:srgbClr val="FFFFFF"/>
                </a:solidFill>
                <a:latin typeface="Arial"/>
                <a:cs typeface="Arial"/>
              </a:rPr>
              <a:t>n</a:t>
            </a:r>
            <a:r>
              <a:rPr sz="2400" b="1" spc="-40" dirty="0">
                <a:solidFill>
                  <a:srgbClr val="FFFFFF"/>
                </a:solidFill>
                <a:latin typeface="Arial"/>
                <a:cs typeface="Arial"/>
              </a:rPr>
              <a:t>t </a:t>
            </a:r>
            <a:r>
              <a:rPr sz="2400" b="1" dirty="0">
                <a:solidFill>
                  <a:srgbClr val="FFFFFF"/>
                </a:solidFill>
                <a:latin typeface="Arial"/>
                <a:cs typeface="Arial"/>
              </a:rPr>
              <a:t> transit</a:t>
            </a:r>
            <a:r>
              <a:rPr sz="2400" b="1" spc="-5" dirty="0">
                <a:solidFill>
                  <a:srgbClr val="FFFFFF"/>
                </a:solidFill>
                <a:latin typeface="Arial"/>
                <a:cs typeface="Arial"/>
              </a:rPr>
              <a:t> operators</a:t>
            </a:r>
            <a:endParaRPr sz="2400">
              <a:latin typeface="Arial"/>
              <a:cs typeface="Arial"/>
            </a:endParaRPr>
          </a:p>
        </p:txBody>
      </p:sp>
      <p:sp>
        <p:nvSpPr>
          <p:cNvPr id="8" name="object 8"/>
          <p:cNvSpPr txBox="1"/>
          <p:nvPr/>
        </p:nvSpPr>
        <p:spPr>
          <a:xfrm>
            <a:off x="3376929" y="6226555"/>
            <a:ext cx="4004310" cy="391160"/>
          </a:xfrm>
          <a:prstGeom prst="rect">
            <a:avLst/>
          </a:prstGeom>
        </p:spPr>
        <p:txBody>
          <a:bodyPr vert="horz" wrap="square" lIns="0" tIns="12700" rIns="0" bIns="0" rtlCol="0">
            <a:spAutoFit/>
          </a:bodyPr>
          <a:lstStyle/>
          <a:p>
            <a:pPr marL="12700">
              <a:lnSpc>
                <a:spcPct val="100000"/>
              </a:lnSpc>
              <a:spcBef>
                <a:spcPts val="100"/>
              </a:spcBef>
            </a:pPr>
            <a:r>
              <a:rPr sz="2400" spc="-95" dirty="0">
                <a:solidFill>
                  <a:srgbClr val="FFFFFF"/>
                </a:solidFill>
                <a:latin typeface="Verdana"/>
                <a:cs typeface="Verdana"/>
              </a:rPr>
              <a:t>−</a:t>
            </a:r>
            <a:r>
              <a:rPr sz="2400" spc="-610" dirty="0">
                <a:solidFill>
                  <a:srgbClr val="FFFFFF"/>
                </a:solidFill>
                <a:latin typeface="Verdana"/>
                <a:cs typeface="Verdana"/>
              </a:rPr>
              <a:t> </a:t>
            </a:r>
            <a:r>
              <a:rPr sz="2400" b="1" spc="-5" dirty="0">
                <a:solidFill>
                  <a:srgbClr val="FFFFFF"/>
                </a:solidFill>
                <a:latin typeface="Arial"/>
                <a:cs typeface="Arial"/>
              </a:rPr>
              <a:t>4</a:t>
            </a:r>
            <a:r>
              <a:rPr sz="2400" b="1" spc="-95" dirty="0">
                <a:solidFill>
                  <a:srgbClr val="FFFFFF"/>
                </a:solidFill>
                <a:latin typeface="Arial"/>
                <a:cs typeface="Arial"/>
              </a:rPr>
              <a:t> </a:t>
            </a:r>
            <a:r>
              <a:rPr sz="2400" b="1" dirty="0">
                <a:solidFill>
                  <a:srgbClr val="FFFFFF"/>
                </a:solidFill>
                <a:latin typeface="Arial"/>
                <a:cs typeface="Arial"/>
              </a:rPr>
              <a:t>AMPO </a:t>
            </a:r>
            <a:r>
              <a:rPr sz="2400" b="1" spc="-20" dirty="0">
                <a:solidFill>
                  <a:srgbClr val="FFFFFF"/>
                </a:solidFill>
                <a:latin typeface="Arial"/>
                <a:cs typeface="Arial"/>
              </a:rPr>
              <a:t>B</a:t>
            </a:r>
            <a:r>
              <a:rPr sz="2400" b="1" dirty="0">
                <a:solidFill>
                  <a:srgbClr val="FFFFFF"/>
                </a:solidFill>
                <a:latin typeface="Arial"/>
                <a:cs typeface="Arial"/>
              </a:rPr>
              <a:t>oard</a:t>
            </a:r>
            <a:r>
              <a:rPr sz="2400" b="1" spc="10" dirty="0">
                <a:solidFill>
                  <a:srgbClr val="FFFFFF"/>
                </a:solidFill>
                <a:latin typeface="Arial"/>
                <a:cs typeface="Arial"/>
              </a:rPr>
              <a:t> </a:t>
            </a:r>
            <a:r>
              <a:rPr sz="2400" b="1" spc="-40" dirty="0">
                <a:solidFill>
                  <a:srgbClr val="FFFFFF"/>
                </a:solidFill>
                <a:latin typeface="Arial"/>
                <a:cs typeface="Arial"/>
              </a:rPr>
              <a:t>Preside</a:t>
            </a:r>
            <a:r>
              <a:rPr sz="2400" b="1" spc="-50" dirty="0">
                <a:solidFill>
                  <a:srgbClr val="FFFFFF"/>
                </a:solidFill>
                <a:latin typeface="Arial"/>
                <a:cs typeface="Arial"/>
              </a:rPr>
              <a:t>n</a:t>
            </a:r>
            <a:r>
              <a:rPr sz="2400" b="1" spc="-45" dirty="0">
                <a:solidFill>
                  <a:srgbClr val="FFFFFF"/>
                </a:solidFill>
                <a:latin typeface="Arial"/>
                <a:cs typeface="Arial"/>
              </a:rPr>
              <a:t>ts</a:t>
            </a:r>
            <a:endParaRPr sz="2400">
              <a:latin typeface="Arial"/>
              <a:cs typeface="Arial"/>
            </a:endParaRPr>
          </a:p>
        </p:txBody>
      </p:sp>
      <p:sp>
        <p:nvSpPr>
          <p:cNvPr id="9" name="object 9"/>
          <p:cNvSpPr txBox="1"/>
          <p:nvPr/>
        </p:nvSpPr>
        <p:spPr>
          <a:xfrm>
            <a:off x="7401559" y="6415495"/>
            <a:ext cx="4705350" cy="391795"/>
          </a:xfrm>
          <a:prstGeom prst="rect">
            <a:avLst/>
          </a:prstGeom>
        </p:spPr>
        <p:txBody>
          <a:bodyPr vert="horz" wrap="square" lIns="0" tIns="40640" rIns="0" bIns="0" rtlCol="0">
            <a:spAutoFit/>
          </a:bodyPr>
          <a:lstStyle/>
          <a:p>
            <a:pPr marR="149225" algn="r">
              <a:lnSpc>
                <a:spcPct val="100000"/>
              </a:lnSpc>
              <a:spcBef>
                <a:spcPts val="320"/>
              </a:spcBef>
            </a:pPr>
            <a:r>
              <a:rPr sz="1050" dirty="0">
                <a:solidFill>
                  <a:srgbClr val="FFFFFF"/>
                </a:solidFill>
                <a:latin typeface="Arial"/>
                <a:cs typeface="Arial"/>
              </a:rPr>
              <a:t>2</a:t>
            </a:r>
            <a:endParaRPr sz="1050">
              <a:latin typeface="Arial"/>
              <a:cs typeface="Arial"/>
            </a:endParaRPr>
          </a:p>
          <a:p>
            <a:pPr marL="12700">
              <a:lnSpc>
                <a:spcPct val="100000"/>
              </a:lnSpc>
              <a:spcBef>
                <a:spcPts val="200"/>
              </a:spcBef>
            </a:pPr>
            <a:r>
              <a:rPr sz="1000" spc="-5" dirty="0">
                <a:solidFill>
                  <a:srgbClr val="7E7E7E"/>
                </a:solidFill>
                <a:latin typeface="Trebuchet MS"/>
                <a:cs typeface="Trebuchet MS"/>
              </a:rPr>
              <a:t>Image</a:t>
            </a:r>
            <a:r>
              <a:rPr sz="1000" spc="-10" dirty="0">
                <a:solidFill>
                  <a:srgbClr val="7E7E7E"/>
                </a:solidFill>
                <a:latin typeface="Trebuchet MS"/>
                <a:cs typeface="Trebuchet MS"/>
              </a:rPr>
              <a:t> </a:t>
            </a:r>
            <a:r>
              <a:rPr sz="1000" spc="-5" dirty="0">
                <a:solidFill>
                  <a:srgbClr val="7E7E7E"/>
                </a:solidFill>
                <a:latin typeface="Trebuchet MS"/>
                <a:cs typeface="Trebuchet MS"/>
              </a:rPr>
              <a:t>Source:</a:t>
            </a:r>
            <a:r>
              <a:rPr sz="1000" spc="10" dirty="0">
                <a:solidFill>
                  <a:srgbClr val="7E7E7E"/>
                </a:solidFill>
                <a:latin typeface="Trebuchet MS"/>
                <a:cs typeface="Trebuchet MS"/>
              </a:rPr>
              <a:t> </a:t>
            </a:r>
            <a:r>
              <a:rPr sz="1000" spc="-5" dirty="0">
                <a:solidFill>
                  <a:srgbClr val="7E7E7E"/>
                </a:solidFill>
                <a:latin typeface="Trebuchet MS"/>
                <a:cs typeface="Trebuchet MS"/>
                <a:hlinkClick r:id="rId5"/>
              </a:rPr>
              <a:t>http://www.flickr.com/photos/mikebehnken/5114308350/sizes/l/</a:t>
            </a:r>
            <a:endParaRPr sz="1000">
              <a:latin typeface="Trebuchet MS"/>
              <a:cs typeface="Trebuchet M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03F274-81B2-EBE7-DC6F-7756A1A92E8A}"/>
              </a:ext>
            </a:extLst>
          </p:cNvPr>
          <p:cNvPicPr>
            <a:picLocks noChangeAspect="1"/>
          </p:cNvPicPr>
          <p:nvPr/>
        </p:nvPicPr>
        <p:blipFill>
          <a:blip r:embed="rId2"/>
          <a:stretch>
            <a:fillRect/>
          </a:stretch>
        </p:blipFill>
        <p:spPr>
          <a:xfrm>
            <a:off x="821267" y="152400"/>
            <a:ext cx="10532533" cy="5924550"/>
          </a:xfrm>
          <a:prstGeom prst="rect">
            <a:avLst/>
          </a:prstGeom>
        </p:spPr>
      </p:pic>
    </p:spTree>
    <p:extLst>
      <p:ext uri="{BB962C8B-B14F-4D97-AF65-F5344CB8AC3E}">
        <p14:creationId xmlns:p14="http://schemas.microsoft.com/office/powerpoint/2010/main" val="1415998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D05B504-86AE-A66E-802B-4BF5FAF13034}"/>
              </a:ext>
            </a:extLst>
          </p:cNvPr>
          <p:cNvPicPr>
            <a:picLocks noChangeAspect="1"/>
          </p:cNvPicPr>
          <p:nvPr/>
        </p:nvPicPr>
        <p:blipFill>
          <a:blip r:embed="rId2"/>
          <a:stretch>
            <a:fillRect/>
          </a:stretch>
        </p:blipFill>
        <p:spPr>
          <a:xfrm>
            <a:off x="812800" y="152400"/>
            <a:ext cx="10566400" cy="5943600"/>
          </a:xfrm>
          <a:prstGeom prst="rect">
            <a:avLst/>
          </a:prstGeom>
        </p:spPr>
      </p:pic>
    </p:spTree>
    <p:extLst>
      <p:ext uri="{BB962C8B-B14F-4D97-AF65-F5344CB8AC3E}">
        <p14:creationId xmlns:p14="http://schemas.microsoft.com/office/powerpoint/2010/main" val="63071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0C94A86-2481-09E4-CF37-FA5839FAC3C7}"/>
              </a:ext>
            </a:extLst>
          </p:cNvPr>
          <p:cNvPicPr>
            <a:picLocks noChangeAspect="1"/>
          </p:cNvPicPr>
          <p:nvPr/>
        </p:nvPicPr>
        <p:blipFill>
          <a:blip r:embed="rId2"/>
          <a:stretch>
            <a:fillRect/>
          </a:stretch>
        </p:blipFill>
        <p:spPr>
          <a:xfrm>
            <a:off x="1143000" y="228600"/>
            <a:ext cx="10168465" cy="5719762"/>
          </a:xfrm>
          <a:prstGeom prst="rect">
            <a:avLst/>
          </a:prstGeom>
        </p:spPr>
      </p:pic>
    </p:spTree>
    <p:extLst>
      <p:ext uri="{BB962C8B-B14F-4D97-AF65-F5344CB8AC3E}">
        <p14:creationId xmlns:p14="http://schemas.microsoft.com/office/powerpoint/2010/main" val="3369377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D2C12C-0F52-5F88-F3C9-9A23E295C951}"/>
              </a:ext>
            </a:extLst>
          </p:cNvPr>
          <p:cNvPicPr>
            <a:picLocks noChangeAspect="1"/>
          </p:cNvPicPr>
          <p:nvPr/>
        </p:nvPicPr>
        <p:blipFill>
          <a:blip r:embed="rId2"/>
          <a:stretch>
            <a:fillRect/>
          </a:stretch>
        </p:blipFill>
        <p:spPr>
          <a:xfrm>
            <a:off x="880533" y="228600"/>
            <a:ext cx="10430933" cy="5867400"/>
          </a:xfrm>
          <a:prstGeom prst="rect">
            <a:avLst/>
          </a:prstGeom>
        </p:spPr>
      </p:pic>
    </p:spTree>
    <p:extLst>
      <p:ext uri="{BB962C8B-B14F-4D97-AF65-F5344CB8AC3E}">
        <p14:creationId xmlns:p14="http://schemas.microsoft.com/office/powerpoint/2010/main" val="29666193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BB0246-4F9F-3508-721F-3341F0640627}"/>
              </a:ext>
            </a:extLst>
          </p:cNvPr>
          <p:cNvPicPr>
            <a:picLocks noChangeAspect="1"/>
          </p:cNvPicPr>
          <p:nvPr/>
        </p:nvPicPr>
        <p:blipFill>
          <a:blip r:embed="rId2"/>
          <a:stretch>
            <a:fillRect/>
          </a:stretch>
        </p:blipFill>
        <p:spPr>
          <a:xfrm>
            <a:off x="939800" y="0"/>
            <a:ext cx="10566400" cy="5943600"/>
          </a:xfrm>
          <a:prstGeom prst="rect">
            <a:avLst/>
          </a:prstGeom>
        </p:spPr>
      </p:pic>
    </p:spTree>
    <p:extLst>
      <p:ext uri="{BB962C8B-B14F-4D97-AF65-F5344CB8AC3E}">
        <p14:creationId xmlns:p14="http://schemas.microsoft.com/office/powerpoint/2010/main" val="1904684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A02502-C03D-16D8-757F-8BDEEDD10604}"/>
              </a:ext>
            </a:extLst>
          </p:cNvPr>
          <p:cNvPicPr>
            <a:picLocks noChangeAspect="1"/>
          </p:cNvPicPr>
          <p:nvPr/>
        </p:nvPicPr>
        <p:blipFill>
          <a:blip r:embed="rId2"/>
          <a:stretch>
            <a:fillRect/>
          </a:stretch>
        </p:blipFill>
        <p:spPr>
          <a:xfrm>
            <a:off x="757766" y="228600"/>
            <a:ext cx="10811933" cy="6081714"/>
          </a:xfrm>
          <a:prstGeom prst="rect">
            <a:avLst/>
          </a:prstGeom>
        </p:spPr>
      </p:pic>
    </p:spTree>
    <p:extLst>
      <p:ext uri="{BB962C8B-B14F-4D97-AF65-F5344CB8AC3E}">
        <p14:creationId xmlns:p14="http://schemas.microsoft.com/office/powerpoint/2010/main" val="30194774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9B5628-38DF-1FBE-F527-5EB4A6EC9DE9}"/>
              </a:ext>
            </a:extLst>
          </p:cNvPr>
          <p:cNvPicPr>
            <a:picLocks noChangeAspect="1"/>
          </p:cNvPicPr>
          <p:nvPr/>
        </p:nvPicPr>
        <p:blipFill>
          <a:blip r:embed="rId2"/>
          <a:stretch>
            <a:fillRect/>
          </a:stretch>
        </p:blipFill>
        <p:spPr>
          <a:xfrm>
            <a:off x="914400" y="228600"/>
            <a:ext cx="10634134" cy="5981700"/>
          </a:xfrm>
          <a:prstGeom prst="rect">
            <a:avLst/>
          </a:prstGeom>
        </p:spPr>
      </p:pic>
    </p:spTree>
    <p:extLst>
      <p:ext uri="{BB962C8B-B14F-4D97-AF65-F5344CB8AC3E}">
        <p14:creationId xmlns:p14="http://schemas.microsoft.com/office/powerpoint/2010/main" val="1210197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F36E264-C9FF-8323-8D8E-20F0C0D4A528}"/>
              </a:ext>
            </a:extLst>
          </p:cNvPr>
          <p:cNvPicPr>
            <a:picLocks noChangeAspect="1"/>
          </p:cNvPicPr>
          <p:nvPr/>
        </p:nvPicPr>
        <p:blipFill>
          <a:blip r:embed="rId2"/>
          <a:stretch>
            <a:fillRect/>
          </a:stretch>
        </p:blipFill>
        <p:spPr>
          <a:xfrm>
            <a:off x="748242" y="0"/>
            <a:ext cx="10695516" cy="6016228"/>
          </a:xfrm>
          <a:prstGeom prst="rect">
            <a:avLst/>
          </a:prstGeom>
        </p:spPr>
      </p:pic>
    </p:spTree>
    <p:extLst>
      <p:ext uri="{BB962C8B-B14F-4D97-AF65-F5344CB8AC3E}">
        <p14:creationId xmlns:p14="http://schemas.microsoft.com/office/powerpoint/2010/main" val="30172397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860A3C-2BE0-272F-4B3D-DF3BE56FA7FB}"/>
              </a:ext>
            </a:extLst>
          </p:cNvPr>
          <p:cNvPicPr>
            <a:picLocks noChangeAspect="1"/>
          </p:cNvPicPr>
          <p:nvPr/>
        </p:nvPicPr>
        <p:blipFill>
          <a:blip r:embed="rId2"/>
          <a:stretch>
            <a:fillRect/>
          </a:stretch>
        </p:blipFill>
        <p:spPr>
          <a:xfrm>
            <a:off x="770468" y="76200"/>
            <a:ext cx="10583332" cy="5953124"/>
          </a:xfrm>
          <a:prstGeom prst="rect">
            <a:avLst/>
          </a:prstGeom>
        </p:spPr>
      </p:pic>
    </p:spTree>
    <p:extLst>
      <p:ext uri="{BB962C8B-B14F-4D97-AF65-F5344CB8AC3E}">
        <p14:creationId xmlns:p14="http://schemas.microsoft.com/office/powerpoint/2010/main" val="12226650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66800" y="173280"/>
            <a:ext cx="3836670" cy="513715"/>
          </a:xfrm>
          <a:prstGeom prst="rect">
            <a:avLst/>
          </a:prstGeom>
        </p:spPr>
        <p:txBody>
          <a:bodyPr vert="horz" wrap="square" lIns="0" tIns="13335" rIns="0" bIns="0" rtlCol="0">
            <a:spAutoFit/>
          </a:bodyPr>
          <a:lstStyle/>
          <a:p>
            <a:pPr marL="12700">
              <a:lnSpc>
                <a:spcPct val="100000"/>
              </a:lnSpc>
              <a:spcBef>
                <a:spcPts val="105"/>
              </a:spcBef>
            </a:pPr>
            <a:r>
              <a:rPr dirty="0">
                <a:solidFill>
                  <a:srgbClr val="35436A"/>
                </a:solidFill>
                <a:latin typeface="Arial"/>
                <a:cs typeface="Arial"/>
              </a:rPr>
              <a:t>Regional</a:t>
            </a:r>
            <a:r>
              <a:rPr spc="-65" dirty="0">
                <a:solidFill>
                  <a:srgbClr val="35436A"/>
                </a:solidFill>
                <a:latin typeface="Arial"/>
                <a:cs typeface="Arial"/>
              </a:rPr>
              <a:t> </a:t>
            </a:r>
            <a:r>
              <a:rPr spc="-5" dirty="0">
                <a:solidFill>
                  <a:srgbClr val="35436A"/>
                </a:solidFill>
                <a:latin typeface="Arial"/>
                <a:cs typeface="Arial"/>
              </a:rPr>
              <a:t>Measure</a:t>
            </a:r>
            <a:r>
              <a:rPr spc="-50" dirty="0">
                <a:solidFill>
                  <a:srgbClr val="35436A"/>
                </a:solidFill>
                <a:latin typeface="Arial"/>
                <a:cs typeface="Arial"/>
              </a:rPr>
              <a:t> </a:t>
            </a:r>
            <a:r>
              <a:rPr dirty="0">
                <a:solidFill>
                  <a:srgbClr val="35436A"/>
                </a:solidFill>
                <a:latin typeface="Arial"/>
                <a:cs typeface="Arial"/>
              </a:rPr>
              <a:t>3</a:t>
            </a:r>
          </a:p>
        </p:txBody>
      </p:sp>
      <p:sp>
        <p:nvSpPr>
          <p:cNvPr id="3" name="object 3"/>
          <p:cNvSpPr txBox="1"/>
          <p:nvPr/>
        </p:nvSpPr>
        <p:spPr>
          <a:xfrm>
            <a:off x="883093" y="827005"/>
            <a:ext cx="8471217" cy="5203989"/>
          </a:xfrm>
          <a:prstGeom prst="rect">
            <a:avLst/>
          </a:prstGeom>
        </p:spPr>
        <p:txBody>
          <a:bodyPr vert="horz" wrap="square" lIns="0" tIns="73660" rIns="0" bIns="0" rtlCol="0">
            <a:spAutoFit/>
          </a:bodyPr>
          <a:lstStyle/>
          <a:p>
            <a:pPr marL="299085" indent="-287020">
              <a:lnSpc>
                <a:spcPct val="100000"/>
              </a:lnSpc>
              <a:spcBef>
                <a:spcPts val="580"/>
              </a:spcBef>
              <a:buClr>
                <a:srgbClr val="C32C2D"/>
              </a:buClr>
              <a:buFont typeface="Arial"/>
              <a:buChar char="•"/>
              <a:tabLst>
                <a:tab pos="299085" algn="l"/>
                <a:tab pos="299720" algn="l"/>
              </a:tabLst>
            </a:pPr>
            <a:r>
              <a:rPr sz="2000" b="1" dirty="0">
                <a:latin typeface="Arial"/>
                <a:cs typeface="Arial"/>
              </a:rPr>
              <a:t>$4.45</a:t>
            </a:r>
            <a:r>
              <a:rPr sz="2000" b="1" spc="-30" dirty="0">
                <a:latin typeface="Arial"/>
                <a:cs typeface="Arial"/>
              </a:rPr>
              <a:t> </a:t>
            </a:r>
            <a:r>
              <a:rPr sz="2000" b="1" spc="-5" dirty="0">
                <a:latin typeface="Arial"/>
                <a:cs typeface="Arial"/>
              </a:rPr>
              <a:t>billion</a:t>
            </a:r>
            <a:r>
              <a:rPr sz="2000" b="1" spc="5" dirty="0">
                <a:latin typeface="Arial"/>
                <a:cs typeface="Arial"/>
              </a:rPr>
              <a:t> </a:t>
            </a:r>
            <a:r>
              <a:rPr sz="2000" b="1" dirty="0">
                <a:latin typeface="Arial"/>
                <a:cs typeface="Arial"/>
              </a:rPr>
              <a:t>package</a:t>
            </a:r>
            <a:r>
              <a:rPr sz="2000" b="1" spc="-25" dirty="0">
                <a:latin typeface="Arial"/>
                <a:cs typeface="Arial"/>
              </a:rPr>
              <a:t> </a:t>
            </a:r>
            <a:r>
              <a:rPr sz="2000" b="1" dirty="0">
                <a:latin typeface="Arial"/>
                <a:cs typeface="Arial"/>
              </a:rPr>
              <a:t>of congestion</a:t>
            </a:r>
            <a:r>
              <a:rPr sz="2000" b="1" spc="-30" dirty="0">
                <a:latin typeface="Arial"/>
                <a:cs typeface="Arial"/>
              </a:rPr>
              <a:t> </a:t>
            </a:r>
            <a:r>
              <a:rPr sz="2000" b="1" spc="-5" dirty="0">
                <a:latin typeface="Arial"/>
                <a:cs typeface="Arial"/>
              </a:rPr>
              <a:t>relief</a:t>
            </a:r>
            <a:r>
              <a:rPr sz="2000" b="1" spc="-20" dirty="0">
                <a:latin typeface="Arial"/>
                <a:cs typeface="Arial"/>
              </a:rPr>
              <a:t> </a:t>
            </a:r>
            <a:r>
              <a:rPr sz="2000" b="1" dirty="0">
                <a:latin typeface="Arial"/>
                <a:cs typeface="Arial"/>
              </a:rPr>
              <a:t>projects</a:t>
            </a:r>
            <a:endParaRPr sz="2000" dirty="0">
              <a:latin typeface="Arial"/>
              <a:cs typeface="Arial"/>
            </a:endParaRPr>
          </a:p>
          <a:p>
            <a:pPr marL="299085" marR="1396365" indent="-287020">
              <a:lnSpc>
                <a:spcPct val="100000"/>
              </a:lnSpc>
              <a:spcBef>
                <a:spcPts val="480"/>
              </a:spcBef>
              <a:buClr>
                <a:srgbClr val="C32C2D"/>
              </a:buClr>
              <a:buFont typeface="Arial"/>
              <a:buChar char="•"/>
              <a:tabLst>
                <a:tab pos="299085" algn="l"/>
                <a:tab pos="299720" algn="l"/>
              </a:tabLst>
            </a:pPr>
            <a:r>
              <a:rPr sz="2000" b="1" dirty="0">
                <a:latin typeface="Arial"/>
                <a:cs typeface="Arial"/>
              </a:rPr>
              <a:t>A</a:t>
            </a:r>
            <a:r>
              <a:rPr sz="2000" b="1" spc="-90" dirty="0">
                <a:latin typeface="Arial"/>
                <a:cs typeface="Arial"/>
              </a:rPr>
              <a:t> </a:t>
            </a:r>
            <a:r>
              <a:rPr sz="2000" b="1" dirty="0">
                <a:latin typeface="Arial"/>
                <a:cs typeface="Arial"/>
              </a:rPr>
              <a:t>$1</a:t>
            </a:r>
            <a:r>
              <a:rPr sz="2000" b="1" spc="-5" dirty="0">
                <a:latin typeface="Arial"/>
                <a:cs typeface="Arial"/>
              </a:rPr>
              <a:t> </a:t>
            </a:r>
            <a:r>
              <a:rPr sz="2000" b="1" dirty="0">
                <a:latin typeface="Arial"/>
                <a:cs typeface="Arial"/>
              </a:rPr>
              <a:t>increase</a:t>
            </a:r>
            <a:r>
              <a:rPr sz="2000" b="1" spc="-30" dirty="0">
                <a:latin typeface="Arial"/>
                <a:cs typeface="Arial"/>
              </a:rPr>
              <a:t> </a:t>
            </a:r>
            <a:r>
              <a:rPr sz="2000" b="1" dirty="0">
                <a:latin typeface="Arial"/>
                <a:cs typeface="Arial"/>
              </a:rPr>
              <a:t>in</a:t>
            </a:r>
            <a:r>
              <a:rPr sz="2000" b="1" spc="-30" dirty="0">
                <a:latin typeface="Arial"/>
                <a:cs typeface="Arial"/>
              </a:rPr>
              <a:t> </a:t>
            </a:r>
            <a:r>
              <a:rPr sz="2000" b="1" dirty="0">
                <a:latin typeface="Arial"/>
                <a:cs typeface="Arial"/>
              </a:rPr>
              <a:t>tolls</a:t>
            </a:r>
            <a:r>
              <a:rPr sz="2000" b="1" spc="-25" dirty="0">
                <a:latin typeface="Arial"/>
                <a:cs typeface="Arial"/>
              </a:rPr>
              <a:t> </a:t>
            </a:r>
            <a:r>
              <a:rPr sz="2000" b="1" dirty="0">
                <a:latin typeface="Arial"/>
                <a:cs typeface="Arial"/>
              </a:rPr>
              <a:t>on</a:t>
            </a:r>
            <a:r>
              <a:rPr sz="2000" b="1" spc="-5" dirty="0">
                <a:latin typeface="Arial"/>
                <a:cs typeface="Arial"/>
              </a:rPr>
              <a:t> seven</a:t>
            </a:r>
            <a:r>
              <a:rPr sz="2000" b="1" spc="5" dirty="0">
                <a:latin typeface="Arial"/>
                <a:cs typeface="Arial"/>
              </a:rPr>
              <a:t> </a:t>
            </a:r>
            <a:r>
              <a:rPr sz="2000" b="1" dirty="0">
                <a:latin typeface="Arial"/>
                <a:cs typeface="Arial"/>
              </a:rPr>
              <a:t>state-owned</a:t>
            </a:r>
            <a:r>
              <a:rPr sz="2000" b="1" spc="-50" dirty="0">
                <a:latin typeface="Arial"/>
                <a:cs typeface="Arial"/>
              </a:rPr>
              <a:t> </a:t>
            </a:r>
            <a:r>
              <a:rPr sz="2000" b="1" dirty="0">
                <a:latin typeface="Arial"/>
                <a:cs typeface="Arial"/>
              </a:rPr>
              <a:t>toll</a:t>
            </a:r>
            <a:r>
              <a:rPr sz="2000" b="1" spc="-25" dirty="0">
                <a:latin typeface="Arial"/>
                <a:cs typeface="Arial"/>
              </a:rPr>
              <a:t> </a:t>
            </a:r>
            <a:r>
              <a:rPr sz="2000" b="1" dirty="0">
                <a:latin typeface="Arial"/>
                <a:cs typeface="Arial"/>
              </a:rPr>
              <a:t>bridges </a:t>
            </a:r>
            <a:r>
              <a:rPr sz="2000" b="1" spc="-540" dirty="0">
                <a:latin typeface="Arial"/>
                <a:cs typeface="Arial"/>
              </a:rPr>
              <a:t> </a:t>
            </a:r>
            <a:r>
              <a:rPr sz="2000" b="1" dirty="0">
                <a:latin typeface="Arial"/>
                <a:cs typeface="Arial"/>
              </a:rPr>
              <a:t>beginning Jan. 1, 2019, to be followed by a $1 increase </a:t>
            </a:r>
            <a:r>
              <a:rPr sz="2000" b="1" spc="5" dirty="0">
                <a:latin typeface="Arial"/>
                <a:cs typeface="Arial"/>
              </a:rPr>
              <a:t> </a:t>
            </a:r>
            <a:r>
              <a:rPr sz="2000" b="1" dirty="0">
                <a:latin typeface="Arial"/>
                <a:cs typeface="Arial"/>
              </a:rPr>
              <a:t>Jan.</a:t>
            </a:r>
            <a:r>
              <a:rPr sz="2000" b="1" spc="-25" dirty="0">
                <a:latin typeface="Arial"/>
                <a:cs typeface="Arial"/>
              </a:rPr>
              <a:t> </a:t>
            </a:r>
            <a:r>
              <a:rPr sz="2000" b="1" dirty="0">
                <a:latin typeface="Arial"/>
                <a:cs typeface="Arial"/>
              </a:rPr>
              <a:t>2022</a:t>
            </a:r>
            <a:r>
              <a:rPr sz="2000" b="1" spc="-15" dirty="0">
                <a:latin typeface="Arial"/>
                <a:cs typeface="Arial"/>
              </a:rPr>
              <a:t> </a:t>
            </a:r>
            <a:r>
              <a:rPr sz="2000" b="1" dirty="0">
                <a:latin typeface="Arial"/>
                <a:cs typeface="Arial"/>
              </a:rPr>
              <a:t>and</a:t>
            </a:r>
            <a:r>
              <a:rPr sz="2000" b="1" spc="-10" dirty="0">
                <a:latin typeface="Arial"/>
                <a:cs typeface="Arial"/>
              </a:rPr>
              <a:t> </a:t>
            </a:r>
            <a:r>
              <a:rPr sz="2000" b="1" dirty="0">
                <a:latin typeface="Arial"/>
                <a:cs typeface="Arial"/>
              </a:rPr>
              <a:t>another</a:t>
            </a:r>
            <a:r>
              <a:rPr sz="2000" b="1" spc="-30" dirty="0">
                <a:latin typeface="Arial"/>
                <a:cs typeface="Arial"/>
              </a:rPr>
              <a:t> </a:t>
            </a:r>
            <a:r>
              <a:rPr sz="2000" b="1" dirty="0">
                <a:latin typeface="Arial"/>
                <a:cs typeface="Arial"/>
              </a:rPr>
              <a:t>$1</a:t>
            </a:r>
            <a:r>
              <a:rPr sz="2000" b="1" spc="-15" dirty="0">
                <a:latin typeface="Arial"/>
                <a:cs typeface="Arial"/>
              </a:rPr>
              <a:t> </a:t>
            </a:r>
            <a:r>
              <a:rPr sz="2000" b="1" dirty="0">
                <a:latin typeface="Arial"/>
                <a:cs typeface="Arial"/>
              </a:rPr>
              <a:t>increase</a:t>
            </a:r>
            <a:r>
              <a:rPr sz="2000" b="1" spc="-30" dirty="0">
                <a:latin typeface="Arial"/>
                <a:cs typeface="Arial"/>
              </a:rPr>
              <a:t> </a:t>
            </a:r>
            <a:r>
              <a:rPr sz="2000" b="1" dirty="0">
                <a:latin typeface="Arial"/>
                <a:cs typeface="Arial"/>
              </a:rPr>
              <a:t>Jan.</a:t>
            </a:r>
            <a:r>
              <a:rPr sz="2000" b="1" spc="-25" dirty="0">
                <a:latin typeface="Arial"/>
                <a:cs typeface="Arial"/>
              </a:rPr>
              <a:t> </a:t>
            </a:r>
            <a:r>
              <a:rPr sz="2000" b="1" dirty="0">
                <a:latin typeface="Arial"/>
                <a:cs typeface="Arial"/>
              </a:rPr>
              <a:t>2025</a:t>
            </a:r>
            <a:endParaRPr sz="2000" dirty="0">
              <a:latin typeface="Arial"/>
              <a:cs typeface="Arial"/>
            </a:endParaRPr>
          </a:p>
          <a:p>
            <a:pPr marL="299085" indent="-287020">
              <a:lnSpc>
                <a:spcPct val="100000"/>
              </a:lnSpc>
              <a:spcBef>
                <a:spcPts val="480"/>
              </a:spcBef>
              <a:buClr>
                <a:srgbClr val="C32C2D"/>
              </a:buClr>
              <a:buFont typeface="Arial"/>
              <a:buChar char="•"/>
              <a:tabLst>
                <a:tab pos="299085" algn="l"/>
                <a:tab pos="299720" algn="l"/>
              </a:tabLst>
            </a:pPr>
            <a:r>
              <a:rPr sz="2000" b="1" dirty="0">
                <a:latin typeface="Arial"/>
                <a:cs typeface="Arial"/>
              </a:rPr>
              <a:t>Major</a:t>
            </a:r>
            <a:r>
              <a:rPr sz="2000" b="1" spc="-50" dirty="0">
                <a:latin typeface="Arial"/>
                <a:cs typeface="Arial"/>
              </a:rPr>
              <a:t> </a:t>
            </a:r>
            <a:r>
              <a:rPr sz="2000" b="1" dirty="0">
                <a:latin typeface="Arial"/>
                <a:cs typeface="Arial"/>
              </a:rPr>
              <a:t>projects</a:t>
            </a:r>
            <a:r>
              <a:rPr sz="2000" b="1" spc="-55" dirty="0">
                <a:latin typeface="Arial"/>
                <a:cs typeface="Arial"/>
              </a:rPr>
              <a:t> </a:t>
            </a:r>
            <a:r>
              <a:rPr sz="2000" b="1" dirty="0">
                <a:latin typeface="Arial"/>
                <a:cs typeface="Arial"/>
              </a:rPr>
              <a:t>include:</a:t>
            </a:r>
            <a:endParaRPr sz="2000" dirty="0">
              <a:latin typeface="Arial"/>
              <a:cs typeface="Arial"/>
            </a:endParaRPr>
          </a:p>
          <a:p>
            <a:pPr marL="756285" lvl="1" indent="-287020">
              <a:lnSpc>
                <a:spcPct val="100000"/>
              </a:lnSpc>
              <a:spcBef>
                <a:spcPts val="480"/>
              </a:spcBef>
              <a:buClr>
                <a:srgbClr val="C32C2D"/>
              </a:buClr>
              <a:buChar char="•"/>
              <a:tabLst>
                <a:tab pos="756285" algn="l"/>
                <a:tab pos="756920" algn="l"/>
              </a:tabLst>
            </a:pPr>
            <a:r>
              <a:rPr sz="2000" spc="-5" dirty="0">
                <a:latin typeface="Arial"/>
                <a:cs typeface="Arial"/>
              </a:rPr>
              <a:t>Expanding</a:t>
            </a:r>
            <a:r>
              <a:rPr sz="2000" spc="-20" dirty="0">
                <a:latin typeface="Arial"/>
                <a:cs typeface="Arial"/>
              </a:rPr>
              <a:t> </a:t>
            </a:r>
            <a:r>
              <a:rPr sz="2000" spc="-5" dirty="0">
                <a:latin typeface="Arial"/>
                <a:cs typeface="Arial"/>
              </a:rPr>
              <a:t>BA</a:t>
            </a:r>
            <a:r>
              <a:rPr lang="en-US" sz="2000" spc="125" dirty="0">
                <a:latin typeface="Arial"/>
                <a:cs typeface="Arial"/>
              </a:rPr>
              <a:t>RT’</a:t>
            </a:r>
            <a:r>
              <a:rPr sz="2000" spc="125" dirty="0">
                <a:latin typeface="Arial"/>
                <a:cs typeface="Arial"/>
              </a:rPr>
              <a:t>s</a:t>
            </a:r>
            <a:r>
              <a:rPr sz="2000" spc="5" dirty="0">
                <a:latin typeface="Arial"/>
                <a:cs typeface="Arial"/>
              </a:rPr>
              <a:t> </a:t>
            </a:r>
            <a:r>
              <a:rPr sz="2000" spc="-5" dirty="0">
                <a:latin typeface="Arial"/>
                <a:cs typeface="Arial"/>
              </a:rPr>
              <a:t>railca</a:t>
            </a:r>
            <a:r>
              <a:rPr lang="en-US" sz="2000" spc="-5" dirty="0">
                <a:latin typeface="Arial"/>
                <a:cs typeface="Arial"/>
              </a:rPr>
              <a:t>r fleet</a:t>
            </a:r>
            <a:endParaRPr sz="2000" dirty="0">
              <a:latin typeface="Arial"/>
              <a:cs typeface="Arial"/>
            </a:endParaRPr>
          </a:p>
          <a:p>
            <a:pPr marL="756285" marR="1621155" lvl="1" indent="-287020">
              <a:lnSpc>
                <a:spcPct val="100000"/>
              </a:lnSpc>
              <a:spcBef>
                <a:spcPts val="480"/>
              </a:spcBef>
              <a:buClr>
                <a:srgbClr val="C32C2D"/>
              </a:buClr>
              <a:buChar char="•"/>
              <a:tabLst>
                <a:tab pos="756285" algn="l"/>
                <a:tab pos="756920" algn="l"/>
              </a:tabLst>
            </a:pPr>
            <a:r>
              <a:rPr sz="2000" dirty="0">
                <a:latin typeface="Arial"/>
                <a:cs typeface="Arial"/>
              </a:rPr>
              <a:t>Extending</a:t>
            </a:r>
            <a:r>
              <a:rPr sz="2000" spc="-15" dirty="0">
                <a:latin typeface="Arial"/>
                <a:cs typeface="Arial"/>
              </a:rPr>
              <a:t> </a:t>
            </a:r>
            <a:r>
              <a:rPr sz="2000" spc="-5" dirty="0">
                <a:latin typeface="Arial"/>
                <a:cs typeface="Arial"/>
              </a:rPr>
              <a:t>BA</a:t>
            </a:r>
            <a:r>
              <a:rPr lang="en-US" sz="2000" spc="-5" dirty="0">
                <a:latin typeface="Arial"/>
                <a:cs typeface="Arial"/>
              </a:rPr>
              <a:t>RT</a:t>
            </a:r>
            <a:r>
              <a:rPr sz="2000" spc="145" dirty="0">
                <a:latin typeface="Arial"/>
                <a:cs typeface="Arial"/>
              </a:rPr>
              <a:t> </a:t>
            </a:r>
            <a:r>
              <a:rPr sz="2000" spc="125" dirty="0">
                <a:latin typeface="Arial"/>
                <a:cs typeface="Arial"/>
              </a:rPr>
              <a:t>’s</a:t>
            </a:r>
            <a:r>
              <a:rPr sz="2000" spc="10" dirty="0">
                <a:latin typeface="Arial"/>
                <a:cs typeface="Arial"/>
              </a:rPr>
              <a:t> </a:t>
            </a:r>
            <a:r>
              <a:rPr sz="2000" spc="-5" dirty="0">
                <a:latin typeface="Arial"/>
                <a:cs typeface="Arial"/>
              </a:rPr>
              <a:t>Silicon</a:t>
            </a:r>
            <a:r>
              <a:rPr sz="2000" spc="10" dirty="0">
                <a:latin typeface="Arial"/>
                <a:cs typeface="Arial"/>
              </a:rPr>
              <a:t> </a:t>
            </a:r>
            <a:r>
              <a:rPr sz="2000" spc="-30" dirty="0">
                <a:latin typeface="Arial"/>
                <a:cs typeface="Arial"/>
              </a:rPr>
              <a:t>Valley</a:t>
            </a:r>
            <a:r>
              <a:rPr sz="2000" spc="-10" dirty="0">
                <a:latin typeface="Arial"/>
                <a:cs typeface="Arial"/>
              </a:rPr>
              <a:t> </a:t>
            </a:r>
            <a:r>
              <a:rPr sz="2000" dirty="0">
                <a:latin typeface="Arial"/>
                <a:cs typeface="Arial"/>
              </a:rPr>
              <a:t>service</a:t>
            </a:r>
            <a:r>
              <a:rPr sz="2000" spc="-25" dirty="0">
                <a:latin typeface="Arial"/>
                <a:cs typeface="Arial"/>
              </a:rPr>
              <a:t> </a:t>
            </a:r>
            <a:r>
              <a:rPr sz="2000" dirty="0">
                <a:latin typeface="Arial"/>
                <a:cs typeface="Arial"/>
              </a:rPr>
              <a:t>to</a:t>
            </a:r>
            <a:r>
              <a:rPr sz="2000" spc="-5" dirty="0">
                <a:latin typeface="Arial"/>
                <a:cs typeface="Arial"/>
              </a:rPr>
              <a:t> downtown </a:t>
            </a:r>
            <a:r>
              <a:rPr sz="2000" spc="-545" dirty="0">
                <a:latin typeface="Arial"/>
                <a:cs typeface="Arial"/>
              </a:rPr>
              <a:t> </a:t>
            </a:r>
            <a:r>
              <a:rPr sz="2000" dirty="0">
                <a:latin typeface="Arial"/>
                <a:cs typeface="Arial"/>
              </a:rPr>
              <a:t>San</a:t>
            </a:r>
            <a:r>
              <a:rPr sz="2000" spc="-10" dirty="0">
                <a:latin typeface="Arial"/>
                <a:cs typeface="Arial"/>
              </a:rPr>
              <a:t> </a:t>
            </a:r>
            <a:r>
              <a:rPr sz="2000" dirty="0">
                <a:latin typeface="Arial"/>
                <a:cs typeface="Arial"/>
              </a:rPr>
              <a:t>Jose</a:t>
            </a:r>
            <a:r>
              <a:rPr sz="2000" spc="-25" dirty="0">
                <a:latin typeface="Arial"/>
                <a:cs typeface="Arial"/>
              </a:rPr>
              <a:t> </a:t>
            </a:r>
            <a:r>
              <a:rPr sz="2000" dirty="0">
                <a:latin typeface="Arial"/>
                <a:cs typeface="Arial"/>
              </a:rPr>
              <a:t>and</a:t>
            </a:r>
            <a:r>
              <a:rPr sz="2000" spc="-15" dirty="0">
                <a:latin typeface="Arial"/>
                <a:cs typeface="Arial"/>
              </a:rPr>
              <a:t> </a:t>
            </a:r>
            <a:r>
              <a:rPr sz="2000" dirty="0">
                <a:latin typeface="Arial"/>
                <a:cs typeface="Arial"/>
              </a:rPr>
              <a:t>Santa</a:t>
            </a:r>
            <a:r>
              <a:rPr sz="2000" spc="-20" dirty="0">
                <a:latin typeface="Arial"/>
                <a:cs typeface="Arial"/>
              </a:rPr>
              <a:t> </a:t>
            </a:r>
            <a:r>
              <a:rPr sz="2000" dirty="0">
                <a:latin typeface="Arial"/>
                <a:cs typeface="Arial"/>
              </a:rPr>
              <a:t>Clara</a:t>
            </a:r>
          </a:p>
          <a:p>
            <a:pPr marL="756285" lvl="1" indent="-287020">
              <a:lnSpc>
                <a:spcPct val="100000"/>
              </a:lnSpc>
              <a:spcBef>
                <a:spcPts val="484"/>
              </a:spcBef>
              <a:buClr>
                <a:srgbClr val="C32C2D"/>
              </a:buClr>
              <a:buChar char="•"/>
              <a:tabLst>
                <a:tab pos="756285" algn="l"/>
                <a:tab pos="756920" algn="l"/>
              </a:tabLst>
            </a:pPr>
            <a:r>
              <a:rPr sz="2000" dirty="0">
                <a:latin typeface="Arial"/>
                <a:cs typeface="Arial"/>
              </a:rPr>
              <a:t>Extending</a:t>
            </a:r>
            <a:r>
              <a:rPr sz="2000" spc="-20" dirty="0">
                <a:latin typeface="Arial"/>
                <a:cs typeface="Arial"/>
              </a:rPr>
              <a:t> </a:t>
            </a:r>
            <a:r>
              <a:rPr sz="2000" dirty="0">
                <a:latin typeface="Arial"/>
                <a:cs typeface="Arial"/>
              </a:rPr>
              <a:t>Caltrain</a:t>
            </a:r>
            <a:r>
              <a:rPr sz="2000" spc="-20" dirty="0">
                <a:latin typeface="Arial"/>
                <a:cs typeface="Arial"/>
              </a:rPr>
              <a:t> </a:t>
            </a:r>
            <a:r>
              <a:rPr sz="2000" dirty="0">
                <a:latin typeface="Arial"/>
                <a:cs typeface="Arial"/>
              </a:rPr>
              <a:t>to</a:t>
            </a:r>
            <a:r>
              <a:rPr sz="2000" spc="-10" dirty="0">
                <a:latin typeface="Arial"/>
                <a:cs typeface="Arial"/>
              </a:rPr>
              <a:t> </a:t>
            </a:r>
            <a:r>
              <a:rPr sz="2000" dirty="0">
                <a:latin typeface="Arial"/>
                <a:cs typeface="Arial"/>
              </a:rPr>
              <a:t>downtown</a:t>
            </a:r>
            <a:r>
              <a:rPr sz="2000" spc="-30" dirty="0">
                <a:latin typeface="Arial"/>
                <a:cs typeface="Arial"/>
              </a:rPr>
              <a:t> </a:t>
            </a:r>
            <a:r>
              <a:rPr sz="2000" dirty="0">
                <a:latin typeface="Arial"/>
                <a:cs typeface="Arial"/>
              </a:rPr>
              <a:t>San</a:t>
            </a:r>
            <a:r>
              <a:rPr sz="2000" spc="-25" dirty="0">
                <a:latin typeface="Arial"/>
                <a:cs typeface="Arial"/>
              </a:rPr>
              <a:t> </a:t>
            </a:r>
            <a:r>
              <a:rPr sz="2000" dirty="0">
                <a:latin typeface="Arial"/>
                <a:cs typeface="Arial"/>
              </a:rPr>
              <a:t>Francisco</a:t>
            </a:r>
          </a:p>
          <a:p>
            <a:pPr marL="756285" marR="1970405" lvl="1" indent="-287020">
              <a:lnSpc>
                <a:spcPct val="100000"/>
              </a:lnSpc>
              <a:spcBef>
                <a:spcPts val="480"/>
              </a:spcBef>
              <a:buClr>
                <a:srgbClr val="C32C2D"/>
              </a:buClr>
              <a:buChar char="•"/>
              <a:tabLst>
                <a:tab pos="756285" algn="l"/>
                <a:tab pos="756920" algn="l"/>
              </a:tabLst>
            </a:pPr>
            <a:r>
              <a:rPr sz="2000" dirty="0">
                <a:latin typeface="Arial"/>
                <a:cs typeface="Arial"/>
              </a:rPr>
              <a:t>Expanding</a:t>
            </a:r>
            <a:r>
              <a:rPr sz="2000" spc="-15" dirty="0">
                <a:latin typeface="Arial"/>
                <a:cs typeface="Arial"/>
              </a:rPr>
              <a:t> </a:t>
            </a:r>
            <a:r>
              <a:rPr sz="2000" dirty="0">
                <a:latin typeface="Arial"/>
                <a:cs typeface="Arial"/>
              </a:rPr>
              <a:t>transbay</a:t>
            </a:r>
            <a:r>
              <a:rPr sz="2000" spc="-30" dirty="0">
                <a:latin typeface="Arial"/>
                <a:cs typeface="Arial"/>
              </a:rPr>
              <a:t> </a:t>
            </a:r>
            <a:r>
              <a:rPr sz="2000" spc="-5" dirty="0">
                <a:latin typeface="Arial"/>
                <a:cs typeface="Arial"/>
              </a:rPr>
              <a:t>bus</a:t>
            </a:r>
            <a:r>
              <a:rPr sz="2000" spc="-20" dirty="0">
                <a:latin typeface="Arial"/>
                <a:cs typeface="Arial"/>
              </a:rPr>
              <a:t> </a:t>
            </a:r>
            <a:r>
              <a:rPr sz="2000" dirty="0">
                <a:latin typeface="Arial"/>
                <a:cs typeface="Arial"/>
              </a:rPr>
              <a:t>services</a:t>
            </a:r>
            <a:r>
              <a:rPr sz="2000" spc="-20" dirty="0">
                <a:latin typeface="Arial"/>
                <a:cs typeface="Arial"/>
              </a:rPr>
              <a:t> </a:t>
            </a:r>
            <a:r>
              <a:rPr sz="2000" spc="-5" dirty="0">
                <a:latin typeface="Arial"/>
                <a:cs typeface="Arial"/>
              </a:rPr>
              <a:t>and</a:t>
            </a:r>
            <a:r>
              <a:rPr sz="2000" spc="-130" dirty="0">
                <a:latin typeface="Arial"/>
                <a:cs typeface="Arial"/>
              </a:rPr>
              <a:t> </a:t>
            </a:r>
            <a:r>
              <a:rPr sz="2000" dirty="0">
                <a:latin typeface="Arial"/>
                <a:cs typeface="Arial"/>
              </a:rPr>
              <a:t>AC</a:t>
            </a:r>
            <a:r>
              <a:rPr sz="2000" spc="15" dirty="0">
                <a:latin typeface="Arial"/>
                <a:cs typeface="Arial"/>
              </a:rPr>
              <a:t> </a:t>
            </a:r>
            <a:r>
              <a:rPr sz="2000" spc="-10" dirty="0">
                <a:latin typeface="Arial"/>
                <a:cs typeface="Arial"/>
              </a:rPr>
              <a:t>ransit’s </a:t>
            </a:r>
            <a:r>
              <a:rPr sz="2000" spc="-545" dirty="0">
                <a:latin typeface="Arial"/>
                <a:cs typeface="Arial"/>
              </a:rPr>
              <a:t> </a:t>
            </a:r>
            <a:r>
              <a:rPr sz="2000" dirty="0">
                <a:latin typeface="Arial"/>
                <a:cs typeface="Arial"/>
              </a:rPr>
              <a:t>bus</a:t>
            </a:r>
            <a:r>
              <a:rPr sz="2000" spc="-15" dirty="0">
                <a:latin typeface="Arial"/>
                <a:cs typeface="Arial"/>
              </a:rPr>
              <a:t> </a:t>
            </a:r>
            <a:r>
              <a:rPr sz="2000" dirty="0">
                <a:latin typeface="Arial"/>
                <a:cs typeface="Arial"/>
              </a:rPr>
              <a:t>rapid</a:t>
            </a:r>
            <a:r>
              <a:rPr sz="2000" spc="-25" dirty="0">
                <a:latin typeface="Arial"/>
                <a:cs typeface="Arial"/>
              </a:rPr>
              <a:t> </a:t>
            </a:r>
            <a:r>
              <a:rPr sz="2000" dirty="0">
                <a:latin typeface="Arial"/>
                <a:cs typeface="Arial"/>
              </a:rPr>
              <a:t>transit</a:t>
            </a:r>
            <a:r>
              <a:rPr sz="2000" spc="-35" dirty="0">
                <a:latin typeface="Arial"/>
                <a:cs typeface="Arial"/>
              </a:rPr>
              <a:t> </a:t>
            </a:r>
            <a:r>
              <a:rPr sz="2000" dirty="0">
                <a:latin typeface="Arial"/>
                <a:cs typeface="Arial"/>
              </a:rPr>
              <a:t>lines</a:t>
            </a:r>
          </a:p>
          <a:p>
            <a:pPr marL="756285" lvl="1" indent="-287020">
              <a:lnSpc>
                <a:spcPct val="100000"/>
              </a:lnSpc>
              <a:spcBef>
                <a:spcPts val="480"/>
              </a:spcBef>
              <a:buClr>
                <a:srgbClr val="C32C2D"/>
              </a:buClr>
              <a:buChar char="•"/>
              <a:tabLst>
                <a:tab pos="756285" algn="l"/>
                <a:tab pos="756920" algn="l"/>
              </a:tabLst>
            </a:pPr>
            <a:r>
              <a:rPr sz="2000" dirty="0">
                <a:latin typeface="Arial"/>
                <a:cs typeface="Arial"/>
              </a:rPr>
              <a:t>$50</a:t>
            </a:r>
            <a:r>
              <a:rPr sz="2000" spc="-20" dirty="0">
                <a:latin typeface="Arial"/>
                <a:cs typeface="Arial"/>
              </a:rPr>
              <a:t> </a:t>
            </a:r>
            <a:r>
              <a:rPr sz="2000" dirty="0">
                <a:latin typeface="Arial"/>
                <a:cs typeface="Arial"/>
              </a:rPr>
              <a:t>million for</a:t>
            </a:r>
            <a:r>
              <a:rPr sz="2000" spc="-30" dirty="0">
                <a:latin typeface="Arial"/>
                <a:cs typeface="Arial"/>
              </a:rPr>
              <a:t> </a:t>
            </a:r>
            <a:r>
              <a:rPr sz="2000" dirty="0">
                <a:latin typeface="Arial"/>
                <a:cs typeface="Arial"/>
              </a:rPr>
              <a:t>planning</a:t>
            </a:r>
            <a:r>
              <a:rPr sz="2000" spc="-15" dirty="0">
                <a:latin typeface="Arial"/>
                <a:cs typeface="Arial"/>
              </a:rPr>
              <a:t> </a:t>
            </a:r>
            <a:r>
              <a:rPr sz="2000" dirty="0">
                <a:latin typeface="Arial"/>
                <a:cs typeface="Arial"/>
              </a:rPr>
              <a:t>and</a:t>
            </a:r>
            <a:r>
              <a:rPr sz="2000" spc="-15" dirty="0">
                <a:latin typeface="Arial"/>
                <a:cs typeface="Arial"/>
              </a:rPr>
              <a:t> </a:t>
            </a:r>
            <a:r>
              <a:rPr sz="2000" dirty="0">
                <a:latin typeface="Arial"/>
                <a:cs typeface="Arial"/>
              </a:rPr>
              <a:t>preliminary</a:t>
            </a:r>
            <a:r>
              <a:rPr sz="2000" spc="-25" dirty="0">
                <a:latin typeface="Arial"/>
                <a:cs typeface="Arial"/>
              </a:rPr>
              <a:t> </a:t>
            </a:r>
            <a:r>
              <a:rPr sz="2000" dirty="0">
                <a:latin typeface="Arial"/>
                <a:cs typeface="Arial"/>
              </a:rPr>
              <a:t>engineering</a:t>
            </a:r>
            <a:r>
              <a:rPr sz="2000" spc="-25" dirty="0">
                <a:latin typeface="Arial"/>
                <a:cs typeface="Arial"/>
              </a:rPr>
              <a:t> </a:t>
            </a:r>
            <a:r>
              <a:rPr sz="2000" dirty="0">
                <a:latin typeface="Arial"/>
                <a:cs typeface="Arial"/>
              </a:rPr>
              <a:t>of</a:t>
            </a:r>
            <a:r>
              <a:rPr sz="2000" spc="-20" dirty="0">
                <a:latin typeface="Arial"/>
                <a:cs typeface="Arial"/>
              </a:rPr>
              <a:t> </a:t>
            </a:r>
            <a:r>
              <a:rPr sz="2000" dirty="0">
                <a:latin typeface="Arial"/>
                <a:cs typeface="Arial"/>
              </a:rPr>
              <a:t>a</a:t>
            </a:r>
          </a:p>
          <a:p>
            <a:pPr marL="756285">
              <a:lnSpc>
                <a:spcPct val="100000"/>
              </a:lnSpc>
            </a:pPr>
            <a:r>
              <a:rPr sz="2000" dirty="0">
                <a:latin typeface="Arial"/>
                <a:cs typeface="Arial"/>
              </a:rPr>
              <a:t>second</a:t>
            </a:r>
            <a:r>
              <a:rPr sz="2000" spc="-40" dirty="0">
                <a:latin typeface="Arial"/>
                <a:cs typeface="Arial"/>
              </a:rPr>
              <a:t> </a:t>
            </a:r>
            <a:r>
              <a:rPr sz="2000" dirty="0">
                <a:latin typeface="Arial"/>
                <a:cs typeface="Arial"/>
              </a:rPr>
              <a:t>rail tube</a:t>
            </a:r>
            <a:r>
              <a:rPr sz="2000" spc="-10" dirty="0">
                <a:latin typeface="Arial"/>
                <a:cs typeface="Arial"/>
              </a:rPr>
              <a:t> </a:t>
            </a:r>
            <a:r>
              <a:rPr sz="2000" dirty="0">
                <a:latin typeface="Arial"/>
                <a:cs typeface="Arial"/>
              </a:rPr>
              <a:t>connecting</a:t>
            </a:r>
            <a:r>
              <a:rPr sz="2000" spc="-40" dirty="0">
                <a:latin typeface="Arial"/>
                <a:cs typeface="Arial"/>
              </a:rPr>
              <a:t> </a:t>
            </a:r>
            <a:r>
              <a:rPr sz="2000" dirty="0">
                <a:latin typeface="Arial"/>
                <a:cs typeface="Arial"/>
              </a:rPr>
              <a:t>the</a:t>
            </a:r>
            <a:r>
              <a:rPr sz="2000" spc="-15" dirty="0">
                <a:latin typeface="Arial"/>
                <a:cs typeface="Arial"/>
              </a:rPr>
              <a:t> </a:t>
            </a:r>
            <a:r>
              <a:rPr sz="2000" dirty="0">
                <a:latin typeface="Arial"/>
                <a:cs typeface="Arial"/>
              </a:rPr>
              <a:t>East</a:t>
            </a:r>
            <a:r>
              <a:rPr sz="2000" spc="-20" dirty="0">
                <a:latin typeface="Arial"/>
                <a:cs typeface="Arial"/>
              </a:rPr>
              <a:t> </a:t>
            </a:r>
            <a:r>
              <a:rPr sz="2000" dirty="0">
                <a:latin typeface="Arial"/>
                <a:cs typeface="Arial"/>
              </a:rPr>
              <a:t>Bay</a:t>
            </a:r>
            <a:r>
              <a:rPr sz="2000" spc="5" dirty="0">
                <a:latin typeface="Arial"/>
                <a:cs typeface="Arial"/>
              </a:rPr>
              <a:t> </a:t>
            </a:r>
            <a:r>
              <a:rPr sz="2000" dirty="0">
                <a:latin typeface="Arial"/>
                <a:cs typeface="Arial"/>
              </a:rPr>
              <a:t>and</a:t>
            </a:r>
            <a:r>
              <a:rPr sz="2000" spc="-15" dirty="0">
                <a:latin typeface="Arial"/>
                <a:cs typeface="Arial"/>
              </a:rPr>
              <a:t> </a:t>
            </a:r>
            <a:r>
              <a:rPr sz="2000" dirty="0">
                <a:latin typeface="Arial"/>
                <a:cs typeface="Arial"/>
              </a:rPr>
              <a:t>San</a:t>
            </a:r>
            <a:r>
              <a:rPr sz="2000" spc="-15" dirty="0">
                <a:latin typeface="Arial"/>
                <a:cs typeface="Arial"/>
              </a:rPr>
              <a:t> </a:t>
            </a:r>
            <a:r>
              <a:rPr sz="2000" dirty="0">
                <a:latin typeface="Arial"/>
                <a:cs typeface="Arial"/>
              </a:rPr>
              <a:t>Francisco</a:t>
            </a:r>
          </a:p>
          <a:p>
            <a:pPr marL="756285" marR="5080" lvl="1" indent="-287020">
              <a:lnSpc>
                <a:spcPct val="100000"/>
              </a:lnSpc>
              <a:spcBef>
                <a:spcPts val="480"/>
              </a:spcBef>
              <a:buClr>
                <a:srgbClr val="C32C2D"/>
              </a:buClr>
              <a:buChar char="•"/>
              <a:tabLst>
                <a:tab pos="756285" algn="l"/>
                <a:tab pos="756920" algn="l"/>
              </a:tabLst>
            </a:pPr>
            <a:r>
              <a:rPr sz="2000" dirty="0">
                <a:latin typeface="Arial"/>
                <a:cs typeface="Arial"/>
              </a:rPr>
              <a:t>Funding</a:t>
            </a:r>
            <a:r>
              <a:rPr sz="2000" spc="-15" dirty="0">
                <a:latin typeface="Arial"/>
                <a:cs typeface="Arial"/>
              </a:rPr>
              <a:t> </a:t>
            </a:r>
            <a:r>
              <a:rPr sz="2000" dirty="0">
                <a:latin typeface="Arial"/>
                <a:cs typeface="Arial"/>
              </a:rPr>
              <a:t>$150</a:t>
            </a:r>
            <a:r>
              <a:rPr sz="2000" spc="-15" dirty="0">
                <a:latin typeface="Arial"/>
                <a:cs typeface="Arial"/>
              </a:rPr>
              <a:t> </a:t>
            </a:r>
            <a:r>
              <a:rPr sz="2000" dirty="0">
                <a:latin typeface="Arial"/>
                <a:cs typeface="Arial"/>
              </a:rPr>
              <a:t>million</a:t>
            </a:r>
            <a:r>
              <a:rPr sz="2000" spc="-5" dirty="0">
                <a:latin typeface="Arial"/>
                <a:cs typeface="Arial"/>
              </a:rPr>
              <a:t> </a:t>
            </a:r>
            <a:r>
              <a:rPr sz="2000" dirty="0">
                <a:latin typeface="Arial"/>
                <a:cs typeface="Arial"/>
              </a:rPr>
              <a:t>grant</a:t>
            </a:r>
            <a:r>
              <a:rPr sz="2000" spc="-25" dirty="0">
                <a:latin typeface="Arial"/>
                <a:cs typeface="Arial"/>
              </a:rPr>
              <a:t> </a:t>
            </a:r>
            <a:r>
              <a:rPr sz="2000" dirty="0">
                <a:latin typeface="Arial"/>
                <a:cs typeface="Arial"/>
              </a:rPr>
              <a:t>program</a:t>
            </a:r>
            <a:r>
              <a:rPr sz="2000" spc="-40" dirty="0">
                <a:latin typeface="Arial"/>
                <a:cs typeface="Arial"/>
              </a:rPr>
              <a:t> </a:t>
            </a:r>
            <a:r>
              <a:rPr sz="2000" dirty="0">
                <a:latin typeface="Arial"/>
                <a:cs typeface="Arial"/>
              </a:rPr>
              <a:t>to</a:t>
            </a:r>
            <a:r>
              <a:rPr sz="2000" spc="-20" dirty="0">
                <a:latin typeface="Arial"/>
                <a:cs typeface="Arial"/>
              </a:rPr>
              <a:t> </a:t>
            </a:r>
            <a:r>
              <a:rPr sz="2000" dirty="0">
                <a:latin typeface="Arial"/>
                <a:cs typeface="Arial"/>
              </a:rPr>
              <a:t>improve</a:t>
            </a:r>
            <a:r>
              <a:rPr sz="2000" spc="-10" dirty="0">
                <a:latin typeface="Arial"/>
                <a:cs typeface="Arial"/>
              </a:rPr>
              <a:t> </a:t>
            </a:r>
            <a:r>
              <a:rPr sz="2000" dirty="0">
                <a:latin typeface="Arial"/>
                <a:cs typeface="Arial"/>
              </a:rPr>
              <a:t>bicycle</a:t>
            </a:r>
            <a:r>
              <a:rPr sz="2000" spc="-15" dirty="0">
                <a:latin typeface="Arial"/>
                <a:cs typeface="Arial"/>
              </a:rPr>
              <a:t> </a:t>
            </a:r>
            <a:r>
              <a:rPr sz="2000" dirty="0">
                <a:latin typeface="Arial"/>
                <a:cs typeface="Arial"/>
              </a:rPr>
              <a:t>&amp; pedestrian </a:t>
            </a:r>
            <a:r>
              <a:rPr sz="2000" spc="-540" dirty="0">
                <a:latin typeface="Arial"/>
                <a:cs typeface="Arial"/>
              </a:rPr>
              <a:t> </a:t>
            </a:r>
            <a:r>
              <a:rPr sz="2000" dirty="0">
                <a:latin typeface="Arial"/>
                <a:cs typeface="Arial"/>
              </a:rPr>
              <a:t>access</a:t>
            </a:r>
            <a:r>
              <a:rPr sz="2000" spc="-35" dirty="0">
                <a:latin typeface="Arial"/>
                <a:cs typeface="Arial"/>
              </a:rPr>
              <a:t> </a:t>
            </a:r>
            <a:r>
              <a:rPr sz="2000" dirty="0">
                <a:latin typeface="Arial"/>
                <a:cs typeface="Arial"/>
              </a:rPr>
              <a:t>to</a:t>
            </a:r>
            <a:r>
              <a:rPr sz="2000" spc="-20" dirty="0">
                <a:latin typeface="Arial"/>
                <a:cs typeface="Arial"/>
              </a:rPr>
              <a:t> </a:t>
            </a:r>
            <a:r>
              <a:rPr sz="2000" dirty="0">
                <a:latin typeface="Arial"/>
                <a:cs typeface="Arial"/>
              </a:rPr>
              <a:t>regional</a:t>
            </a:r>
            <a:r>
              <a:rPr sz="2000" spc="-20" dirty="0">
                <a:latin typeface="Arial"/>
                <a:cs typeface="Arial"/>
              </a:rPr>
              <a:t> </a:t>
            </a:r>
            <a:r>
              <a:rPr sz="2000" dirty="0">
                <a:latin typeface="Arial"/>
                <a:cs typeface="Arial"/>
              </a:rPr>
              <a:t>transit</a:t>
            </a:r>
            <a:r>
              <a:rPr sz="2000" spc="-35" dirty="0">
                <a:latin typeface="Arial"/>
                <a:cs typeface="Arial"/>
              </a:rPr>
              <a:t> </a:t>
            </a:r>
            <a:r>
              <a:rPr sz="2000" dirty="0">
                <a:latin typeface="Arial"/>
                <a:cs typeface="Arial"/>
              </a:rPr>
              <a:t>hubs</a:t>
            </a:r>
            <a:r>
              <a:rPr sz="2000" spc="-20" dirty="0">
                <a:latin typeface="Arial"/>
                <a:cs typeface="Arial"/>
              </a:rPr>
              <a:t> </a:t>
            </a:r>
            <a:r>
              <a:rPr sz="2000" dirty="0">
                <a:latin typeface="Arial"/>
                <a:cs typeface="Arial"/>
              </a:rPr>
              <a:t>and</a:t>
            </a:r>
            <a:r>
              <a:rPr sz="2000" spc="-15" dirty="0">
                <a:latin typeface="Arial"/>
                <a:cs typeface="Arial"/>
              </a:rPr>
              <a:t> </a:t>
            </a:r>
            <a:r>
              <a:rPr sz="2000" dirty="0">
                <a:latin typeface="Arial"/>
                <a:cs typeface="Arial"/>
              </a:rPr>
              <a:t>close</a:t>
            </a:r>
            <a:r>
              <a:rPr sz="2000" spc="-25" dirty="0">
                <a:latin typeface="Arial"/>
                <a:cs typeface="Arial"/>
              </a:rPr>
              <a:t> </a:t>
            </a:r>
            <a:r>
              <a:rPr sz="2000" dirty="0">
                <a:latin typeface="Arial"/>
                <a:cs typeface="Arial"/>
              </a:rPr>
              <a:t>gaps</a:t>
            </a:r>
            <a:r>
              <a:rPr sz="2000" spc="-20" dirty="0">
                <a:latin typeface="Arial"/>
                <a:cs typeface="Arial"/>
              </a:rPr>
              <a:t> </a:t>
            </a:r>
            <a:r>
              <a:rPr sz="2000" dirty="0">
                <a:latin typeface="Arial"/>
                <a:cs typeface="Arial"/>
              </a:rPr>
              <a:t>in</a:t>
            </a:r>
            <a:r>
              <a:rPr sz="2000" spc="10" dirty="0">
                <a:latin typeface="Arial"/>
                <a:cs typeface="Arial"/>
              </a:rPr>
              <a:t> </a:t>
            </a:r>
            <a:r>
              <a:rPr sz="2000" dirty="0">
                <a:latin typeface="Arial"/>
                <a:cs typeface="Arial"/>
              </a:rPr>
              <a:t>the</a:t>
            </a:r>
            <a:r>
              <a:rPr sz="2000" spc="-20" dirty="0">
                <a:latin typeface="Arial"/>
                <a:cs typeface="Arial"/>
              </a:rPr>
              <a:t> </a:t>
            </a:r>
            <a:r>
              <a:rPr sz="2000" dirty="0">
                <a:latin typeface="Arial"/>
                <a:cs typeface="Arial"/>
              </a:rPr>
              <a:t>SF</a:t>
            </a:r>
            <a:r>
              <a:rPr sz="2000" spc="-10" dirty="0">
                <a:latin typeface="Arial"/>
                <a:cs typeface="Arial"/>
              </a:rPr>
              <a:t> </a:t>
            </a:r>
            <a:r>
              <a:rPr sz="2000" dirty="0">
                <a:latin typeface="Arial"/>
                <a:cs typeface="Arial"/>
              </a:rPr>
              <a:t>Bay</a:t>
            </a:r>
            <a:r>
              <a:rPr sz="2000" spc="-50" dirty="0">
                <a:latin typeface="Arial"/>
                <a:cs typeface="Arial"/>
              </a:rPr>
              <a:t> </a:t>
            </a:r>
            <a:r>
              <a:rPr sz="2000" spc="-15" dirty="0">
                <a:latin typeface="Arial"/>
                <a:cs typeface="Arial"/>
              </a:rPr>
              <a:t>Trail</a:t>
            </a:r>
            <a:endParaRPr sz="2000" dirty="0">
              <a:latin typeface="Arial"/>
              <a:cs typeface="Arial"/>
            </a:endParaRPr>
          </a:p>
        </p:txBody>
      </p:sp>
      <p:grpSp>
        <p:nvGrpSpPr>
          <p:cNvPr id="4" name="object 4"/>
          <p:cNvGrpSpPr/>
          <p:nvPr/>
        </p:nvGrpSpPr>
        <p:grpSpPr>
          <a:xfrm>
            <a:off x="9165335" y="56388"/>
            <a:ext cx="2931160" cy="5759450"/>
            <a:chOff x="9165335" y="56388"/>
            <a:chExt cx="2931160" cy="5759450"/>
          </a:xfrm>
        </p:grpSpPr>
        <p:pic>
          <p:nvPicPr>
            <p:cNvPr id="5" name="object 5"/>
            <p:cNvPicPr/>
            <p:nvPr/>
          </p:nvPicPr>
          <p:blipFill>
            <a:blip r:embed="rId2" cstate="print"/>
            <a:stretch>
              <a:fillRect/>
            </a:stretch>
          </p:blipFill>
          <p:spPr>
            <a:xfrm>
              <a:off x="9165335" y="1271015"/>
              <a:ext cx="2930652" cy="1463039"/>
            </a:xfrm>
            <a:prstGeom prst="rect">
              <a:avLst/>
            </a:prstGeom>
          </p:spPr>
        </p:pic>
        <p:pic>
          <p:nvPicPr>
            <p:cNvPr id="6" name="object 6"/>
            <p:cNvPicPr/>
            <p:nvPr/>
          </p:nvPicPr>
          <p:blipFill>
            <a:blip r:embed="rId3" cstate="print"/>
            <a:stretch>
              <a:fillRect/>
            </a:stretch>
          </p:blipFill>
          <p:spPr>
            <a:xfrm>
              <a:off x="9357359" y="1463040"/>
              <a:ext cx="2559304" cy="1092708"/>
            </a:xfrm>
            <a:prstGeom prst="rect">
              <a:avLst/>
            </a:prstGeom>
          </p:spPr>
        </p:pic>
        <p:pic>
          <p:nvPicPr>
            <p:cNvPr id="7" name="object 7"/>
            <p:cNvPicPr/>
            <p:nvPr/>
          </p:nvPicPr>
          <p:blipFill>
            <a:blip r:embed="rId4" cstate="print"/>
            <a:stretch>
              <a:fillRect/>
            </a:stretch>
          </p:blipFill>
          <p:spPr>
            <a:xfrm>
              <a:off x="9165335" y="56388"/>
              <a:ext cx="2927604" cy="1457070"/>
            </a:xfrm>
            <a:prstGeom prst="rect">
              <a:avLst/>
            </a:prstGeom>
          </p:spPr>
        </p:pic>
        <p:pic>
          <p:nvPicPr>
            <p:cNvPr id="8" name="object 8"/>
            <p:cNvPicPr/>
            <p:nvPr/>
          </p:nvPicPr>
          <p:blipFill>
            <a:blip r:embed="rId5" cstate="print"/>
            <a:stretch>
              <a:fillRect/>
            </a:stretch>
          </p:blipFill>
          <p:spPr>
            <a:xfrm>
              <a:off x="9357359" y="248411"/>
              <a:ext cx="2557272" cy="1086612"/>
            </a:xfrm>
            <a:prstGeom prst="rect">
              <a:avLst/>
            </a:prstGeom>
          </p:spPr>
        </p:pic>
        <p:pic>
          <p:nvPicPr>
            <p:cNvPr id="9" name="object 9"/>
            <p:cNvPicPr/>
            <p:nvPr/>
          </p:nvPicPr>
          <p:blipFill>
            <a:blip r:embed="rId6" cstate="print"/>
            <a:stretch>
              <a:fillRect/>
            </a:stretch>
          </p:blipFill>
          <p:spPr>
            <a:xfrm>
              <a:off x="9165335" y="2491739"/>
              <a:ext cx="2930652" cy="1454023"/>
            </a:xfrm>
            <a:prstGeom prst="rect">
              <a:avLst/>
            </a:prstGeom>
          </p:spPr>
        </p:pic>
        <p:pic>
          <p:nvPicPr>
            <p:cNvPr id="10" name="object 10"/>
            <p:cNvPicPr/>
            <p:nvPr/>
          </p:nvPicPr>
          <p:blipFill>
            <a:blip r:embed="rId7" cstate="print"/>
            <a:stretch>
              <a:fillRect/>
            </a:stretch>
          </p:blipFill>
          <p:spPr>
            <a:xfrm>
              <a:off x="9357359" y="2683764"/>
              <a:ext cx="2560320" cy="1083564"/>
            </a:xfrm>
            <a:prstGeom prst="rect">
              <a:avLst/>
            </a:prstGeom>
          </p:spPr>
        </p:pic>
        <p:pic>
          <p:nvPicPr>
            <p:cNvPr id="11" name="object 11"/>
            <p:cNvPicPr/>
            <p:nvPr/>
          </p:nvPicPr>
          <p:blipFill>
            <a:blip r:embed="rId8" cstate="print"/>
            <a:stretch>
              <a:fillRect/>
            </a:stretch>
          </p:blipFill>
          <p:spPr>
            <a:xfrm>
              <a:off x="9165335" y="3701745"/>
              <a:ext cx="2930652" cy="2113915"/>
            </a:xfrm>
            <a:prstGeom prst="rect">
              <a:avLst/>
            </a:prstGeom>
          </p:spPr>
        </p:pic>
        <p:pic>
          <p:nvPicPr>
            <p:cNvPr id="12" name="object 12"/>
            <p:cNvPicPr/>
            <p:nvPr/>
          </p:nvPicPr>
          <p:blipFill>
            <a:blip r:embed="rId9" cstate="print"/>
            <a:stretch>
              <a:fillRect/>
            </a:stretch>
          </p:blipFill>
          <p:spPr>
            <a:xfrm>
              <a:off x="9357486" y="3893820"/>
              <a:ext cx="2560193" cy="1743456"/>
            </a:xfrm>
            <a:prstGeom prst="rect">
              <a:avLst/>
            </a:prstGeom>
          </p:spPr>
        </p:pic>
      </p:grpSp>
      <p:sp>
        <p:nvSpPr>
          <p:cNvPr id="13" name="object 13"/>
          <p:cNvSpPr txBox="1">
            <a:spLocks noGrp="1"/>
          </p:cNvSpPr>
          <p:nvPr>
            <p:ph type="sldNum" sz="quarter" idx="7"/>
          </p:nvPr>
        </p:nvSpPr>
        <p:spPr>
          <a:prstGeom prst="rect">
            <a:avLst/>
          </a:prstGeom>
        </p:spPr>
        <p:txBody>
          <a:bodyPr vert="horz" wrap="square" lIns="0" tIns="635" rIns="0" bIns="0" rtlCol="0">
            <a:spAutoFit/>
          </a:bodyPr>
          <a:lstStyle/>
          <a:p>
            <a:pPr marL="38100">
              <a:lnSpc>
                <a:spcPct val="100000"/>
              </a:lnSpc>
              <a:spcBef>
                <a:spcPts val="5"/>
              </a:spcBef>
            </a:pPr>
            <a:fld id="{81D60167-4931-47E6-BA6A-407CBD079E47}" type="slidenum">
              <a:rPr dirty="0"/>
              <a:t>29</a:t>
            </a:fld>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73048" y="531621"/>
            <a:ext cx="4340860" cy="513715"/>
          </a:xfrm>
          <a:prstGeom prst="rect">
            <a:avLst/>
          </a:prstGeom>
        </p:spPr>
        <p:txBody>
          <a:bodyPr vert="horz" wrap="square" lIns="0" tIns="13335" rIns="0" bIns="0" rtlCol="0">
            <a:spAutoFit/>
          </a:bodyPr>
          <a:lstStyle/>
          <a:p>
            <a:pPr marL="12700">
              <a:lnSpc>
                <a:spcPct val="100000"/>
              </a:lnSpc>
              <a:spcBef>
                <a:spcPts val="105"/>
              </a:spcBef>
            </a:pPr>
            <a:r>
              <a:rPr spc="-5" dirty="0">
                <a:solidFill>
                  <a:srgbClr val="35436A"/>
                </a:solidFill>
                <a:latin typeface="Arial"/>
                <a:cs typeface="Arial"/>
              </a:rPr>
              <a:t>Many</a:t>
            </a:r>
            <a:r>
              <a:rPr spc="-160" dirty="0">
                <a:solidFill>
                  <a:srgbClr val="35436A"/>
                </a:solidFill>
                <a:latin typeface="Arial"/>
                <a:cs typeface="Arial"/>
              </a:rPr>
              <a:t> </a:t>
            </a:r>
            <a:r>
              <a:rPr dirty="0">
                <a:solidFill>
                  <a:srgbClr val="35436A"/>
                </a:solidFill>
                <a:latin typeface="Arial"/>
                <a:cs typeface="Arial"/>
              </a:rPr>
              <a:t>Agencies</a:t>
            </a:r>
            <a:r>
              <a:rPr spc="-55" dirty="0">
                <a:solidFill>
                  <a:srgbClr val="35436A"/>
                </a:solidFill>
                <a:latin typeface="Arial"/>
                <a:cs typeface="Arial"/>
              </a:rPr>
              <a:t> </a:t>
            </a:r>
            <a:r>
              <a:rPr dirty="0">
                <a:solidFill>
                  <a:srgbClr val="35436A"/>
                </a:solidFill>
                <a:latin typeface="Arial"/>
                <a:cs typeface="Arial"/>
              </a:rPr>
              <a:t>in</a:t>
            </a:r>
            <a:r>
              <a:rPr spc="-40" dirty="0">
                <a:solidFill>
                  <a:srgbClr val="35436A"/>
                </a:solidFill>
                <a:latin typeface="Arial"/>
                <a:cs typeface="Arial"/>
              </a:rPr>
              <a:t> </a:t>
            </a:r>
            <a:r>
              <a:rPr dirty="0">
                <a:solidFill>
                  <a:srgbClr val="35436A"/>
                </a:solidFill>
                <a:latin typeface="Arial"/>
                <a:cs typeface="Arial"/>
              </a:rPr>
              <a:t>One</a:t>
            </a:r>
          </a:p>
        </p:txBody>
      </p:sp>
      <p:sp>
        <p:nvSpPr>
          <p:cNvPr id="4" name="object 4"/>
          <p:cNvSpPr txBox="1">
            <a:spLocks noGrp="1"/>
          </p:cNvSpPr>
          <p:nvPr>
            <p:ph type="sldNum" sz="quarter" idx="7"/>
          </p:nvPr>
        </p:nvSpPr>
        <p:spPr>
          <a:prstGeom prst="rect">
            <a:avLst/>
          </a:prstGeom>
        </p:spPr>
        <p:txBody>
          <a:bodyPr vert="horz" wrap="square" lIns="0" tIns="635" rIns="0" bIns="0" rtlCol="0">
            <a:spAutoFit/>
          </a:bodyPr>
          <a:lstStyle/>
          <a:p>
            <a:pPr marL="38100">
              <a:lnSpc>
                <a:spcPct val="100000"/>
              </a:lnSpc>
              <a:spcBef>
                <a:spcPts val="5"/>
              </a:spcBef>
            </a:pPr>
            <a:fld id="{81D60167-4931-47E6-BA6A-407CBD079E47}" type="slidenum">
              <a:rPr dirty="0"/>
              <a:t>3</a:t>
            </a:fld>
            <a:endParaRPr dirty="0"/>
          </a:p>
        </p:txBody>
      </p:sp>
      <p:sp>
        <p:nvSpPr>
          <p:cNvPr id="3" name="object 3"/>
          <p:cNvSpPr txBox="1"/>
          <p:nvPr/>
        </p:nvSpPr>
        <p:spPr>
          <a:xfrm>
            <a:off x="873048" y="1683461"/>
            <a:ext cx="10325100" cy="4565015"/>
          </a:xfrm>
          <a:prstGeom prst="rect">
            <a:avLst/>
          </a:prstGeom>
        </p:spPr>
        <p:txBody>
          <a:bodyPr vert="horz" wrap="square" lIns="0" tIns="45719" rIns="0" bIns="0" rtlCol="0">
            <a:spAutoFit/>
          </a:bodyPr>
          <a:lstStyle/>
          <a:p>
            <a:pPr marL="269875" marR="283845" indent="-257810">
              <a:lnSpc>
                <a:spcPct val="90100"/>
              </a:lnSpc>
              <a:spcBef>
                <a:spcPts val="359"/>
              </a:spcBef>
              <a:buClr>
                <a:srgbClr val="C32C2D"/>
              </a:buClr>
              <a:buFont typeface="Arial"/>
              <a:buChar char="•"/>
              <a:tabLst>
                <a:tab pos="269875" algn="l"/>
                <a:tab pos="270510" algn="l"/>
              </a:tabLst>
            </a:pPr>
            <a:r>
              <a:rPr sz="2200" b="1" spc="-5" dirty="0">
                <a:solidFill>
                  <a:srgbClr val="954304"/>
                </a:solidFill>
                <a:latin typeface="Arial"/>
                <a:cs typeface="Arial"/>
              </a:rPr>
              <a:t>MTC</a:t>
            </a:r>
            <a:r>
              <a:rPr sz="2200" b="1" spc="20" dirty="0">
                <a:solidFill>
                  <a:srgbClr val="954304"/>
                </a:solidFill>
                <a:latin typeface="Arial"/>
                <a:cs typeface="Arial"/>
              </a:rPr>
              <a:t> </a:t>
            </a:r>
            <a:r>
              <a:rPr sz="2200" b="1" spc="-5" dirty="0">
                <a:solidFill>
                  <a:srgbClr val="954304"/>
                </a:solidFill>
                <a:latin typeface="Arial"/>
                <a:cs typeface="Arial"/>
              </a:rPr>
              <a:t>—</a:t>
            </a:r>
            <a:r>
              <a:rPr sz="2200" b="1" dirty="0">
                <a:solidFill>
                  <a:srgbClr val="954304"/>
                </a:solidFill>
                <a:latin typeface="Arial"/>
                <a:cs typeface="Arial"/>
              </a:rPr>
              <a:t> </a:t>
            </a:r>
            <a:r>
              <a:rPr sz="2200" spc="-5" dirty="0">
                <a:latin typeface="Arial"/>
                <a:cs typeface="Arial"/>
              </a:rPr>
              <a:t>Created</a:t>
            </a:r>
            <a:r>
              <a:rPr sz="2200" spc="30" dirty="0">
                <a:latin typeface="Arial"/>
                <a:cs typeface="Arial"/>
              </a:rPr>
              <a:t> </a:t>
            </a:r>
            <a:r>
              <a:rPr sz="2200" spc="-5" dirty="0">
                <a:latin typeface="Arial"/>
                <a:cs typeface="Arial"/>
              </a:rPr>
              <a:t>by</a:t>
            </a:r>
            <a:r>
              <a:rPr sz="2200" dirty="0">
                <a:latin typeface="Arial"/>
                <a:cs typeface="Arial"/>
              </a:rPr>
              <a:t> </a:t>
            </a:r>
            <a:r>
              <a:rPr sz="2200" spc="-5" dirty="0">
                <a:latin typeface="Arial"/>
                <a:cs typeface="Arial"/>
              </a:rPr>
              <a:t>the</a:t>
            </a:r>
            <a:r>
              <a:rPr sz="2200" spc="10" dirty="0">
                <a:latin typeface="Arial"/>
                <a:cs typeface="Arial"/>
              </a:rPr>
              <a:t> </a:t>
            </a:r>
            <a:r>
              <a:rPr sz="2200" dirty="0">
                <a:latin typeface="Arial"/>
                <a:cs typeface="Arial"/>
              </a:rPr>
              <a:t>Legislature</a:t>
            </a:r>
            <a:r>
              <a:rPr sz="2200" spc="5" dirty="0">
                <a:latin typeface="Arial"/>
                <a:cs typeface="Arial"/>
              </a:rPr>
              <a:t> </a:t>
            </a:r>
            <a:r>
              <a:rPr sz="2200" spc="-5" dirty="0">
                <a:latin typeface="Arial"/>
                <a:cs typeface="Arial"/>
              </a:rPr>
              <a:t>in</a:t>
            </a:r>
            <a:r>
              <a:rPr sz="2200" dirty="0">
                <a:latin typeface="Arial"/>
                <a:cs typeface="Arial"/>
              </a:rPr>
              <a:t> </a:t>
            </a:r>
            <a:r>
              <a:rPr sz="2200" spc="-5" dirty="0">
                <a:latin typeface="Arial"/>
                <a:cs typeface="Arial"/>
              </a:rPr>
              <a:t>1970.</a:t>
            </a:r>
            <a:r>
              <a:rPr sz="2200" spc="15" dirty="0">
                <a:latin typeface="Arial"/>
                <a:cs typeface="Arial"/>
              </a:rPr>
              <a:t> </a:t>
            </a:r>
            <a:r>
              <a:rPr sz="2200" spc="-20" dirty="0">
                <a:latin typeface="Arial"/>
                <a:cs typeface="Arial"/>
              </a:rPr>
              <a:t>Planner,</a:t>
            </a:r>
            <a:r>
              <a:rPr sz="2200" spc="-5" dirty="0">
                <a:latin typeface="Arial"/>
                <a:cs typeface="Arial"/>
              </a:rPr>
              <a:t> </a:t>
            </a:r>
            <a:r>
              <a:rPr sz="2200" spc="-10" dirty="0">
                <a:latin typeface="Arial"/>
                <a:cs typeface="Arial"/>
              </a:rPr>
              <a:t>coordinator,</a:t>
            </a:r>
            <a:r>
              <a:rPr sz="2200" spc="15" dirty="0">
                <a:latin typeface="Arial"/>
                <a:cs typeface="Arial"/>
              </a:rPr>
              <a:t> </a:t>
            </a:r>
            <a:r>
              <a:rPr sz="2200" spc="-5" dirty="0">
                <a:latin typeface="Arial"/>
                <a:cs typeface="Arial"/>
              </a:rPr>
              <a:t>manager</a:t>
            </a:r>
            <a:r>
              <a:rPr sz="2200" spc="25" dirty="0">
                <a:latin typeface="Arial"/>
                <a:cs typeface="Arial"/>
              </a:rPr>
              <a:t> </a:t>
            </a:r>
            <a:r>
              <a:rPr sz="2200" spc="-5" dirty="0">
                <a:latin typeface="Arial"/>
                <a:cs typeface="Arial"/>
              </a:rPr>
              <a:t>and </a:t>
            </a:r>
            <a:r>
              <a:rPr sz="2200" spc="-595" dirty="0">
                <a:latin typeface="Arial"/>
                <a:cs typeface="Arial"/>
              </a:rPr>
              <a:t> </a:t>
            </a:r>
            <a:r>
              <a:rPr sz="2200" spc="-20" dirty="0">
                <a:latin typeface="Arial"/>
                <a:cs typeface="Arial"/>
              </a:rPr>
              <a:t>banker.</a:t>
            </a:r>
            <a:r>
              <a:rPr sz="2200" dirty="0">
                <a:latin typeface="Arial"/>
                <a:cs typeface="Arial"/>
              </a:rPr>
              <a:t> </a:t>
            </a:r>
            <a:r>
              <a:rPr sz="2200" spc="-5" dirty="0">
                <a:latin typeface="Arial"/>
                <a:cs typeface="Arial"/>
              </a:rPr>
              <a:t>Distributes</a:t>
            </a:r>
            <a:r>
              <a:rPr sz="2200" spc="15" dirty="0">
                <a:latin typeface="Arial"/>
                <a:cs typeface="Arial"/>
              </a:rPr>
              <a:t> </a:t>
            </a:r>
            <a:r>
              <a:rPr sz="2200" spc="-5" dirty="0">
                <a:latin typeface="Arial"/>
                <a:cs typeface="Arial"/>
              </a:rPr>
              <a:t>over</a:t>
            </a:r>
            <a:r>
              <a:rPr sz="2200" spc="15" dirty="0">
                <a:latin typeface="Arial"/>
                <a:cs typeface="Arial"/>
              </a:rPr>
              <a:t> </a:t>
            </a:r>
            <a:r>
              <a:rPr sz="2200" spc="-5" dirty="0">
                <a:latin typeface="Arial"/>
                <a:cs typeface="Arial"/>
              </a:rPr>
              <a:t>$1billion</a:t>
            </a:r>
            <a:r>
              <a:rPr sz="2200" spc="5" dirty="0">
                <a:latin typeface="Arial"/>
                <a:cs typeface="Arial"/>
              </a:rPr>
              <a:t> </a:t>
            </a:r>
            <a:r>
              <a:rPr sz="2200" spc="-5" dirty="0">
                <a:latin typeface="Arial"/>
                <a:cs typeface="Arial"/>
              </a:rPr>
              <a:t>per</a:t>
            </a:r>
            <a:r>
              <a:rPr sz="2200" spc="20" dirty="0">
                <a:latin typeface="Arial"/>
                <a:cs typeface="Arial"/>
              </a:rPr>
              <a:t> </a:t>
            </a:r>
            <a:r>
              <a:rPr sz="2200" spc="-5" dirty="0">
                <a:latin typeface="Arial"/>
                <a:cs typeface="Arial"/>
              </a:rPr>
              <a:t>year</a:t>
            </a:r>
            <a:r>
              <a:rPr sz="2200" spc="15" dirty="0">
                <a:latin typeface="Arial"/>
                <a:cs typeface="Arial"/>
              </a:rPr>
              <a:t> </a:t>
            </a:r>
            <a:r>
              <a:rPr sz="2200" spc="-5" dirty="0">
                <a:latin typeface="Arial"/>
                <a:cs typeface="Arial"/>
              </a:rPr>
              <a:t>in</a:t>
            </a:r>
            <a:r>
              <a:rPr sz="2200" spc="10" dirty="0">
                <a:latin typeface="Arial"/>
                <a:cs typeface="Arial"/>
              </a:rPr>
              <a:t> </a:t>
            </a:r>
            <a:r>
              <a:rPr sz="2200" spc="-5" dirty="0">
                <a:latin typeface="Arial"/>
                <a:cs typeface="Arial"/>
              </a:rPr>
              <a:t>local,</a:t>
            </a:r>
            <a:r>
              <a:rPr sz="2200" spc="5" dirty="0">
                <a:latin typeface="Arial"/>
                <a:cs typeface="Arial"/>
              </a:rPr>
              <a:t> </a:t>
            </a:r>
            <a:r>
              <a:rPr sz="2200" spc="-5" dirty="0">
                <a:latin typeface="Arial"/>
                <a:cs typeface="Arial"/>
              </a:rPr>
              <a:t>state</a:t>
            </a:r>
            <a:r>
              <a:rPr sz="2200" dirty="0">
                <a:latin typeface="Arial"/>
                <a:cs typeface="Arial"/>
              </a:rPr>
              <a:t> </a:t>
            </a:r>
            <a:r>
              <a:rPr sz="2200" spc="-5" dirty="0">
                <a:latin typeface="Arial"/>
                <a:cs typeface="Arial"/>
              </a:rPr>
              <a:t>and</a:t>
            </a:r>
            <a:r>
              <a:rPr sz="2200" spc="25" dirty="0">
                <a:latin typeface="Arial"/>
                <a:cs typeface="Arial"/>
              </a:rPr>
              <a:t> </a:t>
            </a:r>
            <a:r>
              <a:rPr sz="2200" spc="-5" dirty="0">
                <a:latin typeface="Arial"/>
                <a:cs typeface="Arial"/>
              </a:rPr>
              <a:t>federal</a:t>
            </a:r>
            <a:r>
              <a:rPr sz="2200" dirty="0">
                <a:latin typeface="Arial"/>
                <a:cs typeface="Arial"/>
              </a:rPr>
              <a:t> </a:t>
            </a:r>
            <a:r>
              <a:rPr sz="2200" spc="-5" dirty="0">
                <a:latin typeface="Arial"/>
                <a:cs typeface="Arial"/>
              </a:rPr>
              <a:t>funds</a:t>
            </a:r>
            <a:r>
              <a:rPr sz="2200" spc="10" dirty="0">
                <a:latin typeface="Arial"/>
                <a:cs typeface="Arial"/>
              </a:rPr>
              <a:t> </a:t>
            </a:r>
            <a:r>
              <a:rPr sz="2200" spc="-5" dirty="0">
                <a:latin typeface="Arial"/>
                <a:cs typeface="Arial"/>
              </a:rPr>
              <a:t>to </a:t>
            </a:r>
            <a:r>
              <a:rPr sz="2200" dirty="0">
                <a:latin typeface="Arial"/>
                <a:cs typeface="Arial"/>
              </a:rPr>
              <a:t> </a:t>
            </a:r>
            <a:r>
              <a:rPr sz="2200" spc="-5" dirty="0">
                <a:latin typeface="Arial"/>
                <a:cs typeface="Arial"/>
              </a:rPr>
              <a:t>transportation</a:t>
            </a:r>
            <a:r>
              <a:rPr sz="2200" spc="10" dirty="0">
                <a:latin typeface="Arial"/>
                <a:cs typeface="Arial"/>
              </a:rPr>
              <a:t> </a:t>
            </a:r>
            <a:r>
              <a:rPr sz="2200" spc="-5" dirty="0">
                <a:latin typeface="Arial"/>
                <a:cs typeface="Arial"/>
              </a:rPr>
              <a:t>projects</a:t>
            </a:r>
            <a:r>
              <a:rPr sz="2200" dirty="0">
                <a:latin typeface="Arial"/>
                <a:cs typeface="Arial"/>
              </a:rPr>
              <a:t> </a:t>
            </a:r>
            <a:r>
              <a:rPr sz="2200" spc="-5" dirty="0">
                <a:latin typeface="Arial"/>
                <a:cs typeface="Arial"/>
              </a:rPr>
              <a:t>and</a:t>
            </a:r>
            <a:r>
              <a:rPr sz="2200" spc="5" dirty="0">
                <a:latin typeface="Arial"/>
                <a:cs typeface="Arial"/>
              </a:rPr>
              <a:t> </a:t>
            </a:r>
            <a:r>
              <a:rPr sz="2200" spc="-5" dirty="0">
                <a:latin typeface="Arial"/>
                <a:cs typeface="Arial"/>
              </a:rPr>
              <a:t>services.</a:t>
            </a:r>
            <a:endParaRPr sz="2200">
              <a:latin typeface="Arial"/>
              <a:cs typeface="Arial"/>
            </a:endParaRPr>
          </a:p>
          <a:p>
            <a:pPr marL="269875" marR="94615" indent="-257810">
              <a:lnSpc>
                <a:spcPct val="90000"/>
              </a:lnSpc>
              <a:spcBef>
                <a:spcPts val="1535"/>
              </a:spcBef>
              <a:buClr>
                <a:srgbClr val="C32C2D"/>
              </a:buClr>
              <a:buFont typeface="Arial"/>
              <a:buChar char="•"/>
              <a:tabLst>
                <a:tab pos="269875" algn="l"/>
                <a:tab pos="270510" algn="l"/>
              </a:tabLst>
            </a:pPr>
            <a:r>
              <a:rPr sz="2200" b="1" spc="-30" dirty="0">
                <a:solidFill>
                  <a:srgbClr val="954304"/>
                </a:solidFill>
                <a:latin typeface="Arial"/>
                <a:cs typeface="Arial"/>
              </a:rPr>
              <a:t>BAHFA</a:t>
            </a:r>
            <a:r>
              <a:rPr sz="2200" b="1" spc="-65" dirty="0">
                <a:solidFill>
                  <a:srgbClr val="954304"/>
                </a:solidFill>
                <a:latin typeface="Arial"/>
                <a:cs typeface="Arial"/>
              </a:rPr>
              <a:t> </a:t>
            </a:r>
            <a:r>
              <a:rPr sz="2200" b="1" spc="-5" dirty="0">
                <a:solidFill>
                  <a:srgbClr val="954304"/>
                </a:solidFill>
                <a:latin typeface="Arial"/>
                <a:cs typeface="Arial"/>
              </a:rPr>
              <a:t>—</a:t>
            </a:r>
            <a:r>
              <a:rPr sz="2200" b="1" spc="5" dirty="0">
                <a:solidFill>
                  <a:srgbClr val="954304"/>
                </a:solidFill>
                <a:latin typeface="Arial"/>
                <a:cs typeface="Arial"/>
              </a:rPr>
              <a:t> </a:t>
            </a:r>
            <a:r>
              <a:rPr sz="2200" spc="-5" dirty="0">
                <a:latin typeface="Arial"/>
                <a:cs typeface="Arial"/>
              </a:rPr>
              <a:t>Created</a:t>
            </a:r>
            <a:r>
              <a:rPr sz="2200" spc="20" dirty="0">
                <a:latin typeface="Arial"/>
                <a:cs typeface="Arial"/>
              </a:rPr>
              <a:t> </a:t>
            </a:r>
            <a:r>
              <a:rPr sz="2200" spc="-5" dirty="0">
                <a:latin typeface="Arial"/>
                <a:cs typeface="Arial"/>
              </a:rPr>
              <a:t>by</a:t>
            </a:r>
            <a:r>
              <a:rPr sz="2200" spc="10" dirty="0">
                <a:latin typeface="Arial"/>
                <a:cs typeface="Arial"/>
              </a:rPr>
              <a:t> </a:t>
            </a:r>
            <a:r>
              <a:rPr sz="2200" spc="-5" dirty="0">
                <a:latin typeface="Arial"/>
                <a:cs typeface="Arial"/>
              </a:rPr>
              <a:t>the</a:t>
            </a:r>
            <a:r>
              <a:rPr sz="2200" spc="5" dirty="0">
                <a:latin typeface="Arial"/>
                <a:cs typeface="Arial"/>
              </a:rPr>
              <a:t> </a:t>
            </a:r>
            <a:r>
              <a:rPr sz="2200" spc="-5" dirty="0">
                <a:latin typeface="Arial"/>
                <a:cs typeface="Arial"/>
              </a:rPr>
              <a:t>Legislature</a:t>
            </a:r>
            <a:r>
              <a:rPr sz="2200" dirty="0">
                <a:latin typeface="Arial"/>
                <a:cs typeface="Arial"/>
              </a:rPr>
              <a:t> in </a:t>
            </a:r>
            <a:r>
              <a:rPr sz="2200" spc="-5" dirty="0">
                <a:latin typeface="Arial"/>
                <a:cs typeface="Arial"/>
              </a:rPr>
              <a:t>2019</a:t>
            </a:r>
            <a:r>
              <a:rPr sz="2200" spc="10" dirty="0">
                <a:latin typeface="Arial"/>
                <a:cs typeface="Arial"/>
              </a:rPr>
              <a:t> </a:t>
            </a:r>
            <a:r>
              <a:rPr sz="2200" spc="-5" dirty="0">
                <a:latin typeface="Arial"/>
                <a:cs typeface="Arial"/>
              </a:rPr>
              <a:t>to</a:t>
            </a:r>
            <a:r>
              <a:rPr sz="2200" spc="20" dirty="0">
                <a:latin typeface="Arial"/>
                <a:cs typeface="Arial"/>
              </a:rPr>
              <a:t> </a:t>
            </a:r>
            <a:r>
              <a:rPr sz="2200" spc="-5" dirty="0">
                <a:latin typeface="Arial"/>
                <a:cs typeface="Arial"/>
              </a:rPr>
              <a:t>support</a:t>
            </a:r>
            <a:r>
              <a:rPr sz="2200" dirty="0">
                <a:latin typeface="Arial"/>
                <a:cs typeface="Arial"/>
              </a:rPr>
              <a:t> </a:t>
            </a:r>
            <a:r>
              <a:rPr sz="2200" spc="-5" dirty="0">
                <a:latin typeface="Arial"/>
                <a:cs typeface="Arial"/>
              </a:rPr>
              <a:t>the</a:t>
            </a:r>
            <a:r>
              <a:rPr sz="2200" dirty="0">
                <a:latin typeface="Arial"/>
                <a:cs typeface="Arial"/>
              </a:rPr>
              <a:t> </a:t>
            </a:r>
            <a:r>
              <a:rPr sz="2200" spc="-5" dirty="0">
                <a:latin typeface="Arial"/>
                <a:cs typeface="Arial"/>
              </a:rPr>
              <a:t>production</a:t>
            </a:r>
            <a:r>
              <a:rPr sz="2200" spc="15" dirty="0">
                <a:latin typeface="Arial"/>
                <a:cs typeface="Arial"/>
              </a:rPr>
              <a:t> </a:t>
            </a:r>
            <a:r>
              <a:rPr sz="2200" spc="-5" dirty="0">
                <a:latin typeface="Arial"/>
                <a:cs typeface="Arial"/>
              </a:rPr>
              <a:t>and </a:t>
            </a:r>
            <a:r>
              <a:rPr sz="2200" dirty="0">
                <a:latin typeface="Arial"/>
                <a:cs typeface="Arial"/>
              </a:rPr>
              <a:t> </a:t>
            </a:r>
            <a:r>
              <a:rPr sz="2200" spc="-5" dirty="0">
                <a:latin typeface="Arial"/>
                <a:cs typeface="Arial"/>
              </a:rPr>
              <a:t>preservation of affordable </a:t>
            </a:r>
            <a:r>
              <a:rPr sz="2200" dirty="0">
                <a:latin typeface="Arial"/>
                <a:cs typeface="Arial"/>
              </a:rPr>
              <a:t>housing, </a:t>
            </a:r>
            <a:r>
              <a:rPr sz="2200" spc="-5" dirty="0">
                <a:latin typeface="Arial"/>
                <a:cs typeface="Arial"/>
              </a:rPr>
              <a:t>the Bay Area Housing Finance Authority </a:t>
            </a:r>
            <a:r>
              <a:rPr sz="2200" dirty="0">
                <a:latin typeface="Arial"/>
                <a:cs typeface="Arial"/>
              </a:rPr>
              <a:t>is </a:t>
            </a:r>
            <a:r>
              <a:rPr sz="2200" spc="5" dirty="0">
                <a:latin typeface="Arial"/>
                <a:cs typeface="Arial"/>
              </a:rPr>
              <a:t> </a:t>
            </a:r>
            <a:r>
              <a:rPr sz="2200" spc="-5" dirty="0">
                <a:latin typeface="Arial"/>
                <a:cs typeface="Arial"/>
              </a:rPr>
              <a:t>authorized to work in consultation with the Association of Bay Area Governments </a:t>
            </a:r>
            <a:r>
              <a:rPr sz="2200" spc="-600" dirty="0">
                <a:latin typeface="Arial"/>
                <a:cs typeface="Arial"/>
              </a:rPr>
              <a:t> </a:t>
            </a:r>
            <a:r>
              <a:rPr sz="2200" spc="-5" dirty="0">
                <a:latin typeface="Arial"/>
                <a:cs typeface="Arial"/>
              </a:rPr>
              <a:t>(ABAG)</a:t>
            </a:r>
            <a:r>
              <a:rPr sz="2200" spc="5" dirty="0">
                <a:latin typeface="Arial"/>
                <a:cs typeface="Arial"/>
              </a:rPr>
              <a:t> </a:t>
            </a:r>
            <a:r>
              <a:rPr sz="2200" spc="-5" dirty="0">
                <a:latin typeface="Arial"/>
                <a:cs typeface="Arial"/>
              </a:rPr>
              <a:t>to place</a:t>
            </a:r>
            <a:r>
              <a:rPr sz="2200" spc="5" dirty="0">
                <a:latin typeface="Arial"/>
                <a:cs typeface="Arial"/>
              </a:rPr>
              <a:t> </a:t>
            </a:r>
            <a:r>
              <a:rPr sz="2200" spc="-5" dirty="0">
                <a:latin typeface="Arial"/>
                <a:cs typeface="Arial"/>
              </a:rPr>
              <a:t>new</a:t>
            </a:r>
            <a:r>
              <a:rPr sz="2200" spc="5" dirty="0">
                <a:latin typeface="Arial"/>
                <a:cs typeface="Arial"/>
              </a:rPr>
              <a:t> </a:t>
            </a:r>
            <a:r>
              <a:rPr sz="2200" spc="-5" dirty="0">
                <a:latin typeface="Arial"/>
                <a:cs typeface="Arial"/>
              </a:rPr>
              <a:t>revenue</a:t>
            </a:r>
            <a:r>
              <a:rPr sz="2200" spc="10" dirty="0">
                <a:latin typeface="Arial"/>
                <a:cs typeface="Arial"/>
              </a:rPr>
              <a:t> </a:t>
            </a:r>
            <a:r>
              <a:rPr sz="2200" spc="-5" dirty="0">
                <a:latin typeface="Arial"/>
                <a:cs typeface="Arial"/>
              </a:rPr>
              <a:t>options</a:t>
            </a:r>
            <a:r>
              <a:rPr sz="2200" spc="5" dirty="0">
                <a:latin typeface="Arial"/>
                <a:cs typeface="Arial"/>
              </a:rPr>
              <a:t> </a:t>
            </a:r>
            <a:r>
              <a:rPr sz="2200" spc="-5" dirty="0">
                <a:latin typeface="Arial"/>
                <a:cs typeface="Arial"/>
              </a:rPr>
              <a:t>on</a:t>
            </a:r>
            <a:r>
              <a:rPr sz="2200" dirty="0">
                <a:latin typeface="Arial"/>
                <a:cs typeface="Arial"/>
              </a:rPr>
              <a:t> </a:t>
            </a:r>
            <a:r>
              <a:rPr sz="2200" spc="-5" dirty="0">
                <a:latin typeface="Arial"/>
                <a:cs typeface="Arial"/>
              </a:rPr>
              <a:t>the</a:t>
            </a:r>
            <a:r>
              <a:rPr sz="2200" spc="5" dirty="0">
                <a:latin typeface="Arial"/>
                <a:cs typeface="Arial"/>
              </a:rPr>
              <a:t> </a:t>
            </a:r>
            <a:r>
              <a:rPr sz="2200" spc="-5" dirty="0">
                <a:latin typeface="Arial"/>
                <a:cs typeface="Arial"/>
              </a:rPr>
              <a:t>ballot.</a:t>
            </a:r>
            <a:endParaRPr sz="2200">
              <a:latin typeface="Arial"/>
              <a:cs typeface="Arial"/>
            </a:endParaRPr>
          </a:p>
          <a:p>
            <a:pPr marL="269875" marR="716280" indent="-257810">
              <a:lnSpc>
                <a:spcPct val="90100"/>
              </a:lnSpc>
              <a:spcBef>
                <a:spcPts val="1520"/>
              </a:spcBef>
              <a:buClr>
                <a:srgbClr val="C32C2D"/>
              </a:buClr>
              <a:buFont typeface="Arial"/>
              <a:buChar char="•"/>
              <a:tabLst>
                <a:tab pos="269875" algn="l"/>
                <a:tab pos="270510" algn="l"/>
              </a:tabLst>
            </a:pPr>
            <a:r>
              <a:rPr sz="2200" b="1" spc="-90" dirty="0">
                <a:solidFill>
                  <a:srgbClr val="954304"/>
                </a:solidFill>
                <a:latin typeface="Arial"/>
                <a:cs typeface="Arial"/>
              </a:rPr>
              <a:t>BATA </a:t>
            </a:r>
            <a:r>
              <a:rPr sz="2200" b="1" spc="-5" dirty="0">
                <a:solidFill>
                  <a:srgbClr val="954304"/>
                </a:solidFill>
                <a:latin typeface="Arial"/>
                <a:cs typeface="Arial"/>
              </a:rPr>
              <a:t>— </a:t>
            </a:r>
            <a:r>
              <a:rPr sz="2200" spc="-5" dirty="0">
                <a:latin typeface="Arial"/>
                <a:cs typeface="Arial"/>
              </a:rPr>
              <a:t>Created by the Legislature </a:t>
            </a:r>
            <a:r>
              <a:rPr sz="2200" dirty="0">
                <a:latin typeface="Arial"/>
                <a:cs typeface="Arial"/>
              </a:rPr>
              <a:t>in </a:t>
            </a:r>
            <a:r>
              <a:rPr sz="2200" spc="-5" dirty="0">
                <a:latin typeface="Arial"/>
                <a:cs typeface="Arial"/>
              </a:rPr>
              <a:t>1998, the Bay Area </a:t>
            </a:r>
            <a:r>
              <a:rPr sz="2200" spc="-65" dirty="0">
                <a:latin typeface="Arial"/>
                <a:cs typeface="Arial"/>
              </a:rPr>
              <a:t>Toll </a:t>
            </a:r>
            <a:r>
              <a:rPr sz="2200" spc="-5" dirty="0">
                <a:latin typeface="Arial"/>
                <a:cs typeface="Arial"/>
              </a:rPr>
              <a:t>Authority is </a:t>
            </a:r>
            <a:r>
              <a:rPr sz="2200" dirty="0">
                <a:latin typeface="Arial"/>
                <a:cs typeface="Arial"/>
              </a:rPr>
              <a:t> </a:t>
            </a:r>
            <a:r>
              <a:rPr sz="2200" spc="-5" dirty="0">
                <a:latin typeface="Arial"/>
                <a:cs typeface="Arial"/>
              </a:rPr>
              <a:t>responsible</a:t>
            </a:r>
            <a:r>
              <a:rPr sz="2200" spc="10" dirty="0">
                <a:latin typeface="Arial"/>
                <a:cs typeface="Arial"/>
              </a:rPr>
              <a:t> </a:t>
            </a:r>
            <a:r>
              <a:rPr sz="2200" dirty="0">
                <a:latin typeface="Arial"/>
                <a:cs typeface="Arial"/>
              </a:rPr>
              <a:t>for</a:t>
            </a:r>
            <a:r>
              <a:rPr sz="2200" spc="10" dirty="0">
                <a:latin typeface="Arial"/>
                <a:cs typeface="Arial"/>
              </a:rPr>
              <a:t> </a:t>
            </a:r>
            <a:r>
              <a:rPr sz="2200" spc="-5" dirty="0">
                <a:latin typeface="Arial"/>
                <a:cs typeface="Arial"/>
              </a:rPr>
              <a:t>building,</a:t>
            </a:r>
            <a:r>
              <a:rPr sz="2200" spc="15" dirty="0">
                <a:latin typeface="Arial"/>
                <a:cs typeface="Arial"/>
              </a:rPr>
              <a:t> </a:t>
            </a:r>
            <a:r>
              <a:rPr sz="2200" spc="-5" dirty="0">
                <a:latin typeface="Arial"/>
                <a:cs typeface="Arial"/>
              </a:rPr>
              <a:t>managing</a:t>
            </a:r>
            <a:r>
              <a:rPr sz="2200" spc="25" dirty="0">
                <a:latin typeface="Arial"/>
                <a:cs typeface="Arial"/>
              </a:rPr>
              <a:t> </a:t>
            </a:r>
            <a:r>
              <a:rPr sz="2200" spc="-5" dirty="0">
                <a:latin typeface="Arial"/>
                <a:cs typeface="Arial"/>
              </a:rPr>
              <a:t>and</a:t>
            </a:r>
            <a:r>
              <a:rPr sz="2200" spc="20" dirty="0">
                <a:latin typeface="Arial"/>
                <a:cs typeface="Arial"/>
              </a:rPr>
              <a:t> </a:t>
            </a:r>
            <a:r>
              <a:rPr sz="2200" spc="-5" dirty="0">
                <a:latin typeface="Arial"/>
                <a:cs typeface="Arial"/>
              </a:rPr>
              <a:t>financing</a:t>
            </a:r>
            <a:r>
              <a:rPr sz="2200" spc="15" dirty="0">
                <a:latin typeface="Arial"/>
                <a:cs typeface="Arial"/>
              </a:rPr>
              <a:t> </a:t>
            </a:r>
            <a:r>
              <a:rPr sz="2200" spc="-5" dirty="0">
                <a:latin typeface="Arial"/>
                <a:cs typeface="Arial"/>
              </a:rPr>
              <a:t>the</a:t>
            </a:r>
            <a:r>
              <a:rPr sz="2200" spc="15" dirty="0">
                <a:latin typeface="Arial"/>
                <a:cs typeface="Arial"/>
              </a:rPr>
              <a:t> </a:t>
            </a:r>
            <a:r>
              <a:rPr sz="2200" spc="-5" dirty="0">
                <a:latin typeface="Arial"/>
                <a:cs typeface="Arial"/>
              </a:rPr>
              <a:t>seven</a:t>
            </a:r>
            <a:r>
              <a:rPr sz="2200" spc="10" dirty="0">
                <a:latin typeface="Arial"/>
                <a:cs typeface="Arial"/>
              </a:rPr>
              <a:t> </a:t>
            </a:r>
            <a:r>
              <a:rPr sz="2200" dirty="0">
                <a:latin typeface="Arial"/>
                <a:cs typeface="Arial"/>
              </a:rPr>
              <a:t>state-owned</a:t>
            </a:r>
            <a:r>
              <a:rPr sz="2200" spc="40" dirty="0">
                <a:latin typeface="Arial"/>
                <a:cs typeface="Arial"/>
              </a:rPr>
              <a:t> </a:t>
            </a:r>
            <a:r>
              <a:rPr sz="2200" spc="-5" dirty="0">
                <a:latin typeface="Arial"/>
                <a:cs typeface="Arial"/>
              </a:rPr>
              <a:t>toll </a:t>
            </a:r>
            <a:r>
              <a:rPr sz="2200" spc="-595" dirty="0">
                <a:latin typeface="Arial"/>
                <a:cs typeface="Arial"/>
              </a:rPr>
              <a:t> </a:t>
            </a:r>
            <a:r>
              <a:rPr sz="2200" spc="-5" dirty="0">
                <a:latin typeface="Arial"/>
                <a:cs typeface="Arial"/>
              </a:rPr>
              <a:t>bridges.</a:t>
            </a:r>
            <a:endParaRPr sz="2200">
              <a:latin typeface="Arial"/>
              <a:cs typeface="Arial"/>
            </a:endParaRPr>
          </a:p>
          <a:p>
            <a:pPr marL="269875" marR="5080" indent="-257810">
              <a:lnSpc>
                <a:spcPts val="2380"/>
              </a:lnSpc>
              <a:spcBef>
                <a:spcPts val="1555"/>
              </a:spcBef>
              <a:buClr>
                <a:srgbClr val="C32C2D"/>
              </a:buClr>
              <a:buFont typeface="Arial"/>
              <a:buChar char="•"/>
              <a:tabLst>
                <a:tab pos="269875" algn="l"/>
                <a:tab pos="270510" algn="l"/>
              </a:tabLst>
            </a:pPr>
            <a:r>
              <a:rPr sz="2200" b="1" spc="-5" dirty="0">
                <a:solidFill>
                  <a:srgbClr val="954304"/>
                </a:solidFill>
                <a:latin typeface="Arial"/>
                <a:cs typeface="Arial"/>
              </a:rPr>
              <a:t>SAFE</a:t>
            </a:r>
            <a:r>
              <a:rPr sz="2200" b="1" spc="15" dirty="0">
                <a:solidFill>
                  <a:srgbClr val="954304"/>
                </a:solidFill>
                <a:latin typeface="Arial"/>
                <a:cs typeface="Arial"/>
              </a:rPr>
              <a:t> </a:t>
            </a:r>
            <a:r>
              <a:rPr sz="2200" b="1" spc="-5" dirty="0">
                <a:solidFill>
                  <a:srgbClr val="954304"/>
                </a:solidFill>
                <a:latin typeface="Arial"/>
                <a:cs typeface="Arial"/>
              </a:rPr>
              <a:t>—</a:t>
            </a:r>
            <a:r>
              <a:rPr sz="2200" b="1" spc="5" dirty="0">
                <a:solidFill>
                  <a:srgbClr val="954304"/>
                </a:solidFill>
                <a:latin typeface="Arial"/>
                <a:cs typeface="Arial"/>
              </a:rPr>
              <a:t> </a:t>
            </a:r>
            <a:r>
              <a:rPr sz="2200" spc="-5" dirty="0">
                <a:latin typeface="Arial"/>
                <a:cs typeface="Arial"/>
              </a:rPr>
              <a:t>Created</a:t>
            </a:r>
            <a:r>
              <a:rPr sz="2200" spc="25" dirty="0">
                <a:latin typeface="Arial"/>
                <a:cs typeface="Arial"/>
              </a:rPr>
              <a:t> </a:t>
            </a:r>
            <a:r>
              <a:rPr sz="2200" spc="-5" dirty="0">
                <a:latin typeface="Arial"/>
                <a:cs typeface="Arial"/>
              </a:rPr>
              <a:t>by</a:t>
            </a:r>
            <a:r>
              <a:rPr sz="2200" spc="10" dirty="0">
                <a:latin typeface="Arial"/>
                <a:cs typeface="Arial"/>
              </a:rPr>
              <a:t> </a:t>
            </a:r>
            <a:r>
              <a:rPr sz="2200" spc="-5" dirty="0">
                <a:latin typeface="Arial"/>
                <a:cs typeface="Arial"/>
              </a:rPr>
              <a:t>the</a:t>
            </a:r>
            <a:r>
              <a:rPr sz="2200" spc="10" dirty="0">
                <a:latin typeface="Arial"/>
                <a:cs typeface="Arial"/>
              </a:rPr>
              <a:t> </a:t>
            </a:r>
            <a:r>
              <a:rPr sz="2200" spc="-5" dirty="0">
                <a:latin typeface="Arial"/>
                <a:cs typeface="Arial"/>
              </a:rPr>
              <a:t>Legislature</a:t>
            </a:r>
            <a:r>
              <a:rPr sz="2200" dirty="0">
                <a:latin typeface="Arial"/>
                <a:cs typeface="Arial"/>
              </a:rPr>
              <a:t> in</a:t>
            </a:r>
            <a:r>
              <a:rPr sz="2200" spc="5" dirty="0">
                <a:latin typeface="Arial"/>
                <a:cs typeface="Arial"/>
              </a:rPr>
              <a:t> </a:t>
            </a:r>
            <a:r>
              <a:rPr sz="2200" spc="-5" dirty="0">
                <a:latin typeface="Arial"/>
                <a:cs typeface="Arial"/>
              </a:rPr>
              <a:t>1988,</a:t>
            </a:r>
            <a:r>
              <a:rPr sz="2200" dirty="0">
                <a:latin typeface="Arial"/>
                <a:cs typeface="Arial"/>
              </a:rPr>
              <a:t> </a:t>
            </a:r>
            <a:r>
              <a:rPr sz="2200" spc="-5" dirty="0">
                <a:latin typeface="Arial"/>
                <a:cs typeface="Arial"/>
              </a:rPr>
              <a:t>the</a:t>
            </a:r>
            <a:r>
              <a:rPr sz="2200" spc="20" dirty="0">
                <a:latin typeface="Arial"/>
                <a:cs typeface="Arial"/>
              </a:rPr>
              <a:t> </a:t>
            </a:r>
            <a:r>
              <a:rPr sz="2200" spc="-5" dirty="0">
                <a:latin typeface="Arial"/>
                <a:cs typeface="Arial"/>
              </a:rPr>
              <a:t>Service</a:t>
            </a:r>
            <a:r>
              <a:rPr sz="2200" spc="-114" dirty="0">
                <a:latin typeface="Arial"/>
                <a:cs typeface="Arial"/>
              </a:rPr>
              <a:t> </a:t>
            </a:r>
            <a:r>
              <a:rPr sz="2200" spc="-5" dirty="0">
                <a:latin typeface="Arial"/>
                <a:cs typeface="Arial"/>
              </a:rPr>
              <a:t>Authority</a:t>
            </a:r>
            <a:r>
              <a:rPr sz="2200" spc="10" dirty="0">
                <a:latin typeface="Arial"/>
                <a:cs typeface="Arial"/>
              </a:rPr>
              <a:t> </a:t>
            </a:r>
            <a:r>
              <a:rPr sz="2200" spc="-5" dirty="0">
                <a:latin typeface="Arial"/>
                <a:cs typeface="Arial"/>
              </a:rPr>
              <a:t>for</a:t>
            </a:r>
            <a:r>
              <a:rPr sz="2200" spc="25" dirty="0">
                <a:latin typeface="Arial"/>
                <a:cs typeface="Arial"/>
              </a:rPr>
              <a:t> </a:t>
            </a:r>
            <a:r>
              <a:rPr sz="2200" spc="-5" dirty="0">
                <a:latin typeface="Arial"/>
                <a:cs typeface="Arial"/>
              </a:rPr>
              <a:t>Freeways </a:t>
            </a:r>
            <a:r>
              <a:rPr sz="2200" dirty="0">
                <a:latin typeface="Arial"/>
                <a:cs typeface="Arial"/>
              </a:rPr>
              <a:t> </a:t>
            </a:r>
            <a:r>
              <a:rPr sz="2200" spc="-10" dirty="0">
                <a:latin typeface="Arial"/>
                <a:cs typeface="Arial"/>
              </a:rPr>
              <a:t>and</a:t>
            </a:r>
            <a:r>
              <a:rPr sz="2200" spc="15" dirty="0">
                <a:latin typeface="Arial"/>
                <a:cs typeface="Arial"/>
              </a:rPr>
              <a:t> </a:t>
            </a:r>
            <a:r>
              <a:rPr sz="2200" spc="-5" dirty="0">
                <a:latin typeface="Arial"/>
                <a:cs typeface="Arial"/>
              </a:rPr>
              <a:t>Expressways</a:t>
            </a:r>
            <a:r>
              <a:rPr sz="2200" spc="30" dirty="0">
                <a:latin typeface="Arial"/>
                <a:cs typeface="Arial"/>
              </a:rPr>
              <a:t> </a:t>
            </a:r>
            <a:r>
              <a:rPr sz="2200" spc="-10" dirty="0">
                <a:latin typeface="Arial"/>
                <a:cs typeface="Arial"/>
              </a:rPr>
              <a:t>oversees</a:t>
            </a:r>
            <a:r>
              <a:rPr sz="2200" spc="15" dirty="0">
                <a:latin typeface="Arial"/>
                <a:cs typeface="Arial"/>
              </a:rPr>
              <a:t> </a:t>
            </a:r>
            <a:r>
              <a:rPr sz="2200" spc="-5" dirty="0">
                <a:latin typeface="Arial"/>
                <a:cs typeface="Arial"/>
              </a:rPr>
              <a:t>the</a:t>
            </a:r>
            <a:r>
              <a:rPr sz="2200" spc="25" dirty="0">
                <a:latin typeface="Arial"/>
                <a:cs typeface="Arial"/>
              </a:rPr>
              <a:t> </a:t>
            </a:r>
            <a:r>
              <a:rPr sz="2200" spc="-10" dirty="0">
                <a:latin typeface="Arial"/>
                <a:cs typeface="Arial"/>
              </a:rPr>
              <a:t>region’s</a:t>
            </a:r>
            <a:r>
              <a:rPr sz="2200" spc="5" dirty="0">
                <a:latin typeface="Arial"/>
                <a:cs typeface="Arial"/>
              </a:rPr>
              <a:t> </a:t>
            </a:r>
            <a:r>
              <a:rPr sz="2200" spc="-5" dirty="0">
                <a:latin typeface="Arial"/>
                <a:cs typeface="Arial"/>
              </a:rPr>
              <a:t>Freeway</a:t>
            </a:r>
            <a:r>
              <a:rPr sz="2200" spc="30" dirty="0">
                <a:latin typeface="Arial"/>
                <a:cs typeface="Arial"/>
              </a:rPr>
              <a:t> </a:t>
            </a:r>
            <a:r>
              <a:rPr sz="2200" spc="-5" dirty="0">
                <a:latin typeface="Arial"/>
                <a:cs typeface="Arial"/>
              </a:rPr>
              <a:t>Service</a:t>
            </a:r>
            <a:r>
              <a:rPr sz="2200" spc="20" dirty="0">
                <a:latin typeface="Arial"/>
                <a:cs typeface="Arial"/>
              </a:rPr>
              <a:t> </a:t>
            </a:r>
            <a:r>
              <a:rPr sz="2200" spc="-5" dirty="0">
                <a:latin typeface="Arial"/>
                <a:cs typeface="Arial"/>
              </a:rPr>
              <a:t>Patrol</a:t>
            </a:r>
            <a:r>
              <a:rPr sz="2200" spc="5" dirty="0">
                <a:latin typeface="Arial"/>
                <a:cs typeface="Arial"/>
              </a:rPr>
              <a:t> </a:t>
            </a:r>
            <a:r>
              <a:rPr sz="2200" spc="-5" dirty="0">
                <a:latin typeface="Arial"/>
                <a:cs typeface="Arial"/>
              </a:rPr>
              <a:t>and</a:t>
            </a:r>
            <a:r>
              <a:rPr sz="2200" spc="10" dirty="0">
                <a:latin typeface="Arial"/>
                <a:cs typeface="Arial"/>
              </a:rPr>
              <a:t> </a:t>
            </a:r>
            <a:r>
              <a:rPr sz="2200" spc="-5" dirty="0">
                <a:latin typeface="Arial"/>
                <a:cs typeface="Arial"/>
              </a:rPr>
              <a:t>the</a:t>
            </a:r>
            <a:r>
              <a:rPr sz="2200" spc="25" dirty="0">
                <a:latin typeface="Arial"/>
                <a:cs typeface="Arial"/>
              </a:rPr>
              <a:t> </a:t>
            </a:r>
            <a:r>
              <a:rPr sz="2200" spc="-10" dirty="0">
                <a:latin typeface="Arial"/>
                <a:cs typeface="Arial"/>
              </a:rPr>
              <a:t>network </a:t>
            </a:r>
            <a:r>
              <a:rPr sz="2200" spc="-5" dirty="0">
                <a:latin typeface="Arial"/>
                <a:cs typeface="Arial"/>
              </a:rPr>
              <a:t> of</a:t>
            </a:r>
            <a:r>
              <a:rPr sz="2200" spc="5" dirty="0">
                <a:latin typeface="Arial"/>
                <a:cs typeface="Arial"/>
              </a:rPr>
              <a:t> </a:t>
            </a:r>
            <a:r>
              <a:rPr sz="2200" spc="-5" dirty="0">
                <a:latin typeface="Arial"/>
                <a:cs typeface="Arial"/>
              </a:rPr>
              <a:t>call</a:t>
            </a:r>
            <a:r>
              <a:rPr sz="2200" spc="5" dirty="0">
                <a:latin typeface="Arial"/>
                <a:cs typeface="Arial"/>
              </a:rPr>
              <a:t> </a:t>
            </a:r>
            <a:r>
              <a:rPr sz="2200" spc="-5" dirty="0">
                <a:latin typeface="Arial"/>
                <a:cs typeface="Arial"/>
              </a:rPr>
              <a:t>boxes.</a:t>
            </a:r>
            <a:r>
              <a:rPr sz="2200" spc="20" dirty="0">
                <a:latin typeface="Arial"/>
                <a:cs typeface="Arial"/>
              </a:rPr>
              <a:t> </a:t>
            </a:r>
            <a:r>
              <a:rPr sz="2200" spc="-5" dirty="0">
                <a:latin typeface="Arial"/>
                <a:cs typeface="Arial"/>
              </a:rPr>
              <a:t>Partners</a:t>
            </a:r>
            <a:r>
              <a:rPr sz="2200" spc="25" dirty="0">
                <a:latin typeface="Arial"/>
                <a:cs typeface="Arial"/>
              </a:rPr>
              <a:t> </a:t>
            </a:r>
            <a:r>
              <a:rPr sz="2200" spc="-5" dirty="0">
                <a:latin typeface="Arial"/>
                <a:cs typeface="Arial"/>
              </a:rPr>
              <a:t>with</a:t>
            </a:r>
            <a:r>
              <a:rPr sz="2200" spc="10" dirty="0">
                <a:latin typeface="Arial"/>
                <a:cs typeface="Arial"/>
              </a:rPr>
              <a:t> </a:t>
            </a:r>
            <a:r>
              <a:rPr sz="2200" spc="-5" dirty="0">
                <a:latin typeface="Arial"/>
                <a:cs typeface="Arial"/>
              </a:rPr>
              <a:t>Caltrans</a:t>
            </a:r>
            <a:r>
              <a:rPr sz="2200" spc="10" dirty="0">
                <a:latin typeface="Arial"/>
                <a:cs typeface="Arial"/>
              </a:rPr>
              <a:t> </a:t>
            </a:r>
            <a:r>
              <a:rPr sz="2200" spc="-5" dirty="0">
                <a:latin typeface="Arial"/>
                <a:cs typeface="Arial"/>
              </a:rPr>
              <a:t>and</a:t>
            </a:r>
            <a:r>
              <a:rPr sz="2200" spc="15" dirty="0">
                <a:latin typeface="Arial"/>
                <a:cs typeface="Arial"/>
              </a:rPr>
              <a:t> </a:t>
            </a:r>
            <a:r>
              <a:rPr sz="2200" spc="-5" dirty="0">
                <a:latin typeface="Arial"/>
                <a:cs typeface="Arial"/>
              </a:rPr>
              <a:t>CHP</a:t>
            </a:r>
            <a:r>
              <a:rPr sz="2200" spc="-20" dirty="0">
                <a:latin typeface="Arial"/>
                <a:cs typeface="Arial"/>
              </a:rPr>
              <a:t> </a:t>
            </a:r>
            <a:r>
              <a:rPr sz="2200" spc="-5" dirty="0">
                <a:latin typeface="Arial"/>
                <a:cs typeface="Arial"/>
              </a:rPr>
              <a:t>on</a:t>
            </a:r>
            <a:r>
              <a:rPr sz="2200" spc="10" dirty="0">
                <a:latin typeface="Arial"/>
                <a:cs typeface="Arial"/>
              </a:rPr>
              <a:t> </a:t>
            </a:r>
            <a:r>
              <a:rPr sz="2200" spc="-5" dirty="0">
                <a:latin typeface="Arial"/>
                <a:cs typeface="Arial"/>
              </a:rPr>
              <a:t>Freeway</a:t>
            </a:r>
            <a:r>
              <a:rPr sz="2200" spc="25" dirty="0">
                <a:latin typeface="Arial"/>
                <a:cs typeface="Arial"/>
              </a:rPr>
              <a:t> </a:t>
            </a:r>
            <a:r>
              <a:rPr sz="2200" spc="-5" dirty="0">
                <a:latin typeface="Arial"/>
                <a:cs typeface="Arial"/>
              </a:rPr>
              <a:t>Incident</a:t>
            </a:r>
            <a:r>
              <a:rPr sz="2200" spc="10" dirty="0">
                <a:latin typeface="Arial"/>
                <a:cs typeface="Arial"/>
              </a:rPr>
              <a:t> </a:t>
            </a:r>
            <a:r>
              <a:rPr sz="2200" spc="-5" dirty="0">
                <a:latin typeface="Arial"/>
                <a:cs typeface="Arial"/>
              </a:rPr>
              <a:t>Management.</a:t>
            </a:r>
            <a:endParaRPr sz="2200">
              <a:latin typeface="Arial"/>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7509E-B055-FEEE-F8F0-3E292280D91A}"/>
              </a:ext>
            </a:extLst>
          </p:cNvPr>
          <p:cNvSpPr>
            <a:spLocks noGrp="1"/>
          </p:cNvSpPr>
          <p:nvPr>
            <p:ph type="title"/>
          </p:nvPr>
        </p:nvSpPr>
        <p:spPr>
          <a:xfrm>
            <a:off x="2599309" y="94615"/>
            <a:ext cx="6993381" cy="492443"/>
          </a:xfrm>
        </p:spPr>
        <p:txBody>
          <a:bodyPr/>
          <a:lstStyle/>
          <a:p>
            <a:r>
              <a:rPr lang="en-US" dirty="0"/>
              <a:t>Express Lanes</a:t>
            </a:r>
          </a:p>
        </p:txBody>
      </p:sp>
      <p:sp>
        <p:nvSpPr>
          <p:cNvPr id="3" name="Text Placeholder 2">
            <a:extLst>
              <a:ext uri="{FF2B5EF4-FFF2-40B4-BE49-F238E27FC236}">
                <a16:creationId xmlns:a16="http://schemas.microsoft.com/office/drawing/2014/main" id="{5ADF9B92-559B-0D79-B300-75587C5A5C3E}"/>
              </a:ext>
            </a:extLst>
          </p:cNvPr>
          <p:cNvSpPr>
            <a:spLocks noGrp="1"/>
          </p:cNvSpPr>
          <p:nvPr>
            <p:ph type="body" idx="1"/>
          </p:nvPr>
        </p:nvSpPr>
        <p:spPr>
          <a:xfrm>
            <a:off x="800099" y="883914"/>
            <a:ext cx="10591800" cy="369332"/>
          </a:xfrm>
        </p:spPr>
        <p:txBody>
          <a:bodyPr/>
          <a:lstStyle/>
          <a:p>
            <a:r>
              <a:rPr lang="en-US" dirty="0"/>
              <a:t>RM3 Funds to be Used for Express Lanes </a:t>
            </a:r>
          </a:p>
        </p:txBody>
      </p:sp>
      <p:graphicFrame>
        <p:nvGraphicFramePr>
          <p:cNvPr id="7" name="Table 7">
            <a:extLst>
              <a:ext uri="{FF2B5EF4-FFF2-40B4-BE49-F238E27FC236}">
                <a16:creationId xmlns:a16="http://schemas.microsoft.com/office/drawing/2014/main" id="{D235BC15-D3A2-606A-80FC-9C99A7182EDD}"/>
              </a:ext>
            </a:extLst>
          </p:cNvPr>
          <p:cNvGraphicFramePr>
            <a:graphicFrameLocks noGrp="1"/>
          </p:cNvGraphicFramePr>
          <p:nvPr>
            <p:extLst>
              <p:ext uri="{D42A27DB-BD31-4B8C-83A1-F6EECF244321}">
                <p14:modId xmlns:p14="http://schemas.microsoft.com/office/powerpoint/2010/main" val="1708867327"/>
              </p:ext>
            </p:extLst>
          </p:nvPr>
        </p:nvGraphicFramePr>
        <p:xfrm>
          <a:off x="1219200" y="1371600"/>
          <a:ext cx="8940798" cy="4403554"/>
        </p:xfrm>
        <a:graphic>
          <a:graphicData uri="http://schemas.openxmlformats.org/drawingml/2006/table">
            <a:tbl>
              <a:tblPr firstRow="1" bandRow="1">
                <a:tableStyleId>{5C22544A-7EE6-4342-B048-85BDC9FD1C3A}</a:tableStyleId>
              </a:tblPr>
              <a:tblGrid>
                <a:gridCol w="3276600">
                  <a:extLst>
                    <a:ext uri="{9D8B030D-6E8A-4147-A177-3AD203B41FA5}">
                      <a16:colId xmlns:a16="http://schemas.microsoft.com/office/drawing/2014/main" val="2082369939"/>
                    </a:ext>
                  </a:extLst>
                </a:gridCol>
                <a:gridCol w="2683932">
                  <a:extLst>
                    <a:ext uri="{9D8B030D-6E8A-4147-A177-3AD203B41FA5}">
                      <a16:colId xmlns:a16="http://schemas.microsoft.com/office/drawing/2014/main" val="3695917617"/>
                    </a:ext>
                  </a:extLst>
                </a:gridCol>
                <a:gridCol w="2980266">
                  <a:extLst>
                    <a:ext uri="{9D8B030D-6E8A-4147-A177-3AD203B41FA5}">
                      <a16:colId xmlns:a16="http://schemas.microsoft.com/office/drawing/2014/main" val="2823873320"/>
                    </a:ext>
                  </a:extLst>
                </a:gridCol>
              </a:tblGrid>
              <a:tr h="685800">
                <a:tc>
                  <a:txBody>
                    <a:bodyPr/>
                    <a:lstStyle/>
                    <a:p>
                      <a:r>
                        <a:rPr lang="en-US" dirty="0"/>
                        <a:t>Project Sponsor</a:t>
                      </a:r>
                    </a:p>
                  </a:txBody>
                  <a:tcPr/>
                </a:tc>
                <a:tc>
                  <a:txBody>
                    <a:bodyPr/>
                    <a:lstStyle/>
                    <a:p>
                      <a:r>
                        <a:rPr lang="en-US" dirty="0"/>
                        <a:t>Project Title</a:t>
                      </a:r>
                    </a:p>
                  </a:txBody>
                  <a:tcPr/>
                </a:tc>
                <a:tc>
                  <a:txBody>
                    <a:bodyPr/>
                    <a:lstStyle/>
                    <a:p>
                      <a:r>
                        <a:rPr lang="en-US" dirty="0"/>
                        <a:t>RM3 Amount ($millions)</a:t>
                      </a:r>
                    </a:p>
                  </a:txBody>
                  <a:tcPr/>
                </a:tc>
                <a:extLst>
                  <a:ext uri="{0D108BD9-81ED-4DB2-BD59-A6C34878D82A}">
                    <a16:rowId xmlns:a16="http://schemas.microsoft.com/office/drawing/2014/main" val="2855366524"/>
                  </a:ext>
                </a:extLst>
              </a:tr>
              <a:tr h="529867">
                <a:tc>
                  <a:txBody>
                    <a:bodyPr/>
                    <a:lstStyle/>
                    <a:p>
                      <a:r>
                        <a:rPr lang="en-US" dirty="0"/>
                        <a:t>San Mateo County </a:t>
                      </a:r>
                      <a:r>
                        <a:rPr lang="en-US" dirty="0" err="1"/>
                        <a:t>Transporation</a:t>
                      </a:r>
                      <a:r>
                        <a:rPr lang="en-US" dirty="0"/>
                        <a:t> Authority</a:t>
                      </a:r>
                    </a:p>
                  </a:txBody>
                  <a:tcPr/>
                </a:tc>
                <a:tc>
                  <a:txBody>
                    <a:bodyPr/>
                    <a:lstStyle/>
                    <a:p>
                      <a:r>
                        <a:rPr lang="en-US" dirty="0"/>
                        <a:t>US 101 Express Lanes  to Santa Clara County Line</a:t>
                      </a:r>
                    </a:p>
                  </a:txBody>
                  <a:tcPr/>
                </a:tc>
                <a:tc>
                  <a:txBody>
                    <a:bodyPr/>
                    <a:lstStyle/>
                    <a:p>
                      <a:r>
                        <a:rPr lang="en-US" dirty="0"/>
                        <a:t>$75</a:t>
                      </a:r>
                    </a:p>
                  </a:txBody>
                  <a:tcPr/>
                </a:tc>
                <a:extLst>
                  <a:ext uri="{0D108BD9-81ED-4DB2-BD59-A6C34878D82A}">
                    <a16:rowId xmlns:a16="http://schemas.microsoft.com/office/drawing/2014/main" val="437113214"/>
                  </a:ext>
                </a:extLst>
              </a:tr>
              <a:tr h="441557">
                <a:tc>
                  <a:txBody>
                    <a:bodyPr/>
                    <a:lstStyle/>
                    <a:p>
                      <a:r>
                        <a:rPr lang="en-US" dirty="0"/>
                        <a:t>Solano </a:t>
                      </a:r>
                      <a:r>
                        <a:rPr lang="en-US" dirty="0" err="1"/>
                        <a:t>Transporation</a:t>
                      </a:r>
                      <a:r>
                        <a:rPr lang="en-US" dirty="0"/>
                        <a:t> Authority</a:t>
                      </a:r>
                    </a:p>
                  </a:txBody>
                  <a:tcPr/>
                </a:tc>
                <a:tc>
                  <a:txBody>
                    <a:bodyPr/>
                    <a:lstStyle/>
                    <a:p>
                      <a:r>
                        <a:rPr lang="en-US" dirty="0"/>
                        <a:t>I-80 Express Lanes-Red Top Road to I-505</a:t>
                      </a:r>
                    </a:p>
                  </a:txBody>
                  <a:tcPr/>
                </a:tc>
                <a:tc>
                  <a:txBody>
                    <a:bodyPr/>
                    <a:lstStyle/>
                    <a:p>
                      <a:r>
                        <a:rPr lang="en-US" dirty="0"/>
                        <a:t>$53.724</a:t>
                      </a:r>
                    </a:p>
                  </a:txBody>
                  <a:tcPr/>
                </a:tc>
                <a:extLst>
                  <a:ext uri="{0D108BD9-81ED-4DB2-BD59-A6C34878D82A}">
                    <a16:rowId xmlns:a16="http://schemas.microsoft.com/office/drawing/2014/main" val="4176672893"/>
                  </a:ext>
                </a:extLst>
              </a:tr>
              <a:tr h="441557">
                <a:tc>
                  <a:txBody>
                    <a:bodyPr/>
                    <a:lstStyle/>
                    <a:p>
                      <a:r>
                        <a:rPr lang="en-US" dirty="0"/>
                        <a:t>Bay Area Infrastructure Financing Authority</a:t>
                      </a:r>
                    </a:p>
                  </a:txBody>
                  <a:tcPr/>
                </a:tc>
                <a:tc>
                  <a:txBody>
                    <a:bodyPr/>
                    <a:lstStyle/>
                    <a:p>
                      <a:r>
                        <a:rPr lang="en-US" dirty="0"/>
                        <a:t>I-80 Express Lanes Red Top Road to I-505 (Toll System)</a:t>
                      </a:r>
                    </a:p>
                  </a:txBody>
                  <a:tcPr/>
                </a:tc>
                <a:tc>
                  <a:txBody>
                    <a:bodyPr/>
                    <a:lstStyle/>
                    <a:p>
                      <a:r>
                        <a:rPr lang="en-US" dirty="0"/>
                        <a:t>$31.276</a:t>
                      </a:r>
                    </a:p>
                  </a:txBody>
                  <a:tcPr/>
                </a:tc>
                <a:extLst>
                  <a:ext uri="{0D108BD9-81ED-4DB2-BD59-A6C34878D82A}">
                    <a16:rowId xmlns:a16="http://schemas.microsoft.com/office/drawing/2014/main" val="4123694197"/>
                  </a:ext>
                </a:extLst>
              </a:tr>
              <a:tr h="441557">
                <a:tc>
                  <a:txBody>
                    <a:bodyPr/>
                    <a:lstStyle/>
                    <a:p>
                      <a:r>
                        <a:rPr lang="en-US" dirty="0"/>
                        <a:t>Alameda County Transportation Commission</a:t>
                      </a:r>
                    </a:p>
                  </a:txBody>
                  <a:tcPr/>
                </a:tc>
                <a:tc>
                  <a:txBody>
                    <a:bodyPr/>
                    <a:lstStyle/>
                    <a:p>
                      <a:r>
                        <a:rPr lang="en-US" dirty="0"/>
                        <a:t>I-680 Southbound Express Lane – </a:t>
                      </a:r>
                      <a:r>
                        <a:rPr lang="en-US" dirty="0" err="1"/>
                        <a:t>Alcosta</a:t>
                      </a:r>
                      <a:r>
                        <a:rPr lang="en-US" dirty="0"/>
                        <a:t> to SR-84</a:t>
                      </a:r>
                    </a:p>
                  </a:txBody>
                  <a:tcPr/>
                </a:tc>
                <a:tc>
                  <a:txBody>
                    <a:bodyPr/>
                    <a:lstStyle/>
                    <a:p>
                      <a:r>
                        <a:rPr lang="en-US" dirty="0"/>
                        <a:t>$80</a:t>
                      </a:r>
                    </a:p>
                  </a:txBody>
                  <a:tcPr/>
                </a:tc>
                <a:extLst>
                  <a:ext uri="{0D108BD9-81ED-4DB2-BD59-A6C34878D82A}">
                    <a16:rowId xmlns:a16="http://schemas.microsoft.com/office/drawing/2014/main" val="562289851"/>
                  </a:ext>
                </a:extLst>
              </a:tr>
              <a:tr h="441557">
                <a:tc>
                  <a:txBody>
                    <a:bodyPr/>
                    <a:lstStyle/>
                    <a:p>
                      <a:r>
                        <a:rPr lang="en-US" dirty="0"/>
                        <a:t>Express Lanes Program Reserve</a:t>
                      </a:r>
                    </a:p>
                  </a:txBody>
                  <a:tcPr/>
                </a:tc>
                <a:tc>
                  <a:txBody>
                    <a:bodyPr/>
                    <a:lstStyle/>
                    <a:p>
                      <a:r>
                        <a:rPr lang="en-US" dirty="0"/>
                        <a:t>TBD</a:t>
                      </a:r>
                    </a:p>
                  </a:txBody>
                  <a:tcPr/>
                </a:tc>
                <a:tc>
                  <a:txBody>
                    <a:bodyPr/>
                    <a:lstStyle/>
                    <a:p>
                      <a:r>
                        <a:rPr lang="en-US" dirty="0"/>
                        <a:t>$60</a:t>
                      </a:r>
                    </a:p>
                  </a:txBody>
                  <a:tcPr/>
                </a:tc>
                <a:extLst>
                  <a:ext uri="{0D108BD9-81ED-4DB2-BD59-A6C34878D82A}">
                    <a16:rowId xmlns:a16="http://schemas.microsoft.com/office/drawing/2014/main" val="1111512728"/>
                  </a:ext>
                </a:extLst>
              </a:tr>
              <a:tr h="441557">
                <a:tc>
                  <a:txBody>
                    <a:bodyPr/>
                    <a:lstStyle/>
                    <a:p>
                      <a:r>
                        <a:rPr lang="en-US" dirty="0"/>
                        <a:t>Total</a:t>
                      </a:r>
                    </a:p>
                  </a:txBody>
                  <a:tcPr/>
                </a:tc>
                <a:tc>
                  <a:txBody>
                    <a:bodyPr/>
                    <a:lstStyle/>
                    <a:p>
                      <a:endParaRPr lang="en-US" dirty="0"/>
                    </a:p>
                  </a:txBody>
                  <a:tcPr/>
                </a:tc>
                <a:tc>
                  <a:txBody>
                    <a:bodyPr/>
                    <a:lstStyle/>
                    <a:p>
                      <a:r>
                        <a:rPr lang="en-US" dirty="0"/>
                        <a:t>$300</a:t>
                      </a:r>
                    </a:p>
                  </a:txBody>
                  <a:tcPr/>
                </a:tc>
                <a:extLst>
                  <a:ext uri="{0D108BD9-81ED-4DB2-BD59-A6C34878D82A}">
                    <a16:rowId xmlns:a16="http://schemas.microsoft.com/office/drawing/2014/main" val="1015447830"/>
                  </a:ext>
                </a:extLst>
              </a:tr>
            </a:tbl>
          </a:graphicData>
        </a:graphic>
      </p:graphicFrame>
    </p:spTree>
    <p:extLst>
      <p:ext uri="{BB962C8B-B14F-4D97-AF65-F5344CB8AC3E}">
        <p14:creationId xmlns:p14="http://schemas.microsoft.com/office/powerpoint/2010/main" val="40025706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4B260-130D-A3D3-83C9-2C0170946094}"/>
              </a:ext>
            </a:extLst>
          </p:cNvPr>
          <p:cNvSpPr>
            <a:spLocks noGrp="1"/>
          </p:cNvSpPr>
          <p:nvPr>
            <p:ph type="title"/>
          </p:nvPr>
        </p:nvSpPr>
        <p:spPr>
          <a:xfrm>
            <a:off x="2599309" y="94615"/>
            <a:ext cx="6993381" cy="492443"/>
          </a:xfrm>
        </p:spPr>
        <p:txBody>
          <a:bodyPr/>
          <a:lstStyle/>
          <a:p>
            <a:r>
              <a:rPr lang="en-US" dirty="0"/>
              <a:t>Express Lanes (cont’d)</a:t>
            </a:r>
          </a:p>
        </p:txBody>
      </p:sp>
      <p:sp>
        <p:nvSpPr>
          <p:cNvPr id="3" name="Text Placeholder 2">
            <a:extLst>
              <a:ext uri="{FF2B5EF4-FFF2-40B4-BE49-F238E27FC236}">
                <a16:creationId xmlns:a16="http://schemas.microsoft.com/office/drawing/2014/main" id="{40222E4C-A8A1-DC62-92DB-02788F15189E}"/>
              </a:ext>
            </a:extLst>
          </p:cNvPr>
          <p:cNvSpPr>
            <a:spLocks noGrp="1"/>
          </p:cNvSpPr>
          <p:nvPr>
            <p:ph type="body" idx="1"/>
          </p:nvPr>
        </p:nvSpPr>
        <p:spPr>
          <a:xfrm>
            <a:off x="1143001" y="914401"/>
            <a:ext cx="10134600" cy="2133599"/>
          </a:xfrm>
        </p:spPr>
        <p:txBody>
          <a:bodyPr/>
          <a:lstStyle/>
          <a:p>
            <a:pPr marL="0" marR="0">
              <a:spcBef>
                <a:spcPts val="0"/>
              </a:spcBef>
              <a:spcAft>
                <a:spcPts val="0"/>
              </a:spcAft>
            </a:pPr>
            <a:r>
              <a:rPr lang="en-US" sz="1800" dirty="0">
                <a:effectLst/>
                <a:latin typeface="Calibri" panose="020F0502020204030204" pitchFamily="34" charset="0"/>
                <a:ea typeface="DengXian" panose="02010600030101010101" pitchFamily="2" charset="-122"/>
                <a:cs typeface="Times New Roman" panose="02020603050405020304" pitchFamily="18" charset="0"/>
              </a:rPr>
              <a:t>MTC staff proposes that MTC program, through a future MTC action, between $55 million and</a:t>
            </a:r>
          </a:p>
          <a:p>
            <a:pPr marL="0" marR="0">
              <a:spcBef>
                <a:spcPts val="0"/>
              </a:spcBef>
              <a:spcAft>
                <a:spcPts val="0"/>
              </a:spcAft>
            </a:pPr>
            <a:r>
              <a:rPr lang="en-US" sz="1800" dirty="0">
                <a:effectLst/>
                <a:latin typeface="Calibri" panose="020F0502020204030204" pitchFamily="34" charset="0"/>
                <a:ea typeface="DengXian" panose="02010600030101010101" pitchFamily="2" charset="-122"/>
                <a:cs typeface="Times New Roman" panose="02020603050405020304" pitchFamily="18" charset="0"/>
              </a:rPr>
              <a:t>$60 million to the Northbound Express Lanes Project included in 680 FORWARD. On the lower</a:t>
            </a:r>
          </a:p>
          <a:p>
            <a:pPr marL="0" marR="0">
              <a:spcBef>
                <a:spcPts val="0"/>
              </a:spcBef>
              <a:spcAft>
                <a:spcPts val="0"/>
              </a:spcAft>
            </a:pPr>
            <a:r>
              <a:rPr lang="en-US" sz="1800" dirty="0">
                <a:effectLst/>
                <a:latin typeface="Calibri" panose="020F0502020204030204" pitchFamily="34" charset="0"/>
                <a:ea typeface="DengXian" panose="02010600030101010101" pitchFamily="2" charset="-122"/>
                <a:cs typeface="Times New Roman" panose="02020603050405020304" pitchFamily="18" charset="0"/>
              </a:rPr>
              <a:t>end, $5 million would remain available for future projects consistent with MTC’s strategy to</a:t>
            </a:r>
          </a:p>
          <a:p>
            <a:pPr marL="0" marR="0">
              <a:spcBef>
                <a:spcPts val="0"/>
              </a:spcBef>
              <a:spcAft>
                <a:spcPts val="0"/>
              </a:spcAft>
            </a:pPr>
            <a:r>
              <a:rPr lang="en-US" sz="1800" dirty="0">
                <a:effectLst/>
                <a:latin typeface="Calibri" panose="020F0502020204030204" pitchFamily="34" charset="0"/>
                <a:ea typeface="DengXian" panose="02010600030101010101" pitchFamily="2" charset="-122"/>
                <a:cs typeface="Times New Roman" panose="02020603050405020304" pitchFamily="18" charset="0"/>
              </a:rPr>
              <a:t>leverage other state or federal funds and with the region’s Bipartisan Infrastructure Bill grant</a:t>
            </a:r>
          </a:p>
          <a:p>
            <a:pPr marL="0" marR="0">
              <a:spcBef>
                <a:spcPts val="0"/>
              </a:spcBef>
              <a:spcAft>
                <a:spcPts val="0"/>
              </a:spcAft>
            </a:pPr>
            <a:r>
              <a:rPr lang="en-US" sz="1800" dirty="0">
                <a:effectLst/>
                <a:latin typeface="Calibri" panose="020F0502020204030204" pitchFamily="34" charset="0"/>
                <a:ea typeface="DengXian" panose="02010600030101010101" pitchFamily="2" charset="-122"/>
                <a:cs typeface="Times New Roman" panose="02020603050405020304" pitchFamily="18" charset="0"/>
              </a:rPr>
              <a:t>strategy and MTC’s Major Project Advancement Policy. Staff propose to fund the balance of $15</a:t>
            </a:r>
          </a:p>
          <a:p>
            <a:pPr marL="0" marR="0">
              <a:spcBef>
                <a:spcPts val="0"/>
              </a:spcBef>
              <a:spcAft>
                <a:spcPts val="0"/>
              </a:spcAft>
            </a:pPr>
            <a:r>
              <a:rPr lang="en-US" sz="1800" dirty="0">
                <a:effectLst/>
                <a:latin typeface="Calibri" panose="020F0502020204030204" pitchFamily="34" charset="0"/>
                <a:ea typeface="DengXian" panose="02010600030101010101" pitchFamily="2" charset="-122"/>
                <a:cs typeface="Times New Roman" panose="02020603050405020304" pitchFamily="18" charset="0"/>
              </a:rPr>
              <a:t>million to $20 million from BAIFA toll revenue (for a total of $75 million between RM3 and</a:t>
            </a:r>
          </a:p>
          <a:p>
            <a:pPr marL="0" marR="0">
              <a:spcBef>
                <a:spcPts val="0"/>
              </a:spcBef>
              <a:spcAft>
                <a:spcPts val="0"/>
              </a:spcAft>
            </a:pPr>
            <a:r>
              <a:rPr lang="en-US" sz="1800" dirty="0">
                <a:effectLst/>
                <a:latin typeface="Calibri" panose="020F0502020204030204" pitchFamily="34" charset="0"/>
                <a:ea typeface="DengXian" panose="02010600030101010101" pitchFamily="2" charset="-122"/>
                <a:cs typeface="Times New Roman" panose="02020603050405020304" pitchFamily="18" charset="0"/>
              </a:rPr>
              <a:t>BAIFA toll revenue).</a:t>
            </a:r>
          </a:p>
          <a:p>
            <a:endParaRPr lang="en-US" dirty="0"/>
          </a:p>
        </p:txBody>
      </p:sp>
      <p:sp>
        <p:nvSpPr>
          <p:cNvPr id="4" name="TextBox 3">
            <a:extLst>
              <a:ext uri="{FF2B5EF4-FFF2-40B4-BE49-F238E27FC236}">
                <a16:creationId xmlns:a16="http://schemas.microsoft.com/office/drawing/2014/main" id="{530DD874-3847-87CE-8D4D-802AB58CAA22}"/>
              </a:ext>
            </a:extLst>
          </p:cNvPr>
          <p:cNvSpPr txBox="1"/>
          <p:nvPr/>
        </p:nvSpPr>
        <p:spPr>
          <a:xfrm>
            <a:off x="761999" y="2895600"/>
            <a:ext cx="10287000" cy="3139321"/>
          </a:xfrm>
          <a:prstGeom prst="rect">
            <a:avLst/>
          </a:prstGeom>
          <a:noFill/>
        </p:spPr>
        <p:txBody>
          <a:bodyPr wrap="square" rtlCol="0">
            <a:spAutoFit/>
          </a:bodyPr>
          <a:lstStyle/>
          <a:p>
            <a:r>
              <a:rPr lang="en-US" dirty="0"/>
              <a:t>Bay Area Corridor Express Lanes. Fund the environmental review, design, and construction of express lanes to complete the Bay Area Express Lane Network, including supportive operational improvements to connecting transportation facilities. Eligible projects include, but are not limited to, express lanes on Interstate 80, Interstate 580, and Interstate 680 in the Counties of Alameda and Contra Costa, Interstate 880 in the County of Alameda, Interstate 280 in the City and County of San Francisco, Highway 101 in the City and County of San Francisco and the County of San Mateo, State Route 84 and State Route 92 in the Counties of Alameda and San Mateo, Interstate 80 from Red Top Road to the intersection with Interstate 505 in the County of Solano, and </a:t>
            </a:r>
            <a:r>
              <a:rPr lang="en-US" dirty="0">
                <a:highlight>
                  <a:srgbClr val="FFFF00"/>
                </a:highlight>
              </a:rPr>
              <a:t>express lanes in the County of Santa Clara</a:t>
            </a:r>
            <a:r>
              <a:rPr lang="en-US" dirty="0"/>
              <a:t>. Eligible project sponsors include the Bay Area Infrastructure Financing Authority, and </a:t>
            </a:r>
            <a:r>
              <a:rPr lang="en-US" dirty="0">
                <a:highlight>
                  <a:srgbClr val="FFFF00"/>
                </a:highlight>
              </a:rPr>
              <a:t>any countywide or multicounty agency in a bay area county</a:t>
            </a:r>
          </a:p>
          <a:p>
            <a:r>
              <a:rPr lang="en-US" dirty="0"/>
              <a:t>that is authorized to implement express lanes. The Metropolitan Transportation Commission shall make funds available based on performance criteria, including benefit-cost and project readiness. </a:t>
            </a:r>
          </a:p>
        </p:txBody>
      </p:sp>
    </p:spTree>
    <p:extLst>
      <p:ext uri="{BB962C8B-B14F-4D97-AF65-F5344CB8AC3E}">
        <p14:creationId xmlns:p14="http://schemas.microsoft.com/office/powerpoint/2010/main" val="3263023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91641" y="577722"/>
            <a:ext cx="5306060" cy="513715"/>
          </a:xfrm>
          <a:prstGeom prst="rect">
            <a:avLst/>
          </a:prstGeom>
        </p:spPr>
        <p:txBody>
          <a:bodyPr vert="horz" wrap="square" lIns="0" tIns="13335" rIns="0" bIns="0" rtlCol="0">
            <a:spAutoFit/>
          </a:bodyPr>
          <a:lstStyle/>
          <a:p>
            <a:pPr marL="12700">
              <a:lnSpc>
                <a:spcPct val="100000"/>
              </a:lnSpc>
              <a:spcBef>
                <a:spcPts val="105"/>
              </a:spcBef>
            </a:pPr>
            <a:r>
              <a:rPr dirty="0">
                <a:solidFill>
                  <a:srgbClr val="35436A"/>
                </a:solidFill>
                <a:latin typeface="Arial"/>
                <a:cs typeface="Arial"/>
              </a:rPr>
              <a:t>Key</a:t>
            </a:r>
            <a:r>
              <a:rPr spc="-50" dirty="0">
                <a:solidFill>
                  <a:srgbClr val="35436A"/>
                </a:solidFill>
                <a:latin typeface="Arial"/>
                <a:cs typeface="Arial"/>
              </a:rPr>
              <a:t> </a:t>
            </a:r>
            <a:r>
              <a:rPr dirty="0">
                <a:solidFill>
                  <a:srgbClr val="35436A"/>
                </a:solidFill>
                <a:latin typeface="Arial"/>
                <a:cs typeface="Arial"/>
              </a:rPr>
              <a:t>Information</a:t>
            </a:r>
            <a:r>
              <a:rPr spc="-50" dirty="0">
                <a:solidFill>
                  <a:srgbClr val="35436A"/>
                </a:solidFill>
                <a:latin typeface="Arial"/>
                <a:cs typeface="Arial"/>
              </a:rPr>
              <a:t> </a:t>
            </a:r>
            <a:r>
              <a:rPr spc="-5" dirty="0">
                <a:solidFill>
                  <a:srgbClr val="35436A"/>
                </a:solidFill>
                <a:latin typeface="Arial"/>
                <a:cs typeface="Arial"/>
              </a:rPr>
              <a:t>Resources</a:t>
            </a:r>
          </a:p>
        </p:txBody>
      </p:sp>
      <p:sp>
        <p:nvSpPr>
          <p:cNvPr id="3" name="object 3"/>
          <p:cNvSpPr txBox="1"/>
          <p:nvPr/>
        </p:nvSpPr>
        <p:spPr>
          <a:xfrm>
            <a:off x="891641" y="1595516"/>
            <a:ext cx="2773680" cy="1591945"/>
          </a:xfrm>
          <a:prstGeom prst="rect">
            <a:avLst/>
          </a:prstGeom>
        </p:spPr>
        <p:txBody>
          <a:bodyPr vert="horz" wrap="square" lIns="0" tIns="48260" rIns="0" bIns="0" rtlCol="0">
            <a:spAutoFit/>
          </a:bodyPr>
          <a:lstStyle/>
          <a:p>
            <a:pPr marL="269875" indent="-257810">
              <a:lnSpc>
                <a:spcPct val="100000"/>
              </a:lnSpc>
              <a:spcBef>
                <a:spcPts val="380"/>
              </a:spcBef>
              <a:buClr>
                <a:srgbClr val="C32C2D"/>
              </a:buClr>
              <a:buFont typeface="Arial"/>
              <a:buChar char="•"/>
              <a:tabLst>
                <a:tab pos="269875" algn="l"/>
                <a:tab pos="270510" algn="l"/>
              </a:tabLst>
            </a:pPr>
            <a:r>
              <a:rPr sz="2200" b="1" spc="-25" dirty="0">
                <a:latin typeface="Arial"/>
                <a:cs typeface="Arial"/>
              </a:rPr>
              <a:t>MTC’s</a:t>
            </a:r>
            <a:r>
              <a:rPr sz="2200" b="1" dirty="0">
                <a:latin typeface="Arial"/>
                <a:cs typeface="Arial"/>
              </a:rPr>
              <a:t> </a:t>
            </a:r>
            <a:r>
              <a:rPr sz="2200" b="1" spc="-15" dirty="0">
                <a:latin typeface="Arial"/>
                <a:cs typeface="Arial"/>
              </a:rPr>
              <a:t>Web</a:t>
            </a:r>
            <a:r>
              <a:rPr sz="2200" b="1" spc="-10" dirty="0">
                <a:latin typeface="Arial"/>
                <a:cs typeface="Arial"/>
              </a:rPr>
              <a:t> </a:t>
            </a:r>
            <a:r>
              <a:rPr sz="2200" b="1" spc="-5" dirty="0">
                <a:latin typeface="Arial"/>
                <a:cs typeface="Arial"/>
              </a:rPr>
              <a:t>Site</a:t>
            </a:r>
            <a:endParaRPr sz="2200">
              <a:latin typeface="Arial"/>
              <a:cs typeface="Arial"/>
            </a:endParaRPr>
          </a:p>
          <a:p>
            <a:pPr marL="312420">
              <a:lnSpc>
                <a:spcPct val="100000"/>
              </a:lnSpc>
              <a:spcBef>
                <a:spcPts val="265"/>
              </a:spcBef>
            </a:pPr>
            <a:r>
              <a:rPr sz="2000" u="sng" spc="-10" dirty="0">
                <a:solidFill>
                  <a:srgbClr val="0042C7"/>
                </a:solidFill>
                <a:uFill>
                  <a:solidFill>
                    <a:srgbClr val="0042C7"/>
                  </a:solidFill>
                </a:uFill>
                <a:latin typeface="Arial"/>
                <a:cs typeface="Arial"/>
                <a:hlinkClick r:id="rId2"/>
              </a:rPr>
              <a:t>www.mtc.ca.gov</a:t>
            </a:r>
            <a:endParaRPr sz="2000">
              <a:latin typeface="Arial"/>
              <a:cs typeface="Arial"/>
            </a:endParaRPr>
          </a:p>
          <a:p>
            <a:pPr marL="269875" indent="-257810">
              <a:lnSpc>
                <a:spcPct val="100000"/>
              </a:lnSpc>
              <a:spcBef>
                <a:spcPts val="1445"/>
              </a:spcBef>
              <a:buClr>
                <a:srgbClr val="C32C2D"/>
              </a:buClr>
              <a:buFont typeface="Arial"/>
              <a:buChar char="•"/>
              <a:tabLst>
                <a:tab pos="269875" algn="l"/>
                <a:tab pos="270510" algn="l"/>
              </a:tabLst>
            </a:pPr>
            <a:r>
              <a:rPr sz="2200" b="1" spc="-5" dirty="0">
                <a:latin typeface="Arial"/>
                <a:cs typeface="Arial"/>
              </a:rPr>
              <a:t>Plan</a:t>
            </a:r>
            <a:r>
              <a:rPr sz="2200" b="1" spc="-10" dirty="0">
                <a:latin typeface="Arial"/>
                <a:cs typeface="Arial"/>
              </a:rPr>
              <a:t> </a:t>
            </a:r>
            <a:r>
              <a:rPr sz="2200" b="1" spc="-5" dirty="0">
                <a:latin typeface="Arial"/>
                <a:cs typeface="Arial"/>
              </a:rPr>
              <a:t>Bay</a:t>
            </a:r>
            <a:r>
              <a:rPr sz="2200" b="1" spc="-100" dirty="0">
                <a:latin typeface="Arial"/>
                <a:cs typeface="Arial"/>
              </a:rPr>
              <a:t> </a:t>
            </a:r>
            <a:r>
              <a:rPr sz="2200" b="1" spc="-5" dirty="0">
                <a:latin typeface="Arial"/>
                <a:cs typeface="Arial"/>
              </a:rPr>
              <a:t>Area</a:t>
            </a:r>
            <a:endParaRPr sz="2200">
              <a:latin typeface="Arial"/>
              <a:cs typeface="Arial"/>
            </a:endParaRPr>
          </a:p>
          <a:p>
            <a:pPr marL="312420">
              <a:lnSpc>
                <a:spcPct val="100000"/>
              </a:lnSpc>
              <a:spcBef>
                <a:spcPts val="259"/>
              </a:spcBef>
            </a:pPr>
            <a:r>
              <a:rPr sz="2000" u="sng" dirty="0">
                <a:solidFill>
                  <a:srgbClr val="0042C7"/>
                </a:solidFill>
                <a:uFill>
                  <a:solidFill>
                    <a:srgbClr val="0042C7"/>
                  </a:solidFill>
                </a:uFill>
                <a:latin typeface="Arial"/>
                <a:cs typeface="Arial"/>
                <a:hlinkClick r:id="rId3"/>
              </a:rPr>
              <a:t>w</a:t>
            </a:r>
            <a:r>
              <a:rPr sz="2000" u="sng" spc="5" dirty="0">
                <a:solidFill>
                  <a:srgbClr val="0042C7"/>
                </a:solidFill>
                <a:uFill>
                  <a:solidFill>
                    <a:srgbClr val="0042C7"/>
                  </a:solidFill>
                </a:uFill>
                <a:latin typeface="Arial"/>
                <a:cs typeface="Arial"/>
                <a:hlinkClick r:id="rId3"/>
              </a:rPr>
              <a:t>w</a:t>
            </a:r>
            <a:r>
              <a:rPr sz="2000" u="sng" spc="-105" dirty="0">
                <a:solidFill>
                  <a:srgbClr val="0042C7"/>
                </a:solidFill>
                <a:uFill>
                  <a:solidFill>
                    <a:srgbClr val="0042C7"/>
                  </a:solidFill>
                </a:uFill>
                <a:latin typeface="Arial"/>
                <a:cs typeface="Arial"/>
                <a:hlinkClick r:id="rId3"/>
              </a:rPr>
              <a:t>w</a:t>
            </a:r>
            <a:r>
              <a:rPr sz="2000" u="sng" dirty="0">
                <a:solidFill>
                  <a:srgbClr val="0042C7"/>
                </a:solidFill>
                <a:uFill>
                  <a:solidFill>
                    <a:srgbClr val="0042C7"/>
                  </a:solidFill>
                </a:uFill>
                <a:latin typeface="Arial"/>
                <a:cs typeface="Arial"/>
                <a:hlinkClick r:id="rId3"/>
              </a:rPr>
              <a:t>.planbayarea.</a:t>
            </a:r>
            <a:r>
              <a:rPr sz="2000" u="sng" spc="-20" dirty="0">
                <a:solidFill>
                  <a:srgbClr val="0042C7"/>
                </a:solidFill>
                <a:uFill>
                  <a:solidFill>
                    <a:srgbClr val="0042C7"/>
                  </a:solidFill>
                </a:uFill>
                <a:latin typeface="Arial"/>
                <a:cs typeface="Arial"/>
                <a:hlinkClick r:id="rId3"/>
              </a:rPr>
              <a:t>o</a:t>
            </a:r>
            <a:r>
              <a:rPr sz="2000" u="sng" dirty="0">
                <a:solidFill>
                  <a:srgbClr val="0042C7"/>
                </a:solidFill>
                <a:uFill>
                  <a:solidFill>
                    <a:srgbClr val="0042C7"/>
                  </a:solidFill>
                </a:uFill>
                <a:latin typeface="Arial"/>
                <a:cs typeface="Arial"/>
                <a:hlinkClick r:id="rId3"/>
              </a:rPr>
              <a:t>rg</a:t>
            </a:r>
            <a:endParaRPr sz="2000">
              <a:latin typeface="Arial"/>
              <a:cs typeface="Arial"/>
            </a:endParaRPr>
          </a:p>
        </p:txBody>
      </p:sp>
      <p:sp>
        <p:nvSpPr>
          <p:cNvPr id="4" name="object 4"/>
          <p:cNvSpPr txBox="1"/>
          <p:nvPr/>
        </p:nvSpPr>
        <p:spPr>
          <a:xfrm>
            <a:off x="891641" y="3338855"/>
            <a:ext cx="4480560" cy="2901820"/>
          </a:xfrm>
          <a:prstGeom prst="rect">
            <a:avLst/>
          </a:prstGeom>
        </p:spPr>
        <p:txBody>
          <a:bodyPr vert="horz" wrap="square" lIns="0" tIns="79375" rIns="0" bIns="0" rtlCol="0">
            <a:spAutoFit/>
          </a:bodyPr>
          <a:lstStyle/>
          <a:p>
            <a:pPr marL="269875" indent="-257810">
              <a:lnSpc>
                <a:spcPct val="100000"/>
              </a:lnSpc>
              <a:spcBef>
                <a:spcPts val="625"/>
              </a:spcBef>
              <a:buClr>
                <a:srgbClr val="C32C2D"/>
              </a:buClr>
              <a:buFont typeface="Arial"/>
              <a:buChar char="•"/>
              <a:tabLst>
                <a:tab pos="269875" algn="l"/>
                <a:tab pos="270510" algn="l"/>
              </a:tabLst>
            </a:pPr>
            <a:r>
              <a:rPr sz="2200" b="1" spc="-5" dirty="0">
                <a:latin typeface="Arial"/>
                <a:cs typeface="Arial"/>
              </a:rPr>
              <a:t>Headlines</a:t>
            </a:r>
            <a:endParaRPr sz="2200" dirty="0">
              <a:latin typeface="Arial"/>
              <a:cs typeface="Arial"/>
            </a:endParaRPr>
          </a:p>
          <a:p>
            <a:pPr marL="312420" marR="1569720">
              <a:lnSpc>
                <a:spcPct val="100000"/>
              </a:lnSpc>
              <a:spcBef>
                <a:spcPts val="530"/>
              </a:spcBef>
            </a:pPr>
            <a:r>
              <a:rPr sz="2200" spc="290" dirty="0">
                <a:latin typeface="Arial"/>
                <a:cs typeface="Arial"/>
              </a:rPr>
              <a:t>M</a:t>
            </a:r>
            <a:r>
              <a:rPr lang="en-US" sz="2200" spc="75" dirty="0">
                <a:latin typeface="Arial"/>
                <a:cs typeface="Arial"/>
              </a:rPr>
              <a:t>T</a:t>
            </a:r>
            <a:r>
              <a:rPr sz="2200" spc="95" dirty="0">
                <a:latin typeface="Arial"/>
                <a:cs typeface="Arial"/>
              </a:rPr>
              <a:t>C’s</a:t>
            </a:r>
            <a:r>
              <a:rPr sz="2200" spc="-5" dirty="0">
                <a:latin typeface="Arial"/>
                <a:cs typeface="Arial"/>
              </a:rPr>
              <a:t> transportation </a:t>
            </a:r>
            <a:r>
              <a:rPr sz="2200" spc="-595" dirty="0">
                <a:latin typeface="Arial"/>
                <a:cs typeface="Arial"/>
              </a:rPr>
              <a:t> </a:t>
            </a:r>
            <a:r>
              <a:rPr sz="2200" spc="-5" dirty="0">
                <a:latin typeface="Arial"/>
                <a:cs typeface="Arial"/>
              </a:rPr>
              <a:t>news subscription</a:t>
            </a:r>
            <a:endParaRPr sz="2200" dirty="0">
              <a:latin typeface="Arial"/>
              <a:cs typeface="Arial"/>
            </a:endParaRPr>
          </a:p>
          <a:p>
            <a:pPr marL="312420">
              <a:lnSpc>
                <a:spcPct val="100000"/>
              </a:lnSpc>
              <a:spcBef>
                <a:spcPts val="10"/>
              </a:spcBef>
            </a:pPr>
            <a:r>
              <a:rPr sz="2000" u="sng" spc="-5" dirty="0">
                <a:solidFill>
                  <a:srgbClr val="0042C6"/>
                </a:solidFill>
                <a:uFill>
                  <a:solidFill>
                    <a:srgbClr val="0042C6"/>
                  </a:solidFill>
                </a:uFill>
                <a:latin typeface="Arial"/>
                <a:cs typeface="Arial"/>
                <a:hlinkClick r:id="rId4"/>
              </a:rPr>
              <a:t>www.mtc.ca.gov/news/headlines.htm</a:t>
            </a:r>
            <a:endParaRPr sz="2000" dirty="0">
              <a:latin typeface="Arial"/>
              <a:cs typeface="Arial"/>
            </a:endParaRPr>
          </a:p>
          <a:p>
            <a:pPr marL="269875" marR="1161415" indent="-269875">
              <a:lnSpc>
                <a:spcPct val="110100"/>
              </a:lnSpc>
              <a:spcBef>
                <a:spcPts val="254"/>
              </a:spcBef>
              <a:buClr>
                <a:srgbClr val="C32C2D"/>
              </a:buClr>
              <a:buFont typeface="Arial"/>
              <a:buChar char="•"/>
              <a:tabLst>
                <a:tab pos="269875" algn="l"/>
                <a:tab pos="270510" algn="l"/>
              </a:tabLst>
            </a:pPr>
            <a:r>
              <a:rPr sz="2200" b="1" spc="-5" dirty="0">
                <a:latin typeface="Arial"/>
                <a:cs typeface="Arial"/>
              </a:rPr>
              <a:t>MTC-ABAG</a:t>
            </a:r>
            <a:r>
              <a:rPr sz="2200" b="1" spc="25" dirty="0">
                <a:latin typeface="Arial"/>
                <a:cs typeface="Arial"/>
              </a:rPr>
              <a:t> </a:t>
            </a:r>
            <a:r>
              <a:rPr sz="2200" b="1" spc="-5" dirty="0">
                <a:latin typeface="Arial"/>
                <a:cs typeface="Arial"/>
              </a:rPr>
              <a:t>Library </a:t>
            </a:r>
            <a:r>
              <a:rPr sz="2200" b="1" dirty="0">
                <a:latin typeface="Arial"/>
                <a:cs typeface="Arial"/>
              </a:rPr>
              <a:t> </a:t>
            </a:r>
            <a:r>
              <a:rPr sz="2200" spc="-5" dirty="0">
                <a:latin typeface="Arial"/>
                <a:cs typeface="Arial"/>
              </a:rPr>
              <a:t>415.778.5236 </a:t>
            </a:r>
            <a:r>
              <a:rPr sz="2200" dirty="0">
                <a:solidFill>
                  <a:srgbClr val="0042C7"/>
                </a:solidFill>
                <a:latin typeface="Arial"/>
                <a:cs typeface="Arial"/>
              </a:rPr>
              <a:t> </a:t>
            </a:r>
            <a:r>
              <a:rPr sz="2000" u="sng" spc="-5" dirty="0">
                <a:solidFill>
                  <a:srgbClr val="0042C7"/>
                </a:solidFill>
                <a:uFill>
                  <a:solidFill>
                    <a:srgbClr val="0042C7"/>
                  </a:solidFill>
                </a:uFill>
                <a:latin typeface="Arial"/>
                <a:cs typeface="Arial"/>
                <a:hlinkClick r:id="rId5"/>
              </a:rPr>
              <a:t>library@bayareametro.gov</a:t>
            </a:r>
            <a:endParaRPr sz="2000" dirty="0">
              <a:latin typeface="Arial"/>
              <a:cs typeface="Arial"/>
            </a:endParaRPr>
          </a:p>
        </p:txBody>
      </p:sp>
      <p:sp>
        <p:nvSpPr>
          <p:cNvPr id="5" name="object 5"/>
          <p:cNvSpPr txBox="1"/>
          <p:nvPr/>
        </p:nvSpPr>
        <p:spPr>
          <a:xfrm>
            <a:off x="4608703" y="1458172"/>
            <a:ext cx="3719195" cy="1437640"/>
          </a:xfrm>
          <a:prstGeom prst="rect">
            <a:avLst/>
          </a:prstGeom>
        </p:spPr>
        <p:txBody>
          <a:bodyPr vert="horz" wrap="square" lIns="0" tIns="199390" rIns="0" bIns="0" rtlCol="0">
            <a:spAutoFit/>
          </a:bodyPr>
          <a:lstStyle/>
          <a:p>
            <a:pPr marL="269875" indent="-257810">
              <a:lnSpc>
                <a:spcPct val="100000"/>
              </a:lnSpc>
              <a:spcBef>
                <a:spcPts val="1570"/>
              </a:spcBef>
              <a:buClr>
                <a:srgbClr val="C32C2D"/>
              </a:buClr>
              <a:buFont typeface="Arial"/>
              <a:buChar char="•"/>
              <a:tabLst>
                <a:tab pos="269875" algn="l"/>
                <a:tab pos="270510" algn="l"/>
              </a:tabLst>
            </a:pPr>
            <a:r>
              <a:rPr sz="2200" b="1" spc="-25" dirty="0">
                <a:latin typeface="Arial"/>
                <a:cs typeface="Arial"/>
              </a:rPr>
              <a:t>MTC’s</a:t>
            </a:r>
            <a:r>
              <a:rPr sz="2200" b="1" spc="10" dirty="0">
                <a:latin typeface="Arial"/>
                <a:cs typeface="Arial"/>
              </a:rPr>
              <a:t> </a:t>
            </a:r>
            <a:r>
              <a:rPr sz="2200" b="1" spc="-5" dirty="0">
                <a:latin typeface="Arial"/>
                <a:cs typeface="Arial"/>
              </a:rPr>
              <a:t>E-newsletters</a:t>
            </a:r>
            <a:endParaRPr sz="2200">
              <a:latin typeface="Arial"/>
              <a:cs typeface="Arial"/>
            </a:endParaRPr>
          </a:p>
          <a:p>
            <a:pPr marL="269875" marR="5080" indent="-257810">
              <a:lnSpc>
                <a:spcPct val="110000"/>
              </a:lnSpc>
              <a:spcBef>
                <a:spcPts val="1200"/>
              </a:spcBef>
              <a:buClr>
                <a:srgbClr val="C32C2D"/>
              </a:buClr>
              <a:buFont typeface="Arial"/>
              <a:buChar char="•"/>
              <a:tabLst>
                <a:tab pos="269875" algn="l"/>
                <a:tab pos="270510" algn="l"/>
              </a:tabLst>
            </a:pPr>
            <a:r>
              <a:rPr sz="2200" b="1" spc="-60" dirty="0">
                <a:latin typeface="Arial"/>
                <a:cs typeface="Arial"/>
              </a:rPr>
              <a:t>You</a:t>
            </a:r>
            <a:r>
              <a:rPr sz="2200" b="1" dirty="0">
                <a:latin typeface="Arial"/>
                <a:cs typeface="Arial"/>
              </a:rPr>
              <a:t> </a:t>
            </a:r>
            <a:r>
              <a:rPr sz="2200" b="1" spc="-5" dirty="0">
                <a:latin typeface="Arial"/>
                <a:cs typeface="Arial"/>
              </a:rPr>
              <a:t>can</a:t>
            </a:r>
            <a:r>
              <a:rPr sz="2200" b="1" spc="10" dirty="0">
                <a:latin typeface="Arial"/>
                <a:cs typeface="Arial"/>
              </a:rPr>
              <a:t> </a:t>
            </a:r>
            <a:r>
              <a:rPr sz="2200" b="1" spc="-5" dirty="0">
                <a:latin typeface="Arial"/>
                <a:cs typeface="Arial"/>
              </a:rPr>
              <a:t>also</a:t>
            </a:r>
            <a:r>
              <a:rPr sz="2200" b="1" spc="5" dirty="0">
                <a:latin typeface="Arial"/>
                <a:cs typeface="Arial"/>
              </a:rPr>
              <a:t> </a:t>
            </a:r>
            <a:r>
              <a:rPr sz="2200" b="1" spc="-5" dirty="0">
                <a:latin typeface="Arial"/>
                <a:cs typeface="Arial"/>
              </a:rPr>
              <a:t>find</a:t>
            </a:r>
            <a:r>
              <a:rPr sz="2200" b="1" spc="5" dirty="0">
                <a:latin typeface="Arial"/>
                <a:cs typeface="Arial"/>
              </a:rPr>
              <a:t> </a:t>
            </a:r>
            <a:r>
              <a:rPr sz="2200" b="1" spc="-5" dirty="0">
                <a:latin typeface="Arial"/>
                <a:cs typeface="Arial"/>
              </a:rPr>
              <a:t>MTC </a:t>
            </a:r>
            <a:r>
              <a:rPr sz="2200" b="1" dirty="0">
                <a:latin typeface="Arial"/>
                <a:cs typeface="Arial"/>
              </a:rPr>
              <a:t> </a:t>
            </a:r>
            <a:r>
              <a:rPr sz="2200" b="1" spc="-5" dirty="0">
                <a:latin typeface="Arial"/>
                <a:cs typeface="Arial"/>
              </a:rPr>
              <a:t>(mtcbata)</a:t>
            </a:r>
            <a:r>
              <a:rPr sz="2200" b="1" spc="10" dirty="0">
                <a:latin typeface="Arial"/>
                <a:cs typeface="Arial"/>
              </a:rPr>
              <a:t> </a:t>
            </a:r>
            <a:r>
              <a:rPr sz="2200" b="1" spc="-5" dirty="0">
                <a:latin typeface="Arial"/>
                <a:cs typeface="Arial"/>
              </a:rPr>
              <a:t>on</a:t>
            </a:r>
            <a:r>
              <a:rPr sz="2200" b="1" spc="5" dirty="0">
                <a:latin typeface="Arial"/>
                <a:cs typeface="Arial"/>
              </a:rPr>
              <a:t> </a:t>
            </a:r>
            <a:r>
              <a:rPr sz="2200" b="1" spc="-5" dirty="0">
                <a:latin typeface="Arial"/>
                <a:cs typeface="Arial"/>
              </a:rPr>
              <a:t>social</a:t>
            </a:r>
            <a:r>
              <a:rPr sz="2200" b="1" spc="5" dirty="0">
                <a:latin typeface="Arial"/>
                <a:cs typeface="Arial"/>
              </a:rPr>
              <a:t> </a:t>
            </a:r>
            <a:r>
              <a:rPr sz="2200" b="1" spc="-5" dirty="0">
                <a:latin typeface="Arial"/>
                <a:cs typeface="Arial"/>
              </a:rPr>
              <a:t>media</a:t>
            </a:r>
            <a:endParaRPr sz="2200">
              <a:latin typeface="Arial"/>
              <a:cs typeface="Arial"/>
            </a:endParaRPr>
          </a:p>
        </p:txBody>
      </p:sp>
      <p:grpSp>
        <p:nvGrpSpPr>
          <p:cNvPr id="6" name="object 6"/>
          <p:cNvGrpSpPr/>
          <p:nvPr/>
        </p:nvGrpSpPr>
        <p:grpSpPr>
          <a:xfrm>
            <a:off x="5712996" y="3067956"/>
            <a:ext cx="2813685" cy="3609340"/>
            <a:chOff x="6492240" y="3127245"/>
            <a:chExt cx="2813685" cy="3609340"/>
          </a:xfrm>
        </p:grpSpPr>
        <p:pic>
          <p:nvPicPr>
            <p:cNvPr id="7" name="object 7"/>
            <p:cNvPicPr/>
            <p:nvPr/>
          </p:nvPicPr>
          <p:blipFill>
            <a:blip r:embed="rId6" cstate="print"/>
            <a:stretch>
              <a:fillRect/>
            </a:stretch>
          </p:blipFill>
          <p:spPr>
            <a:xfrm>
              <a:off x="6492240" y="3127245"/>
              <a:ext cx="2813304" cy="3608832"/>
            </a:xfrm>
            <a:prstGeom prst="rect">
              <a:avLst/>
            </a:prstGeom>
          </p:spPr>
        </p:pic>
        <p:pic>
          <p:nvPicPr>
            <p:cNvPr id="8" name="object 8"/>
            <p:cNvPicPr/>
            <p:nvPr/>
          </p:nvPicPr>
          <p:blipFill>
            <a:blip r:embed="rId7" cstate="print"/>
            <a:stretch>
              <a:fillRect/>
            </a:stretch>
          </p:blipFill>
          <p:spPr>
            <a:xfrm>
              <a:off x="6551676" y="3148584"/>
              <a:ext cx="2699004" cy="3494532"/>
            </a:xfrm>
            <a:prstGeom prst="rect">
              <a:avLst/>
            </a:prstGeom>
          </p:spPr>
        </p:pic>
        <p:sp>
          <p:nvSpPr>
            <p:cNvPr id="9" name="object 9"/>
            <p:cNvSpPr/>
            <p:nvPr/>
          </p:nvSpPr>
          <p:spPr>
            <a:xfrm>
              <a:off x="6548501" y="3145409"/>
              <a:ext cx="2705735" cy="3501390"/>
            </a:xfrm>
            <a:custGeom>
              <a:avLst/>
              <a:gdLst/>
              <a:ahLst/>
              <a:cxnLst/>
              <a:rect l="l" t="t" r="r" b="b"/>
              <a:pathLst>
                <a:path w="2705734" h="3501390">
                  <a:moveTo>
                    <a:pt x="0" y="3500882"/>
                  </a:moveTo>
                  <a:lnTo>
                    <a:pt x="2705354" y="3500882"/>
                  </a:lnTo>
                  <a:lnTo>
                    <a:pt x="2705354" y="0"/>
                  </a:lnTo>
                  <a:lnTo>
                    <a:pt x="0" y="0"/>
                  </a:lnTo>
                  <a:lnTo>
                    <a:pt x="0" y="3500882"/>
                  </a:lnTo>
                  <a:close/>
                </a:path>
              </a:pathLst>
            </a:custGeom>
            <a:ln w="6350">
              <a:solidFill>
                <a:srgbClr val="7E7E7E"/>
              </a:solidFill>
            </a:ln>
          </p:spPr>
          <p:txBody>
            <a:bodyPr wrap="square" lIns="0" tIns="0" rIns="0" bIns="0" rtlCol="0"/>
            <a:lstStyle/>
            <a:p>
              <a:endParaRPr/>
            </a:p>
          </p:txBody>
        </p:sp>
      </p:grpSp>
      <p:grpSp>
        <p:nvGrpSpPr>
          <p:cNvPr id="10" name="object 10"/>
          <p:cNvGrpSpPr/>
          <p:nvPr/>
        </p:nvGrpSpPr>
        <p:grpSpPr>
          <a:xfrm>
            <a:off x="8886013" y="577722"/>
            <a:ext cx="2516505" cy="6125210"/>
            <a:chOff x="9364980" y="612648"/>
            <a:chExt cx="2516505" cy="6125210"/>
          </a:xfrm>
        </p:grpSpPr>
        <p:pic>
          <p:nvPicPr>
            <p:cNvPr id="11" name="object 11"/>
            <p:cNvPicPr/>
            <p:nvPr/>
          </p:nvPicPr>
          <p:blipFill>
            <a:blip r:embed="rId8" cstate="print"/>
            <a:stretch>
              <a:fillRect/>
            </a:stretch>
          </p:blipFill>
          <p:spPr>
            <a:xfrm>
              <a:off x="9364980" y="612648"/>
              <a:ext cx="1485900" cy="3688079"/>
            </a:xfrm>
            <a:prstGeom prst="rect">
              <a:avLst/>
            </a:prstGeom>
          </p:spPr>
        </p:pic>
        <p:pic>
          <p:nvPicPr>
            <p:cNvPr id="12" name="object 12"/>
            <p:cNvPicPr/>
            <p:nvPr/>
          </p:nvPicPr>
          <p:blipFill>
            <a:blip r:embed="rId9" cstate="print"/>
            <a:stretch>
              <a:fillRect/>
            </a:stretch>
          </p:blipFill>
          <p:spPr>
            <a:xfrm>
              <a:off x="9424416" y="633984"/>
              <a:ext cx="1371600" cy="3573779"/>
            </a:xfrm>
            <a:prstGeom prst="rect">
              <a:avLst/>
            </a:prstGeom>
          </p:spPr>
        </p:pic>
        <p:sp>
          <p:nvSpPr>
            <p:cNvPr id="13" name="object 13"/>
            <p:cNvSpPr/>
            <p:nvPr/>
          </p:nvSpPr>
          <p:spPr>
            <a:xfrm>
              <a:off x="9421241" y="630809"/>
              <a:ext cx="1377950" cy="3580129"/>
            </a:xfrm>
            <a:custGeom>
              <a:avLst/>
              <a:gdLst/>
              <a:ahLst/>
              <a:cxnLst/>
              <a:rect l="l" t="t" r="r" b="b"/>
              <a:pathLst>
                <a:path w="1377950" h="3580129">
                  <a:moveTo>
                    <a:pt x="0" y="3580129"/>
                  </a:moveTo>
                  <a:lnTo>
                    <a:pt x="1377950" y="3580129"/>
                  </a:lnTo>
                  <a:lnTo>
                    <a:pt x="1377950" y="0"/>
                  </a:lnTo>
                  <a:lnTo>
                    <a:pt x="0" y="0"/>
                  </a:lnTo>
                  <a:lnTo>
                    <a:pt x="0" y="3580129"/>
                  </a:lnTo>
                  <a:close/>
                </a:path>
              </a:pathLst>
            </a:custGeom>
            <a:ln w="6350">
              <a:solidFill>
                <a:srgbClr val="7E7E7E"/>
              </a:solidFill>
            </a:ln>
          </p:spPr>
          <p:txBody>
            <a:bodyPr wrap="square" lIns="0" tIns="0" rIns="0" bIns="0" rtlCol="0"/>
            <a:lstStyle/>
            <a:p>
              <a:endParaRPr/>
            </a:p>
          </p:txBody>
        </p:sp>
        <p:pic>
          <p:nvPicPr>
            <p:cNvPr id="14" name="object 14"/>
            <p:cNvPicPr/>
            <p:nvPr/>
          </p:nvPicPr>
          <p:blipFill>
            <a:blip r:embed="rId10" cstate="print"/>
            <a:stretch>
              <a:fillRect/>
            </a:stretch>
          </p:blipFill>
          <p:spPr>
            <a:xfrm>
              <a:off x="9364980" y="4337304"/>
              <a:ext cx="2516124" cy="2400300"/>
            </a:xfrm>
            <a:prstGeom prst="rect">
              <a:avLst/>
            </a:prstGeom>
          </p:spPr>
        </p:pic>
        <p:pic>
          <p:nvPicPr>
            <p:cNvPr id="15" name="object 15"/>
            <p:cNvPicPr/>
            <p:nvPr/>
          </p:nvPicPr>
          <p:blipFill>
            <a:blip r:embed="rId11" cstate="print"/>
            <a:stretch>
              <a:fillRect/>
            </a:stretch>
          </p:blipFill>
          <p:spPr>
            <a:xfrm>
              <a:off x="9424416" y="4358639"/>
              <a:ext cx="2401824" cy="2286000"/>
            </a:xfrm>
            <a:prstGeom prst="rect">
              <a:avLst/>
            </a:prstGeom>
          </p:spPr>
        </p:pic>
        <p:sp>
          <p:nvSpPr>
            <p:cNvPr id="16" name="object 16"/>
            <p:cNvSpPr/>
            <p:nvPr/>
          </p:nvSpPr>
          <p:spPr>
            <a:xfrm>
              <a:off x="9421241" y="4355464"/>
              <a:ext cx="2408555" cy="2292350"/>
            </a:xfrm>
            <a:custGeom>
              <a:avLst/>
              <a:gdLst/>
              <a:ahLst/>
              <a:cxnLst/>
              <a:rect l="l" t="t" r="r" b="b"/>
              <a:pathLst>
                <a:path w="2408554" h="2292350">
                  <a:moveTo>
                    <a:pt x="0" y="2292350"/>
                  </a:moveTo>
                  <a:lnTo>
                    <a:pt x="2408174" y="2292350"/>
                  </a:lnTo>
                  <a:lnTo>
                    <a:pt x="2408174" y="0"/>
                  </a:lnTo>
                  <a:lnTo>
                    <a:pt x="0" y="0"/>
                  </a:lnTo>
                  <a:lnTo>
                    <a:pt x="0" y="2292350"/>
                  </a:lnTo>
                  <a:close/>
                </a:path>
              </a:pathLst>
            </a:custGeom>
            <a:ln w="6350">
              <a:solidFill>
                <a:srgbClr val="7E7E7E"/>
              </a:solidFill>
            </a:ln>
          </p:spPr>
          <p:txBody>
            <a:bodyPr wrap="square" lIns="0" tIns="0" rIns="0" bIns="0" rtlCol="0"/>
            <a:lstStyle/>
            <a:p>
              <a:endParaRPr/>
            </a:p>
          </p:txBody>
        </p:sp>
        <p:pic>
          <p:nvPicPr>
            <p:cNvPr id="17" name="object 17"/>
            <p:cNvPicPr/>
            <p:nvPr/>
          </p:nvPicPr>
          <p:blipFill>
            <a:blip r:embed="rId12" cstate="print"/>
            <a:stretch>
              <a:fillRect/>
            </a:stretch>
          </p:blipFill>
          <p:spPr>
            <a:xfrm>
              <a:off x="10975848" y="2132050"/>
              <a:ext cx="650773" cy="649249"/>
            </a:xfrm>
            <a:prstGeom prst="rect">
              <a:avLst/>
            </a:prstGeom>
          </p:spPr>
        </p:pic>
        <p:pic>
          <p:nvPicPr>
            <p:cNvPr id="18" name="object 18"/>
            <p:cNvPicPr/>
            <p:nvPr/>
          </p:nvPicPr>
          <p:blipFill>
            <a:blip r:embed="rId13" cstate="print"/>
            <a:stretch>
              <a:fillRect/>
            </a:stretch>
          </p:blipFill>
          <p:spPr>
            <a:xfrm>
              <a:off x="11029188" y="2147315"/>
              <a:ext cx="548640" cy="547115"/>
            </a:xfrm>
            <a:prstGeom prst="rect">
              <a:avLst/>
            </a:prstGeom>
          </p:spPr>
        </p:pic>
        <p:pic>
          <p:nvPicPr>
            <p:cNvPr id="19" name="object 19"/>
            <p:cNvPicPr/>
            <p:nvPr/>
          </p:nvPicPr>
          <p:blipFill>
            <a:blip r:embed="rId14" cstate="print"/>
            <a:stretch>
              <a:fillRect/>
            </a:stretch>
          </p:blipFill>
          <p:spPr>
            <a:xfrm>
              <a:off x="10930128" y="3686543"/>
              <a:ext cx="742200" cy="551700"/>
            </a:xfrm>
            <a:prstGeom prst="rect">
              <a:avLst/>
            </a:prstGeom>
          </p:spPr>
        </p:pic>
        <p:pic>
          <p:nvPicPr>
            <p:cNvPr id="20" name="object 20"/>
            <p:cNvPicPr/>
            <p:nvPr/>
          </p:nvPicPr>
          <p:blipFill>
            <a:blip r:embed="rId15" cstate="print"/>
            <a:stretch>
              <a:fillRect/>
            </a:stretch>
          </p:blipFill>
          <p:spPr>
            <a:xfrm>
              <a:off x="10983468" y="3701796"/>
              <a:ext cx="640079" cy="449580"/>
            </a:xfrm>
            <a:prstGeom prst="rect">
              <a:avLst/>
            </a:prstGeom>
          </p:spPr>
        </p:pic>
        <p:pic>
          <p:nvPicPr>
            <p:cNvPr id="21" name="object 21"/>
            <p:cNvPicPr/>
            <p:nvPr/>
          </p:nvPicPr>
          <p:blipFill>
            <a:blip r:embed="rId16" cstate="print"/>
            <a:stretch>
              <a:fillRect/>
            </a:stretch>
          </p:blipFill>
          <p:spPr>
            <a:xfrm>
              <a:off x="10952988" y="2884906"/>
              <a:ext cx="696480" cy="696493"/>
            </a:xfrm>
            <a:prstGeom prst="rect">
              <a:avLst/>
            </a:prstGeom>
          </p:spPr>
        </p:pic>
        <p:pic>
          <p:nvPicPr>
            <p:cNvPr id="22" name="object 22"/>
            <p:cNvPicPr/>
            <p:nvPr/>
          </p:nvPicPr>
          <p:blipFill>
            <a:blip r:embed="rId17" cstate="print"/>
            <a:stretch>
              <a:fillRect/>
            </a:stretch>
          </p:blipFill>
          <p:spPr>
            <a:xfrm>
              <a:off x="11006328" y="2900171"/>
              <a:ext cx="594359" cy="594360"/>
            </a:xfrm>
            <a:prstGeom prst="rect">
              <a:avLst/>
            </a:prstGeom>
          </p:spPr>
        </p:pic>
        <p:pic>
          <p:nvPicPr>
            <p:cNvPr id="23" name="object 23"/>
            <p:cNvPicPr/>
            <p:nvPr/>
          </p:nvPicPr>
          <p:blipFill>
            <a:blip r:embed="rId18" cstate="print"/>
            <a:stretch>
              <a:fillRect/>
            </a:stretch>
          </p:blipFill>
          <p:spPr>
            <a:xfrm>
              <a:off x="10975848" y="618744"/>
              <a:ext cx="650773" cy="653796"/>
            </a:xfrm>
            <a:prstGeom prst="rect">
              <a:avLst/>
            </a:prstGeom>
          </p:spPr>
        </p:pic>
        <p:pic>
          <p:nvPicPr>
            <p:cNvPr id="24" name="object 24"/>
            <p:cNvPicPr/>
            <p:nvPr/>
          </p:nvPicPr>
          <p:blipFill>
            <a:blip r:embed="rId19" cstate="print"/>
            <a:stretch>
              <a:fillRect/>
            </a:stretch>
          </p:blipFill>
          <p:spPr>
            <a:xfrm>
              <a:off x="11029188" y="633984"/>
              <a:ext cx="548640" cy="551688"/>
            </a:xfrm>
            <a:prstGeom prst="rect">
              <a:avLst/>
            </a:prstGeom>
          </p:spPr>
        </p:pic>
        <p:pic>
          <p:nvPicPr>
            <p:cNvPr id="25" name="object 25"/>
            <p:cNvPicPr/>
            <p:nvPr/>
          </p:nvPicPr>
          <p:blipFill>
            <a:blip r:embed="rId20" cstate="print"/>
            <a:stretch>
              <a:fillRect/>
            </a:stretch>
          </p:blipFill>
          <p:spPr>
            <a:xfrm>
              <a:off x="10975848" y="1376146"/>
              <a:ext cx="650773" cy="650773"/>
            </a:xfrm>
            <a:prstGeom prst="rect">
              <a:avLst/>
            </a:prstGeom>
          </p:spPr>
        </p:pic>
        <p:pic>
          <p:nvPicPr>
            <p:cNvPr id="26" name="object 26"/>
            <p:cNvPicPr/>
            <p:nvPr/>
          </p:nvPicPr>
          <p:blipFill>
            <a:blip r:embed="rId21" cstate="print"/>
            <a:stretch>
              <a:fillRect/>
            </a:stretch>
          </p:blipFill>
          <p:spPr>
            <a:xfrm>
              <a:off x="11029188" y="1391412"/>
              <a:ext cx="548640" cy="548639"/>
            </a:xfrm>
            <a:prstGeom prst="rect">
              <a:avLst/>
            </a:prstGeom>
          </p:spPr>
        </p:pic>
      </p:grpSp>
      <p:sp>
        <p:nvSpPr>
          <p:cNvPr id="27" name="object 27"/>
          <p:cNvSpPr txBox="1">
            <a:spLocks noGrp="1"/>
          </p:cNvSpPr>
          <p:nvPr>
            <p:ph type="sldNum" sz="quarter" idx="7"/>
          </p:nvPr>
        </p:nvSpPr>
        <p:spPr>
          <a:prstGeom prst="rect">
            <a:avLst/>
          </a:prstGeom>
        </p:spPr>
        <p:txBody>
          <a:bodyPr vert="horz" wrap="square" lIns="0" tIns="635" rIns="0" bIns="0" rtlCol="0">
            <a:spAutoFit/>
          </a:bodyPr>
          <a:lstStyle/>
          <a:p>
            <a:pPr marL="38100">
              <a:lnSpc>
                <a:spcPct val="100000"/>
              </a:lnSpc>
              <a:spcBef>
                <a:spcPts val="5"/>
              </a:spcBef>
            </a:pPr>
            <a:fld id="{81D60167-4931-47E6-BA6A-407CBD079E47}" type="slidenum">
              <a:rPr dirty="0"/>
              <a:t>32</a:t>
            </a:fld>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73048" y="531621"/>
            <a:ext cx="6170930" cy="513715"/>
          </a:xfrm>
          <a:prstGeom prst="rect">
            <a:avLst/>
          </a:prstGeom>
        </p:spPr>
        <p:txBody>
          <a:bodyPr vert="horz" wrap="square" lIns="0" tIns="13335" rIns="0" bIns="0" rtlCol="0">
            <a:spAutoFit/>
          </a:bodyPr>
          <a:lstStyle/>
          <a:p>
            <a:pPr marL="12700">
              <a:lnSpc>
                <a:spcPct val="100000"/>
              </a:lnSpc>
              <a:spcBef>
                <a:spcPts val="105"/>
              </a:spcBef>
            </a:pPr>
            <a:r>
              <a:rPr spc="-5" dirty="0">
                <a:solidFill>
                  <a:srgbClr val="35436A"/>
                </a:solidFill>
                <a:latin typeface="Arial"/>
                <a:cs typeface="Arial"/>
              </a:rPr>
              <a:t>Commissioners</a:t>
            </a:r>
            <a:r>
              <a:rPr spc="-15" dirty="0">
                <a:solidFill>
                  <a:srgbClr val="35436A"/>
                </a:solidFill>
                <a:latin typeface="Arial"/>
                <a:cs typeface="Arial"/>
              </a:rPr>
              <a:t> </a:t>
            </a:r>
            <a:endParaRPr sz="2800" dirty="0">
              <a:latin typeface="Arial"/>
              <a:cs typeface="Arial"/>
            </a:endParaRPr>
          </a:p>
        </p:txBody>
      </p:sp>
      <p:sp>
        <p:nvSpPr>
          <p:cNvPr id="4" name="object 4"/>
          <p:cNvSpPr txBox="1">
            <a:spLocks noGrp="1"/>
          </p:cNvSpPr>
          <p:nvPr>
            <p:ph type="sldNum" sz="quarter" idx="7"/>
          </p:nvPr>
        </p:nvSpPr>
        <p:spPr>
          <a:prstGeom prst="rect">
            <a:avLst/>
          </a:prstGeom>
        </p:spPr>
        <p:txBody>
          <a:bodyPr vert="horz" wrap="square" lIns="0" tIns="635" rIns="0" bIns="0" rtlCol="0">
            <a:spAutoFit/>
          </a:bodyPr>
          <a:lstStyle/>
          <a:p>
            <a:pPr marL="38100">
              <a:lnSpc>
                <a:spcPct val="100000"/>
              </a:lnSpc>
              <a:spcBef>
                <a:spcPts val="5"/>
              </a:spcBef>
            </a:pPr>
            <a:fld id="{81D60167-4931-47E6-BA6A-407CBD079E47}" type="slidenum">
              <a:rPr dirty="0"/>
              <a:t>4</a:t>
            </a:fld>
            <a:endParaRPr dirty="0"/>
          </a:p>
        </p:txBody>
      </p:sp>
      <p:sp>
        <p:nvSpPr>
          <p:cNvPr id="3" name="object 3"/>
          <p:cNvSpPr txBox="1"/>
          <p:nvPr/>
        </p:nvSpPr>
        <p:spPr>
          <a:xfrm>
            <a:off x="873048" y="1625549"/>
            <a:ext cx="10437495" cy="4281805"/>
          </a:xfrm>
          <a:prstGeom prst="rect">
            <a:avLst/>
          </a:prstGeom>
        </p:spPr>
        <p:txBody>
          <a:bodyPr vert="horz" wrap="square" lIns="0" tIns="12700" rIns="0" bIns="0" rtlCol="0">
            <a:spAutoFit/>
          </a:bodyPr>
          <a:lstStyle/>
          <a:p>
            <a:pPr marL="269875" indent="-257810">
              <a:lnSpc>
                <a:spcPct val="100000"/>
              </a:lnSpc>
              <a:spcBef>
                <a:spcPts val="100"/>
              </a:spcBef>
              <a:buClr>
                <a:srgbClr val="C32C2D"/>
              </a:buClr>
              <a:buFont typeface="Arial"/>
              <a:buChar char="•"/>
              <a:tabLst>
                <a:tab pos="269875" algn="l"/>
                <a:tab pos="270510" algn="l"/>
              </a:tabLst>
            </a:pPr>
            <a:r>
              <a:rPr sz="2400" b="1" dirty="0">
                <a:latin typeface="Arial"/>
                <a:cs typeface="Arial"/>
              </a:rPr>
              <a:t>16</a:t>
            </a:r>
            <a:r>
              <a:rPr sz="2400" b="1" spc="-10" dirty="0">
                <a:latin typeface="Arial"/>
                <a:cs typeface="Arial"/>
              </a:rPr>
              <a:t> </a:t>
            </a:r>
            <a:r>
              <a:rPr sz="2400" b="1" spc="-5" dirty="0">
                <a:latin typeface="Arial"/>
                <a:cs typeface="Arial"/>
              </a:rPr>
              <a:t>represent</a:t>
            </a:r>
            <a:r>
              <a:rPr sz="2400" b="1" spc="15" dirty="0">
                <a:latin typeface="Arial"/>
                <a:cs typeface="Arial"/>
              </a:rPr>
              <a:t> </a:t>
            </a:r>
            <a:r>
              <a:rPr sz="2400" b="1" spc="-5" dirty="0">
                <a:latin typeface="Arial"/>
                <a:cs typeface="Arial"/>
              </a:rPr>
              <a:t>Bay</a:t>
            </a:r>
            <a:r>
              <a:rPr sz="2400" b="1" spc="-85" dirty="0">
                <a:latin typeface="Arial"/>
                <a:cs typeface="Arial"/>
              </a:rPr>
              <a:t> </a:t>
            </a:r>
            <a:r>
              <a:rPr sz="2400" b="1" spc="-5" dirty="0">
                <a:latin typeface="Arial"/>
                <a:cs typeface="Arial"/>
              </a:rPr>
              <a:t>Area</a:t>
            </a:r>
            <a:r>
              <a:rPr sz="2400" b="1" spc="15" dirty="0">
                <a:latin typeface="Arial"/>
                <a:cs typeface="Arial"/>
              </a:rPr>
              <a:t> </a:t>
            </a:r>
            <a:r>
              <a:rPr sz="2400" b="1" dirty="0">
                <a:latin typeface="Arial"/>
                <a:cs typeface="Arial"/>
              </a:rPr>
              <a:t>cities</a:t>
            </a:r>
            <a:r>
              <a:rPr sz="2400" b="1" spc="-15" dirty="0">
                <a:latin typeface="Arial"/>
                <a:cs typeface="Arial"/>
              </a:rPr>
              <a:t> </a:t>
            </a:r>
            <a:r>
              <a:rPr sz="2400" b="1" spc="-5" dirty="0">
                <a:latin typeface="Arial"/>
                <a:cs typeface="Arial"/>
              </a:rPr>
              <a:t>and</a:t>
            </a:r>
            <a:r>
              <a:rPr sz="2400" b="1" spc="-15" dirty="0">
                <a:latin typeface="Arial"/>
                <a:cs typeface="Arial"/>
              </a:rPr>
              <a:t> </a:t>
            </a:r>
            <a:r>
              <a:rPr sz="2400" b="1" spc="-5" dirty="0">
                <a:latin typeface="Arial"/>
                <a:cs typeface="Arial"/>
              </a:rPr>
              <a:t>counties</a:t>
            </a:r>
            <a:endParaRPr sz="2400" dirty="0">
              <a:latin typeface="Arial"/>
              <a:cs typeface="Arial"/>
            </a:endParaRPr>
          </a:p>
          <a:p>
            <a:pPr marL="269875" marR="59690">
              <a:lnSpc>
                <a:spcPct val="100000"/>
              </a:lnSpc>
              <a:spcBef>
                <a:spcPts val="5"/>
              </a:spcBef>
            </a:pPr>
            <a:r>
              <a:rPr sz="2400" dirty="0">
                <a:latin typeface="Arial"/>
                <a:cs typeface="Arial"/>
              </a:rPr>
              <a:t>(two </a:t>
            </a:r>
            <a:r>
              <a:rPr sz="2400" spc="-5" dirty="0">
                <a:latin typeface="Arial"/>
                <a:cs typeface="Arial"/>
              </a:rPr>
              <a:t>each </a:t>
            </a:r>
            <a:r>
              <a:rPr sz="2400" dirty="0">
                <a:latin typeface="Arial"/>
                <a:cs typeface="Arial"/>
              </a:rPr>
              <a:t>from </a:t>
            </a:r>
            <a:r>
              <a:rPr sz="2400" spc="-5" dirty="0">
                <a:latin typeface="Arial"/>
                <a:cs typeface="Arial"/>
              </a:rPr>
              <a:t>Alameda, Contra </a:t>
            </a:r>
            <a:r>
              <a:rPr sz="2400" dirty="0">
                <a:latin typeface="Arial"/>
                <a:cs typeface="Arial"/>
              </a:rPr>
              <a:t>Costa, </a:t>
            </a:r>
            <a:r>
              <a:rPr sz="2400" spc="-5" dirty="0">
                <a:latin typeface="Arial"/>
                <a:cs typeface="Arial"/>
              </a:rPr>
              <a:t>San Francisco, San Mateo and </a:t>
            </a:r>
            <a:r>
              <a:rPr sz="2400" dirty="0">
                <a:latin typeface="Arial"/>
                <a:cs typeface="Arial"/>
              </a:rPr>
              <a:t> </a:t>
            </a:r>
            <a:r>
              <a:rPr sz="2400" spc="-5" dirty="0">
                <a:latin typeface="Arial"/>
                <a:cs typeface="Arial"/>
              </a:rPr>
              <a:t>Santa</a:t>
            </a:r>
            <a:r>
              <a:rPr sz="2400" spc="5" dirty="0">
                <a:latin typeface="Arial"/>
                <a:cs typeface="Arial"/>
              </a:rPr>
              <a:t> </a:t>
            </a:r>
            <a:r>
              <a:rPr sz="2400" spc="-5" dirty="0">
                <a:latin typeface="Arial"/>
                <a:cs typeface="Arial"/>
              </a:rPr>
              <a:t>Clara</a:t>
            </a:r>
            <a:r>
              <a:rPr sz="2400" spc="25" dirty="0">
                <a:latin typeface="Arial"/>
                <a:cs typeface="Arial"/>
              </a:rPr>
              <a:t> </a:t>
            </a:r>
            <a:r>
              <a:rPr sz="2400" spc="-5" dirty="0">
                <a:latin typeface="Arial"/>
                <a:cs typeface="Arial"/>
              </a:rPr>
              <a:t>counties;</a:t>
            </a:r>
            <a:r>
              <a:rPr sz="2400" spc="10" dirty="0">
                <a:latin typeface="Arial"/>
                <a:cs typeface="Arial"/>
              </a:rPr>
              <a:t> </a:t>
            </a:r>
            <a:r>
              <a:rPr sz="2400" spc="-5" dirty="0">
                <a:latin typeface="Arial"/>
                <a:cs typeface="Arial"/>
              </a:rPr>
              <a:t>one each</a:t>
            </a:r>
            <a:r>
              <a:rPr sz="2400" spc="20" dirty="0">
                <a:latin typeface="Arial"/>
                <a:cs typeface="Arial"/>
              </a:rPr>
              <a:t> </a:t>
            </a:r>
            <a:r>
              <a:rPr sz="2400" dirty="0">
                <a:latin typeface="Arial"/>
                <a:cs typeface="Arial"/>
              </a:rPr>
              <a:t>from</a:t>
            </a:r>
            <a:r>
              <a:rPr sz="2400" spc="-15" dirty="0">
                <a:latin typeface="Arial"/>
                <a:cs typeface="Arial"/>
              </a:rPr>
              <a:t> </a:t>
            </a:r>
            <a:r>
              <a:rPr sz="2400" spc="-5" dirty="0">
                <a:latin typeface="Arial"/>
                <a:cs typeface="Arial"/>
              </a:rPr>
              <a:t>Marin,</a:t>
            </a:r>
            <a:r>
              <a:rPr sz="2400" spc="10" dirty="0">
                <a:latin typeface="Arial"/>
                <a:cs typeface="Arial"/>
              </a:rPr>
              <a:t> </a:t>
            </a:r>
            <a:r>
              <a:rPr sz="2400" spc="-5" dirty="0">
                <a:latin typeface="Arial"/>
                <a:cs typeface="Arial"/>
              </a:rPr>
              <a:t>Napa,</a:t>
            </a:r>
            <a:r>
              <a:rPr sz="2400" spc="5" dirty="0">
                <a:latin typeface="Arial"/>
                <a:cs typeface="Arial"/>
              </a:rPr>
              <a:t> </a:t>
            </a:r>
            <a:r>
              <a:rPr sz="2400" spc="-5" dirty="0">
                <a:latin typeface="Arial"/>
                <a:cs typeface="Arial"/>
              </a:rPr>
              <a:t>Solano</a:t>
            </a:r>
            <a:r>
              <a:rPr sz="2400" spc="25" dirty="0">
                <a:latin typeface="Arial"/>
                <a:cs typeface="Arial"/>
              </a:rPr>
              <a:t> </a:t>
            </a:r>
            <a:r>
              <a:rPr sz="2400" spc="-5" dirty="0">
                <a:latin typeface="Arial"/>
                <a:cs typeface="Arial"/>
              </a:rPr>
              <a:t>and</a:t>
            </a:r>
            <a:r>
              <a:rPr sz="2400" spc="15" dirty="0">
                <a:latin typeface="Arial"/>
                <a:cs typeface="Arial"/>
              </a:rPr>
              <a:t> </a:t>
            </a:r>
            <a:r>
              <a:rPr sz="2400" spc="-5" dirty="0">
                <a:latin typeface="Arial"/>
                <a:cs typeface="Arial"/>
              </a:rPr>
              <a:t>Sonoma </a:t>
            </a:r>
            <a:r>
              <a:rPr sz="2400" dirty="0">
                <a:latin typeface="Arial"/>
                <a:cs typeface="Arial"/>
              </a:rPr>
              <a:t> </a:t>
            </a:r>
            <a:r>
              <a:rPr sz="2400" spc="-5" dirty="0">
                <a:latin typeface="Arial"/>
                <a:cs typeface="Arial"/>
              </a:rPr>
              <a:t>counties;</a:t>
            </a:r>
            <a:r>
              <a:rPr sz="2400" spc="10" dirty="0">
                <a:latin typeface="Arial"/>
                <a:cs typeface="Arial"/>
              </a:rPr>
              <a:t> </a:t>
            </a:r>
            <a:r>
              <a:rPr sz="2400" spc="-5" dirty="0">
                <a:latin typeface="Arial"/>
                <a:cs typeface="Arial"/>
              </a:rPr>
              <a:t>the</a:t>
            </a:r>
            <a:r>
              <a:rPr sz="2400" spc="10" dirty="0">
                <a:latin typeface="Arial"/>
                <a:cs typeface="Arial"/>
              </a:rPr>
              <a:t> </a:t>
            </a:r>
            <a:r>
              <a:rPr sz="2400" dirty="0">
                <a:latin typeface="Arial"/>
                <a:cs typeface="Arial"/>
              </a:rPr>
              <a:t>Mayor</a:t>
            </a:r>
            <a:r>
              <a:rPr sz="2400" spc="10" dirty="0">
                <a:latin typeface="Arial"/>
                <a:cs typeface="Arial"/>
              </a:rPr>
              <a:t> </a:t>
            </a:r>
            <a:r>
              <a:rPr sz="2400" spc="-5" dirty="0">
                <a:latin typeface="Arial"/>
                <a:cs typeface="Arial"/>
              </a:rPr>
              <a:t>of</a:t>
            </a:r>
            <a:r>
              <a:rPr sz="2400" spc="5" dirty="0">
                <a:latin typeface="Arial"/>
                <a:cs typeface="Arial"/>
              </a:rPr>
              <a:t> </a:t>
            </a:r>
            <a:r>
              <a:rPr sz="2400" spc="-5" dirty="0">
                <a:latin typeface="Arial"/>
                <a:cs typeface="Arial"/>
              </a:rPr>
              <a:t>Oakland</a:t>
            </a:r>
            <a:r>
              <a:rPr sz="2400" spc="20" dirty="0">
                <a:latin typeface="Arial"/>
                <a:cs typeface="Arial"/>
              </a:rPr>
              <a:t> </a:t>
            </a:r>
            <a:r>
              <a:rPr sz="2400" spc="-5" dirty="0">
                <a:latin typeface="Arial"/>
                <a:cs typeface="Arial"/>
              </a:rPr>
              <a:t>or</a:t>
            </a:r>
            <a:r>
              <a:rPr sz="2400" spc="10" dirty="0">
                <a:latin typeface="Arial"/>
                <a:cs typeface="Arial"/>
              </a:rPr>
              <a:t> </a:t>
            </a:r>
            <a:r>
              <a:rPr sz="2400" spc="-5" dirty="0">
                <a:latin typeface="Arial"/>
                <a:cs typeface="Arial"/>
              </a:rPr>
              <a:t>his/her</a:t>
            </a:r>
            <a:r>
              <a:rPr sz="2400" spc="20" dirty="0">
                <a:latin typeface="Arial"/>
                <a:cs typeface="Arial"/>
              </a:rPr>
              <a:t> </a:t>
            </a:r>
            <a:r>
              <a:rPr sz="2400" dirty="0">
                <a:latin typeface="Arial"/>
                <a:cs typeface="Arial"/>
              </a:rPr>
              <a:t>city</a:t>
            </a:r>
            <a:r>
              <a:rPr sz="2400" spc="-5" dirty="0">
                <a:latin typeface="Arial"/>
                <a:cs typeface="Arial"/>
              </a:rPr>
              <a:t> council</a:t>
            </a:r>
            <a:r>
              <a:rPr sz="2400" spc="30" dirty="0">
                <a:latin typeface="Arial"/>
                <a:cs typeface="Arial"/>
              </a:rPr>
              <a:t> </a:t>
            </a:r>
            <a:r>
              <a:rPr sz="2400" spc="-5" dirty="0">
                <a:latin typeface="Arial"/>
                <a:cs typeface="Arial"/>
              </a:rPr>
              <a:t>appointee;</a:t>
            </a:r>
            <a:r>
              <a:rPr sz="2400" spc="35" dirty="0">
                <a:latin typeface="Arial"/>
                <a:cs typeface="Arial"/>
              </a:rPr>
              <a:t> </a:t>
            </a:r>
            <a:r>
              <a:rPr sz="2400" spc="-5" dirty="0">
                <a:latin typeface="Arial"/>
                <a:cs typeface="Arial"/>
              </a:rPr>
              <a:t>the</a:t>
            </a:r>
            <a:r>
              <a:rPr sz="2400" spc="10" dirty="0">
                <a:latin typeface="Arial"/>
                <a:cs typeface="Arial"/>
              </a:rPr>
              <a:t> </a:t>
            </a:r>
            <a:r>
              <a:rPr sz="2400" spc="-5" dirty="0">
                <a:latin typeface="Arial"/>
                <a:cs typeface="Arial"/>
              </a:rPr>
              <a:t>Mayor </a:t>
            </a:r>
            <a:r>
              <a:rPr sz="2400" spc="-655" dirty="0">
                <a:latin typeface="Arial"/>
                <a:cs typeface="Arial"/>
              </a:rPr>
              <a:t> </a:t>
            </a:r>
            <a:r>
              <a:rPr sz="2400" dirty="0">
                <a:latin typeface="Arial"/>
                <a:cs typeface="Arial"/>
              </a:rPr>
              <a:t>of</a:t>
            </a:r>
            <a:r>
              <a:rPr sz="2400" spc="-10" dirty="0">
                <a:latin typeface="Arial"/>
                <a:cs typeface="Arial"/>
              </a:rPr>
              <a:t> </a:t>
            </a:r>
            <a:r>
              <a:rPr sz="2400" spc="-5" dirty="0">
                <a:latin typeface="Arial"/>
                <a:cs typeface="Arial"/>
              </a:rPr>
              <a:t>San</a:t>
            </a:r>
            <a:r>
              <a:rPr sz="2400" dirty="0">
                <a:latin typeface="Arial"/>
                <a:cs typeface="Arial"/>
              </a:rPr>
              <a:t> Jose</a:t>
            </a:r>
            <a:r>
              <a:rPr sz="2400" spc="-10" dirty="0">
                <a:latin typeface="Arial"/>
                <a:cs typeface="Arial"/>
              </a:rPr>
              <a:t> </a:t>
            </a:r>
            <a:r>
              <a:rPr sz="2400" dirty="0">
                <a:latin typeface="Arial"/>
                <a:cs typeface="Arial"/>
              </a:rPr>
              <a:t>or</a:t>
            </a:r>
            <a:r>
              <a:rPr sz="2400" spc="5" dirty="0">
                <a:latin typeface="Arial"/>
                <a:cs typeface="Arial"/>
              </a:rPr>
              <a:t> </a:t>
            </a:r>
            <a:r>
              <a:rPr sz="2400" spc="-5" dirty="0">
                <a:latin typeface="Arial"/>
                <a:cs typeface="Arial"/>
              </a:rPr>
              <a:t>his/her</a:t>
            </a:r>
            <a:r>
              <a:rPr sz="2400" dirty="0">
                <a:latin typeface="Arial"/>
                <a:cs typeface="Arial"/>
              </a:rPr>
              <a:t> city</a:t>
            </a:r>
            <a:r>
              <a:rPr sz="2400" spc="-10" dirty="0">
                <a:latin typeface="Arial"/>
                <a:cs typeface="Arial"/>
              </a:rPr>
              <a:t> </a:t>
            </a:r>
            <a:r>
              <a:rPr sz="2400" spc="-5" dirty="0">
                <a:latin typeface="Arial"/>
                <a:cs typeface="Arial"/>
              </a:rPr>
              <a:t>council</a:t>
            </a:r>
            <a:r>
              <a:rPr sz="2400" spc="20" dirty="0">
                <a:latin typeface="Arial"/>
                <a:cs typeface="Arial"/>
              </a:rPr>
              <a:t> </a:t>
            </a:r>
            <a:r>
              <a:rPr sz="2400" spc="-5" dirty="0">
                <a:latin typeface="Arial"/>
                <a:cs typeface="Arial"/>
              </a:rPr>
              <a:t>appointee)</a:t>
            </a:r>
            <a:endParaRPr sz="2400" dirty="0">
              <a:latin typeface="Arial"/>
              <a:cs typeface="Arial"/>
            </a:endParaRPr>
          </a:p>
          <a:p>
            <a:pPr marL="269875" marR="5080" indent="-257810">
              <a:lnSpc>
                <a:spcPct val="100000"/>
              </a:lnSpc>
              <a:spcBef>
                <a:spcPts val="1175"/>
              </a:spcBef>
              <a:buClr>
                <a:srgbClr val="C32C2D"/>
              </a:buClr>
              <a:buFont typeface="Arial"/>
              <a:buChar char="•"/>
              <a:tabLst>
                <a:tab pos="269875" algn="l"/>
                <a:tab pos="270510" algn="l"/>
              </a:tabLst>
            </a:pPr>
            <a:r>
              <a:rPr sz="2400" b="1" spc="-5" dirty="0">
                <a:latin typeface="Arial"/>
                <a:cs typeface="Arial"/>
              </a:rPr>
              <a:t>2</a:t>
            </a:r>
            <a:r>
              <a:rPr sz="2400" b="1" dirty="0">
                <a:latin typeface="Arial"/>
                <a:cs typeface="Arial"/>
              </a:rPr>
              <a:t> </a:t>
            </a:r>
            <a:r>
              <a:rPr sz="2400" b="1" spc="-5" dirty="0">
                <a:latin typeface="Arial"/>
                <a:cs typeface="Arial"/>
              </a:rPr>
              <a:t>represent</a:t>
            </a:r>
            <a:r>
              <a:rPr sz="2400" b="1" spc="5" dirty="0">
                <a:latin typeface="Arial"/>
                <a:cs typeface="Arial"/>
              </a:rPr>
              <a:t> </a:t>
            </a:r>
            <a:r>
              <a:rPr sz="2400" b="1" dirty="0">
                <a:latin typeface="Arial"/>
                <a:cs typeface="Arial"/>
              </a:rPr>
              <a:t>the</a:t>
            </a:r>
            <a:r>
              <a:rPr sz="2400" b="1" spc="-95" dirty="0">
                <a:latin typeface="Arial"/>
                <a:cs typeface="Arial"/>
              </a:rPr>
              <a:t> </a:t>
            </a:r>
            <a:r>
              <a:rPr sz="2400" b="1" spc="-5" dirty="0">
                <a:latin typeface="Arial"/>
                <a:cs typeface="Arial"/>
              </a:rPr>
              <a:t>Association</a:t>
            </a:r>
            <a:r>
              <a:rPr sz="2400" b="1" spc="5" dirty="0">
                <a:latin typeface="Arial"/>
                <a:cs typeface="Arial"/>
              </a:rPr>
              <a:t> </a:t>
            </a:r>
            <a:r>
              <a:rPr sz="2400" b="1" dirty="0">
                <a:latin typeface="Arial"/>
                <a:cs typeface="Arial"/>
              </a:rPr>
              <a:t>of</a:t>
            </a:r>
            <a:r>
              <a:rPr sz="2400" b="1" spc="-15" dirty="0">
                <a:latin typeface="Arial"/>
                <a:cs typeface="Arial"/>
              </a:rPr>
              <a:t> </a:t>
            </a:r>
            <a:r>
              <a:rPr sz="2400" b="1" spc="-5" dirty="0">
                <a:latin typeface="Arial"/>
                <a:cs typeface="Arial"/>
              </a:rPr>
              <a:t>Bay</a:t>
            </a:r>
            <a:r>
              <a:rPr sz="2400" b="1" spc="-70" dirty="0">
                <a:latin typeface="Arial"/>
                <a:cs typeface="Arial"/>
              </a:rPr>
              <a:t> </a:t>
            </a:r>
            <a:r>
              <a:rPr sz="2400" b="1" spc="-5" dirty="0">
                <a:latin typeface="Arial"/>
                <a:cs typeface="Arial"/>
              </a:rPr>
              <a:t>Area</a:t>
            </a:r>
            <a:r>
              <a:rPr sz="2400" b="1" spc="10" dirty="0">
                <a:latin typeface="Arial"/>
                <a:cs typeface="Arial"/>
              </a:rPr>
              <a:t> </a:t>
            </a:r>
            <a:r>
              <a:rPr sz="2400" b="1" dirty="0">
                <a:latin typeface="Arial"/>
                <a:cs typeface="Arial"/>
              </a:rPr>
              <a:t>Governments </a:t>
            </a:r>
            <a:r>
              <a:rPr sz="2400" b="1" spc="-5" dirty="0">
                <a:latin typeface="Arial"/>
                <a:cs typeface="Arial"/>
              </a:rPr>
              <a:t>(ABAG)</a:t>
            </a:r>
            <a:r>
              <a:rPr sz="2400" b="1" spc="5" dirty="0">
                <a:latin typeface="Arial"/>
                <a:cs typeface="Arial"/>
              </a:rPr>
              <a:t> </a:t>
            </a:r>
            <a:r>
              <a:rPr sz="2400" b="1" dirty="0">
                <a:latin typeface="Arial"/>
                <a:cs typeface="Arial"/>
              </a:rPr>
              <a:t>and</a:t>
            </a:r>
            <a:r>
              <a:rPr sz="2400" b="1" spc="-10" dirty="0">
                <a:latin typeface="Arial"/>
                <a:cs typeface="Arial"/>
              </a:rPr>
              <a:t> </a:t>
            </a:r>
            <a:r>
              <a:rPr sz="2400" b="1" dirty="0">
                <a:latin typeface="Arial"/>
                <a:cs typeface="Arial"/>
              </a:rPr>
              <a:t>the </a:t>
            </a:r>
            <a:r>
              <a:rPr sz="2400" b="1" spc="-650" dirty="0">
                <a:latin typeface="Arial"/>
                <a:cs typeface="Arial"/>
              </a:rPr>
              <a:t> </a:t>
            </a:r>
            <a:r>
              <a:rPr sz="2400" b="1" spc="-5" dirty="0">
                <a:latin typeface="Arial"/>
                <a:cs typeface="Arial"/>
              </a:rPr>
              <a:t>Bay</a:t>
            </a:r>
            <a:r>
              <a:rPr sz="2400" b="1" spc="10" dirty="0">
                <a:latin typeface="Arial"/>
                <a:cs typeface="Arial"/>
              </a:rPr>
              <a:t> </a:t>
            </a:r>
            <a:r>
              <a:rPr sz="2400" b="1" spc="-5" dirty="0">
                <a:latin typeface="Arial"/>
                <a:cs typeface="Arial"/>
              </a:rPr>
              <a:t>Conservation</a:t>
            </a:r>
            <a:r>
              <a:rPr sz="2400" b="1" dirty="0">
                <a:latin typeface="Arial"/>
                <a:cs typeface="Arial"/>
              </a:rPr>
              <a:t> and</a:t>
            </a:r>
            <a:r>
              <a:rPr sz="2400" b="1" spc="-5" dirty="0">
                <a:latin typeface="Arial"/>
                <a:cs typeface="Arial"/>
              </a:rPr>
              <a:t> Development</a:t>
            </a:r>
            <a:r>
              <a:rPr sz="2400" b="1" spc="5" dirty="0">
                <a:latin typeface="Arial"/>
                <a:cs typeface="Arial"/>
              </a:rPr>
              <a:t> </a:t>
            </a:r>
            <a:r>
              <a:rPr sz="2400" b="1" spc="-5" dirty="0">
                <a:latin typeface="Arial"/>
                <a:cs typeface="Arial"/>
              </a:rPr>
              <a:t>Commission</a:t>
            </a:r>
            <a:r>
              <a:rPr sz="2400" b="1" spc="-15" dirty="0">
                <a:latin typeface="Arial"/>
                <a:cs typeface="Arial"/>
              </a:rPr>
              <a:t> </a:t>
            </a:r>
            <a:r>
              <a:rPr sz="2400" b="1" spc="-5" dirty="0">
                <a:latin typeface="Arial"/>
                <a:cs typeface="Arial"/>
              </a:rPr>
              <a:t>(BCDC)</a:t>
            </a:r>
            <a:endParaRPr sz="2400" dirty="0">
              <a:latin typeface="Arial"/>
              <a:cs typeface="Arial"/>
            </a:endParaRPr>
          </a:p>
          <a:p>
            <a:pPr marL="269875" indent="-257810">
              <a:lnSpc>
                <a:spcPct val="100000"/>
              </a:lnSpc>
              <a:spcBef>
                <a:spcPts val="1180"/>
              </a:spcBef>
              <a:buClr>
                <a:srgbClr val="C32C2D"/>
              </a:buClr>
              <a:buFont typeface="Arial"/>
              <a:buChar char="•"/>
              <a:tabLst>
                <a:tab pos="269875" algn="l"/>
                <a:tab pos="270510" algn="l"/>
              </a:tabLst>
            </a:pPr>
            <a:r>
              <a:rPr sz="2400" b="1" spc="-5" dirty="0">
                <a:latin typeface="Arial"/>
                <a:cs typeface="Arial"/>
              </a:rPr>
              <a:t>3</a:t>
            </a:r>
            <a:r>
              <a:rPr sz="2400" b="1" dirty="0">
                <a:latin typeface="Arial"/>
                <a:cs typeface="Arial"/>
              </a:rPr>
              <a:t> </a:t>
            </a:r>
            <a:r>
              <a:rPr sz="2400" b="1" spc="-5" dirty="0">
                <a:latin typeface="Arial"/>
                <a:cs typeface="Arial"/>
              </a:rPr>
              <a:t>non-voting</a:t>
            </a:r>
            <a:r>
              <a:rPr sz="2400" b="1" spc="-30" dirty="0">
                <a:latin typeface="Arial"/>
                <a:cs typeface="Arial"/>
              </a:rPr>
              <a:t> </a:t>
            </a:r>
            <a:r>
              <a:rPr sz="2400" b="1" spc="-5" dirty="0">
                <a:latin typeface="Arial"/>
                <a:cs typeface="Arial"/>
              </a:rPr>
              <a:t>members</a:t>
            </a:r>
            <a:r>
              <a:rPr sz="2400" b="1" spc="15" dirty="0">
                <a:latin typeface="Arial"/>
                <a:cs typeface="Arial"/>
              </a:rPr>
              <a:t> </a:t>
            </a:r>
            <a:r>
              <a:rPr sz="2400" b="1" spc="-5" dirty="0">
                <a:latin typeface="Arial"/>
                <a:cs typeface="Arial"/>
              </a:rPr>
              <a:t>represent</a:t>
            </a:r>
            <a:r>
              <a:rPr sz="2400" b="1" spc="30" dirty="0">
                <a:latin typeface="Arial"/>
                <a:cs typeface="Arial"/>
              </a:rPr>
              <a:t> </a:t>
            </a:r>
            <a:r>
              <a:rPr sz="2400" b="1" spc="-30" dirty="0">
                <a:latin typeface="Arial"/>
                <a:cs typeface="Arial"/>
              </a:rPr>
              <a:t>CalSTA,</a:t>
            </a:r>
            <a:r>
              <a:rPr sz="2400" b="1" spc="10" dirty="0">
                <a:latin typeface="Arial"/>
                <a:cs typeface="Arial"/>
              </a:rPr>
              <a:t> </a:t>
            </a:r>
            <a:r>
              <a:rPr sz="2400" b="1" spc="-5" dirty="0">
                <a:latin typeface="Arial"/>
                <a:cs typeface="Arial"/>
              </a:rPr>
              <a:t>HUD</a:t>
            </a:r>
            <a:r>
              <a:rPr sz="2400" b="1" spc="10" dirty="0">
                <a:latin typeface="Arial"/>
                <a:cs typeface="Arial"/>
              </a:rPr>
              <a:t> </a:t>
            </a:r>
            <a:r>
              <a:rPr sz="2400" b="1" dirty="0">
                <a:latin typeface="Arial"/>
                <a:cs typeface="Arial"/>
              </a:rPr>
              <a:t>and</a:t>
            </a:r>
            <a:r>
              <a:rPr sz="2400" b="1" spc="-5" dirty="0">
                <a:latin typeface="Arial"/>
                <a:cs typeface="Arial"/>
              </a:rPr>
              <a:t> </a:t>
            </a:r>
            <a:r>
              <a:rPr sz="2400" b="1" dirty="0">
                <a:latin typeface="Arial"/>
                <a:cs typeface="Arial"/>
              </a:rPr>
              <a:t>the</a:t>
            </a:r>
            <a:r>
              <a:rPr sz="2400" b="1" spc="-10" dirty="0">
                <a:latin typeface="Arial"/>
                <a:cs typeface="Arial"/>
              </a:rPr>
              <a:t> </a:t>
            </a:r>
            <a:r>
              <a:rPr sz="2400" b="1" spc="-5" dirty="0">
                <a:latin typeface="Arial"/>
                <a:cs typeface="Arial"/>
              </a:rPr>
              <a:t>US </a:t>
            </a:r>
            <a:r>
              <a:rPr sz="2400" b="1" dirty="0">
                <a:latin typeface="Arial"/>
                <a:cs typeface="Arial"/>
              </a:rPr>
              <a:t>DOT</a:t>
            </a:r>
            <a:endParaRPr sz="2400" dirty="0">
              <a:latin typeface="Arial"/>
              <a:cs typeface="Arial"/>
            </a:endParaRPr>
          </a:p>
          <a:p>
            <a:pPr marL="269875" indent="-257810">
              <a:lnSpc>
                <a:spcPct val="100000"/>
              </a:lnSpc>
              <a:spcBef>
                <a:spcPts val="1175"/>
              </a:spcBef>
              <a:buClr>
                <a:srgbClr val="C32C2D"/>
              </a:buClr>
              <a:buFont typeface="Arial"/>
              <a:buChar char="•"/>
              <a:tabLst>
                <a:tab pos="269875" algn="l"/>
                <a:tab pos="270510" algn="l"/>
              </a:tabLst>
            </a:pPr>
            <a:r>
              <a:rPr sz="2400" b="1" dirty="0">
                <a:latin typeface="Arial"/>
                <a:cs typeface="Arial"/>
              </a:rPr>
              <a:t>MTC </a:t>
            </a:r>
            <a:r>
              <a:rPr sz="2400" b="1" spc="-5" dirty="0">
                <a:latin typeface="Arial"/>
                <a:cs typeface="Arial"/>
              </a:rPr>
              <a:t>Chair</a:t>
            </a:r>
            <a:r>
              <a:rPr sz="2400" b="1" spc="5" dirty="0">
                <a:latin typeface="Arial"/>
                <a:cs typeface="Arial"/>
              </a:rPr>
              <a:t> </a:t>
            </a:r>
            <a:r>
              <a:rPr lang="en-US" sz="2400" b="1" spc="-5" dirty="0">
                <a:latin typeface="Arial"/>
                <a:cs typeface="Arial"/>
              </a:rPr>
              <a:t>Alfredo Pedroza, Napa County</a:t>
            </a:r>
            <a:endParaRPr lang="en-US" sz="2400" b="1" spc="-30" dirty="0">
              <a:latin typeface="Arial"/>
              <a:cs typeface="Arial"/>
            </a:endParaRPr>
          </a:p>
          <a:p>
            <a:pPr marL="269875" indent="-257810">
              <a:lnSpc>
                <a:spcPct val="100000"/>
              </a:lnSpc>
              <a:spcBef>
                <a:spcPts val="1175"/>
              </a:spcBef>
              <a:buClr>
                <a:srgbClr val="C32C2D"/>
              </a:buClr>
              <a:buFont typeface="Arial"/>
              <a:buChar char="•"/>
              <a:tabLst>
                <a:tab pos="269875" algn="l"/>
                <a:tab pos="270510" algn="l"/>
              </a:tabLst>
            </a:pPr>
            <a:r>
              <a:rPr sz="2400" b="1" dirty="0">
                <a:latin typeface="Arial"/>
                <a:cs typeface="Arial"/>
              </a:rPr>
              <a:t>MTC</a:t>
            </a:r>
            <a:r>
              <a:rPr sz="2400" b="1" spc="-5" dirty="0">
                <a:latin typeface="Arial"/>
                <a:cs typeface="Arial"/>
              </a:rPr>
              <a:t> </a:t>
            </a:r>
            <a:r>
              <a:rPr sz="2400" b="1" spc="-15" dirty="0">
                <a:latin typeface="Arial"/>
                <a:cs typeface="Arial"/>
              </a:rPr>
              <a:t>Vice</a:t>
            </a:r>
            <a:r>
              <a:rPr sz="2400" b="1" dirty="0">
                <a:latin typeface="Arial"/>
                <a:cs typeface="Arial"/>
              </a:rPr>
              <a:t> </a:t>
            </a:r>
            <a:r>
              <a:rPr sz="2400" b="1" spc="-25" dirty="0">
                <a:latin typeface="Arial"/>
                <a:cs typeface="Arial"/>
              </a:rPr>
              <a:t>Chair,</a:t>
            </a:r>
            <a:r>
              <a:rPr sz="2400" b="1" spc="-100" dirty="0">
                <a:latin typeface="Arial"/>
                <a:cs typeface="Arial"/>
              </a:rPr>
              <a:t> </a:t>
            </a:r>
            <a:r>
              <a:rPr lang="en-US" sz="2400" b="1" dirty="0">
                <a:latin typeface="Arial"/>
                <a:cs typeface="Arial"/>
              </a:rPr>
              <a:t>Nick </a:t>
            </a:r>
            <a:r>
              <a:rPr lang="en-US" sz="2400" b="1" dirty="0" err="1">
                <a:latin typeface="Arial"/>
                <a:cs typeface="Arial"/>
              </a:rPr>
              <a:t>Josefowitz</a:t>
            </a:r>
            <a:r>
              <a:rPr sz="2400" b="1" spc="-5" dirty="0">
                <a:latin typeface="Arial"/>
                <a:cs typeface="Arial"/>
              </a:rPr>
              <a:t>,</a:t>
            </a:r>
            <a:r>
              <a:rPr sz="2400" b="1" spc="5" dirty="0">
                <a:latin typeface="Arial"/>
                <a:cs typeface="Arial"/>
              </a:rPr>
              <a:t> </a:t>
            </a:r>
            <a:r>
              <a:rPr lang="en-US" sz="2400" b="1" spc="-5" dirty="0">
                <a:latin typeface="Arial"/>
                <a:cs typeface="Arial"/>
              </a:rPr>
              <a:t>SF Mayor’s Appointee</a:t>
            </a:r>
            <a:endParaRPr sz="2400" dirty="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AA327F-F281-E604-A206-8B2BAA06C6CC}"/>
              </a:ext>
            </a:extLst>
          </p:cNvPr>
          <p:cNvPicPr>
            <a:picLocks noChangeAspect="1"/>
          </p:cNvPicPr>
          <p:nvPr/>
        </p:nvPicPr>
        <p:blipFill>
          <a:blip r:embed="rId2"/>
          <a:stretch>
            <a:fillRect/>
          </a:stretch>
        </p:blipFill>
        <p:spPr>
          <a:xfrm>
            <a:off x="1219200" y="304800"/>
            <a:ext cx="10168219" cy="5904822"/>
          </a:xfrm>
          <a:prstGeom prst="rect">
            <a:avLst/>
          </a:prstGeom>
        </p:spPr>
      </p:pic>
    </p:spTree>
    <p:extLst>
      <p:ext uri="{BB962C8B-B14F-4D97-AF65-F5344CB8AC3E}">
        <p14:creationId xmlns:p14="http://schemas.microsoft.com/office/powerpoint/2010/main" val="2285593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298777-1CF9-D931-48F8-E67991FF8879}"/>
              </a:ext>
            </a:extLst>
          </p:cNvPr>
          <p:cNvPicPr>
            <a:picLocks noChangeAspect="1"/>
          </p:cNvPicPr>
          <p:nvPr/>
        </p:nvPicPr>
        <p:blipFill>
          <a:blip r:embed="rId2"/>
          <a:stretch>
            <a:fillRect/>
          </a:stretch>
        </p:blipFill>
        <p:spPr>
          <a:xfrm>
            <a:off x="1240367" y="304800"/>
            <a:ext cx="9711266" cy="5462587"/>
          </a:xfrm>
          <a:prstGeom prst="rect">
            <a:avLst/>
          </a:prstGeom>
        </p:spPr>
      </p:pic>
    </p:spTree>
    <p:extLst>
      <p:ext uri="{BB962C8B-B14F-4D97-AF65-F5344CB8AC3E}">
        <p14:creationId xmlns:p14="http://schemas.microsoft.com/office/powerpoint/2010/main" val="2407026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3669ED-48F3-F0BB-DDE3-1581090F7E1E}"/>
              </a:ext>
            </a:extLst>
          </p:cNvPr>
          <p:cNvPicPr>
            <a:picLocks noChangeAspect="1"/>
          </p:cNvPicPr>
          <p:nvPr/>
        </p:nvPicPr>
        <p:blipFill>
          <a:blip r:embed="rId2"/>
          <a:stretch>
            <a:fillRect/>
          </a:stretch>
        </p:blipFill>
        <p:spPr>
          <a:xfrm>
            <a:off x="838200" y="304800"/>
            <a:ext cx="10157465" cy="5715000"/>
          </a:xfrm>
          <a:prstGeom prst="rect">
            <a:avLst/>
          </a:prstGeom>
          <a:noFill/>
        </p:spPr>
      </p:pic>
    </p:spTree>
    <p:extLst>
      <p:ext uri="{BB962C8B-B14F-4D97-AF65-F5344CB8AC3E}">
        <p14:creationId xmlns:p14="http://schemas.microsoft.com/office/powerpoint/2010/main" val="587886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6970AA-2520-99A6-632E-2D16132501F9}"/>
              </a:ext>
            </a:extLst>
          </p:cNvPr>
          <p:cNvPicPr>
            <a:picLocks noChangeAspect="1"/>
          </p:cNvPicPr>
          <p:nvPr/>
        </p:nvPicPr>
        <p:blipFill>
          <a:blip r:embed="rId2"/>
          <a:stretch>
            <a:fillRect/>
          </a:stretch>
        </p:blipFill>
        <p:spPr>
          <a:xfrm>
            <a:off x="838200" y="152400"/>
            <a:ext cx="10439400" cy="5867400"/>
          </a:xfrm>
          <a:prstGeom prst="rect">
            <a:avLst/>
          </a:prstGeom>
        </p:spPr>
      </p:pic>
    </p:spTree>
    <p:extLst>
      <p:ext uri="{BB962C8B-B14F-4D97-AF65-F5344CB8AC3E}">
        <p14:creationId xmlns:p14="http://schemas.microsoft.com/office/powerpoint/2010/main" val="1236778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653606B-8A86-4B60-E830-4B22504C3F4D}"/>
              </a:ext>
            </a:extLst>
          </p:cNvPr>
          <p:cNvPicPr>
            <a:picLocks noChangeAspect="1"/>
          </p:cNvPicPr>
          <p:nvPr/>
        </p:nvPicPr>
        <p:blipFill>
          <a:blip r:embed="rId2"/>
          <a:stretch>
            <a:fillRect/>
          </a:stretch>
        </p:blipFill>
        <p:spPr>
          <a:xfrm>
            <a:off x="990600" y="1"/>
            <a:ext cx="9906000" cy="5257799"/>
          </a:xfrm>
          <a:prstGeom prst="rect">
            <a:avLst/>
          </a:prstGeom>
        </p:spPr>
      </p:pic>
      <p:sp>
        <p:nvSpPr>
          <p:cNvPr id="9" name="TextBox 8">
            <a:extLst>
              <a:ext uri="{FF2B5EF4-FFF2-40B4-BE49-F238E27FC236}">
                <a16:creationId xmlns:a16="http://schemas.microsoft.com/office/drawing/2014/main" id="{7856792C-CE62-911F-4886-D7D01463061E}"/>
              </a:ext>
            </a:extLst>
          </p:cNvPr>
          <p:cNvSpPr txBox="1"/>
          <p:nvPr/>
        </p:nvSpPr>
        <p:spPr>
          <a:xfrm>
            <a:off x="1295400" y="5334000"/>
            <a:ext cx="9296400" cy="369332"/>
          </a:xfrm>
          <a:prstGeom prst="rect">
            <a:avLst/>
          </a:prstGeom>
          <a:noFill/>
        </p:spPr>
        <p:txBody>
          <a:bodyPr wrap="square" rtlCol="0">
            <a:spAutoFit/>
          </a:bodyPr>
          <a:lstStyle/>
          <a:p>
            <a:r>
              <a:rPr lang="en-US" dirty="0"/>
              <a:t>Contract Awarded.  Partnership with Google Fellows Program – 12 staff to be donated</a:t>
            </a:r>
          </a:p>
        </p:txBody>
      </p:sp>
    </p:spTree>
    <p:extLst>
      <p:ext uri="{BB962C8B-B14F-4D97-AF65-F5344CB8AC3E}">
        <p14:creationId xmlns:p14="http://schemas.microsoft.com/office/powerpoint/2010/main" val="276503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5868</TotalTime>
  <Words>950</Words>
  <Application>Microsoft Macintosh PowerPoint</Application>
  <PresentationFormat>Widescreen</PresentationFormat>
  <Paragraphs>82</Paragraphs>
  <Slides>32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Tahoma</vt:lpstr>
      <vt:lpstr>Trebuchet MS</vt:lpstr>
      <vt:lpstr>Verdana</vt:lpstr>
      <vt:lpstr>Office Theme</vt:lpstr>
      <vt:lpstr>Metropolitan  Transportation  Commission</vt:lpstr>
      <vt:lpstr>Metropolitan Transportation Commission</vt:lpstr>
      <vt:lpstr>Many Agencies in One</vt:lpstr>
      <vt:lpstr>Commissioners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Regional Measure 3</vt:lpstr>
      <vt:lpstr>Express Lanes</vt:lpstr>
      <vt:lpstr>Express Lanes (cont’d)</vt:lpstr>
      <vt:lpstr>Key Information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Metropolitan Transportation Commission</dc:title>
  <dc:creator>Leslie Lara</dc:creator>
  <cp:lastModifiedBy>Margaret Abe-Koga</cp:lastModifiedBy>
  <cp:revision>7</cp:revision>
  <dcterms:created xsi:type="dcterms:W3CDTF">2021-11-05T18:27:18Z</dcterms:created>
  <dcterms:modified xsi:type="dcterms:W3CDTF">2022-10-13T23:16:40Z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2021-01-04T00:00:00Z</vt:filetime>
  </property>
  <property fmtid="{D5CDD505-2E9C-101B-9397-08002B2CF9AE}" pid="3" name="Creator">
    <vt:lpwstr>Microsoft® PowerPoint® for Microsoft 365</vt:lpwstr>
  </property>
  <property fmtid="{D5CDD505-2E9C-101B-9397-08002B2CF9AE}" pid="4" name="LastSaved">
    <vt:filetime>2021-11-05T00:00:00Z</vt:filetime>
  </property>
</Properties>
</file>