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Lst>
  <p:notesMasterIdLst>
    <p:notesMasterId r:id="rId16"/>
  </p:notesMasterIdLst>
  <p:sldIdLst>
    <p:sldId id="256" r:id="rId3"/>
    <p:sldId id="259" r:id="rId4"/>
    <p:sldId id="2504" r:id="rId5"/>
    <p:sldId id="2496" r:id="rId6"/>
    <p:sldId id="726" r:id="rId7"/>
    <p:sldId id="2506" r:id="rId8"/>
    <p:sldId id="2442" r:id="rId9"/>
    <p:sldId id="2516" r:id="rId10"/>
    <p:sldId id="1980" r:id="rId11"/>
    <p:sldId id="2507" r:id="rId12"/>
    <p:sldId id="2433" r:id="rId13"/>
    <p:sldId id="1707" r:id="rId14"/>
    <p:sldId id="251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5"/>
    <p:restoredTop sz="60173"/>
  </p:normalViewPr>
  <p:slideViewPr>
    <p:cSldViewPr snapToGrid="0" snapToObjects="1">
      <p:cViewPr varScale="1">
        <p:scale>
          <a:sx n="63" d="100"/>
          <a:sy n="63" d="100"/>
        </p:scale>
        <p:origin x="2192" y="16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649F5-70D7-EC43-9D1F-5384AC9B74EB}" type="datetimeFigureOut">
              <a:rPr lang="en-US" smtClean="0"/>
              <a:t>10/13/21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ABFDDA-84C8-F443-9B4D-D173084EE40C}" type="slidenum">
              <a:rPr lang="en-US" smtClean="0"/>
              <a:t>‹#›</a:t>
            </a:fld>
            <a:endParaRPr lang="en-US"/>
          </a:p>
        </p:txBody>
      </p:sp>
    </p:spTree>
    <p:extLst>
      <p:ext uri="{BB962C8B-B14F-4D97-AF65-F5344CB8AC3E}">
        <p14:creationId xmlns:p14="http://schemas.microsoft.com/office/powerpoint/2010/main" val="1841355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Shape 5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5" name="Shape 5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a:t>Good evening honorable members of the City Executive Committee.</a:t>
            </a:r>
          </a:p>
          <a:p>
            <a:pPr marL="0" lvl="0" indent="0">
              <a:spcBef>
                <a:spcPts val="0"/>
              </a:spcBef>
              <a:spcAft>
                <a:spcPts val="0"/>
              </a:spcAft>
              <a:buNone/>
            </a:pPr>
            <a:r>
              <a:rPr lang="en-US" dirty="0"/>
              <a:t>Thank you for giving me a few minutes to share some information with you about the work and mission of </a:t>
            </a:r>
            <a:r>
              <a:rPr lang="en-US" dirty="0" err="1"/>
              <a:t>WomenSV</a:t>
            </a:r>
            <a:r>
              <a:rPr lang="en-US" dirty="0"/>
              <a:t>—a program that serves women who are trapped in a relationship with a powerful, sophisticated abuser. One who generally has a very positive image in the community but a very different dark side behind closed doors that only his wife and children ever see.</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a:latin typeface="Arial" panose="020B0604020202020204" pitchFamily="34" charset="0"/>
                <a:cs typeface="Arial" panose="020B0604020202020204" pitchFamily="34" charset="0"/>
              </a:rPr>
              <a:t>Since we started 10 years ago, it’s our 10 year anniversary!--</a:t>
            </a:r>
            <a:r>
              <a:rPr lang="en-US" sz="1100" dirty="0" err="1">
                <a:latin typeface="Arial" panose="020B0604020202020204" pitchFamily="34" charset="0"/>
                <a:cs typeface="Arial" panose="020B0604020202020204" pitchFamily="34" charset="0"/>
              </a:rPr>
              <a:t>WomenSV</a:t>
            </a:r>
            <a:r>
              <a:rPr lang="en-US" sz="1100" dirty="0">
                <a:latin typeface="Arial" panose="020B0604020202020204" pitchFamily="34" charset="0"/>
                <a:cs typeface="Arial" panose="020B0604020202020204" pitchFamily="34" charset="0"/>
              </a:rPr>
              <a:t> has served about 1,000 survivors of covert abuse.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a:latin typeface="Arial" panose="020B0604020202020204" pitchFamily="34" charset="0"/>
                <a:cs typeface="Arial" panose="020B0604020202020204" pitchFamily="34" charset="0"/>
              </a:rPr>
              <a:t>Last fiscal year was our busiest yet – we served 216 survivors.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a:latin typeface="Arial" panose="020B0604020202020204" pitchFamily="34" charset="0"/>
                <a:cs typeface="Arial" panose="020B0604020202020204" pitchFamily="34" charset="0"/>
              </a:rPr>
              <a:t>Of these 1000 women, most are in the communities you lead</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Arial" panose="020B0604020202020204" pitchFamily="34" charset="0"/>
              <a:cs typeface="Arial" panose="020B0604020202020204" pitchFamily="34"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61145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23862" indent="-342900">
              <a:buFont typeface="Arial" panose="020B0604020202020204" pitchFamily="34" charset="0"/>
              <a:buChar char="•"/>
            </a:pPr>
            <a:r>
              <a:rPr lang="en-US" dirty="0"/>
              <a:t>We are working very hard to meet the need but it's getting more and more challenging to keep up with the demand, given our tiny team--small but mighty! but still small.</a:t>
            </a:r>
          </a:p>
          <a:p>
            <a:pPr marL="423862" indent="-342900">
              <a:buFont typeface="Arial" panose="020B0604020202020204" pitchFamily="34" charset="0"/>
              <a:buChar char="•"/>
            </a:pPr>
            <a:r>
              <a:rPr lang="en-US" sz="1200" dirty="0"/>
              <a:t>We’re having to make survivors wait sometimes 4-6 weeks for an appointment. So we refer survivors to our sister agencies in the county while they're waiting, in order to provide additional support and services. </a:t>
            </a:r>
          </a:p>
          <a:p>
            <a:pPr marL="423862" indent="-342900">
              <a:buFont typeface="Arial" panose="020B0604020202020204" pitchFamily="34" charset="0"/>
              <a:buChar char="•"/>
            </a:pPr>
            <a:r>
              <a:rPr lang="en-US" sz="1200" dirty="0"/>
              <a:t>But we MUST hire more advocates to meet the need.</a:t>
            </a:r>
          </a:p>
          <a:p>
            <a:pPr marL="423862" indent="-342900">
              <a:buFont typeface="Arial" panose="020B0604020202020204" pitchFamily="34" charset="0"/>
              <a:buChar char="•"/>
            </a:pPr>
            <a:r>
              <a:rPr lang="en-US" sz="1200" dirty="0"/>
              <a:t>And we want to do more outreach into the schools to educate young people, to help them recognize early warning signs of controlling behavior—not just for physical and sexual violence but also for financial, tech and emotional abuse. I was a teacher before becoming a DV advocate and I still believe the best form of prevention when it comes to domestic violence is education and the earlier the better. So we are working on a curriculum now to propose to the schools.</a:t>
            </a:r>
          </a:p>
          <a:p>
            <a:pPr marL="423862" indent="-342900">
              <a:buFont typeface="Arial" panose="020B0604020202020204" pitchFamily="34" charset="0"/>
              <a:buChar char="•"/>
            </a:pPr>
            <a:r>
              <a:rPr lang="en-US" sz="1200" dirty="0"/>
              <a:t>But this all takes funding!</a:t>
            </a:r>
          </a:p>
          <a:p>
            <a:pPr marL="423862" indent="-342900">
              <a:buFont typeface="Arial" panose="020B0604020202020204" pitchFamily="34" charset="0"/>
              <a:buChar char="•"/>
            </a:pPr>
            <a:r>
              <a:rPr lang="en-US" sz="1200" dirty="0"/>
              <a:t>And we don't charge survivors for our services because we believe it's their fundamental human right to be free and safe in their own home--but also because of the rampant financial abuse in this demographic. Many are facing extreme poverty and some have become homeless.</a:t>
            </a:r>
          </a:p>
          <a:p>
            <a:pPr marL="423862" indent="-342900">
              <a:buFont typeface="Arial" panose="020B0604020202020204" pitchFamily="34" charset="0"/>
              <a:buChar char="•"/>
            </a:pPr>
            <a:r>
              <a:rPr lang="en-US" sz="1200" dirty="0"/>
              <a:t>So we have to find other ways to raise money.</a:t>
            </a:r>
          </a:p>
          <a:p>
            <a:endParaRPr lang="en-US" sz="1200" dirty="0"/>
          </a:p>
          <a:p>
            <a:endParaRPr lang="en-US" dirty="0"/>
          </a:p>
        </p:txBody>
      </p:sp>
      <p:sp>
        <p:nvSpPr>
          <p:cNvPr id="4" name="Slide Number Placeholder 3"/>
          <p:cNvSpPr>
            <a:spLocks noGrp="1"/>
          </p:cNvSpPr>
          <p:nvPr>
            <p:ph type="sldNum" sz="quarter" idx="5"/>
          </p:nvPr>
        </p:nvSpPr>
        <p:spPr/>
        <p:txBody>
          <a:bodyPr/>
          <a:lstStyle/>
          <a:p>
            <a:fld id="{91106A2A-2B04-594F-A3A5-6C1F4BD21650}" type="slidenum">
              <a:rPr lang="en-US" smtClean="0"/>
              <a:t>11</a:t>
            </a:fld>
            <a:endParaRPr lang="en-US"/>
          </a:p>
        </p:txBody>
      </p:sp>
    </p:spTree>
    <p:extLst>
      <p:ext uri="{BB962C8B-B14F-4D97-AF65-F5344CB8AC3E}">
        <p14:creationId xmlns:p14="http://schemas.microsoft.com/office/powerpoint/2010/main" val="3636639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can be hard for a survivor to recognize what’s happening to her, the tactics being used on her and the impact they are having on her—especially if he has a respected position in the community.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Covert abusers are wily and it’s easy to be taken in by their charm and credentials.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That’s why partnerships are so important because it really does take a village when it comes to addressing covert abuse and coercive control.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hope you'll consider partnering with us as well as we look forward to serving more and more residents here in </a:t>
            </a:r>
            <a:r>
              <a:rPr lang="en-US" dirty="0" err="1"/>
              <a:t>santa</a:t>
            </a:r>
            <a:r>
              <a:rPr lang="en-US" dirty="0"/>
              <a:t> </a:t>
            </a:r>
            <a:r>
              <a:rPr lang="en-US" dirty="0" err="1"/>
              <a:t>clara</a:t>
            </a:r>
            <a:r>
              <a:rPr lang="en-US" dirty="0"/>
              <a:t> county. </a:t>
            </a:r>
          </a:p>
          <a:p>
            <a:pPr lvl="0"/>
            <a:r>
              <a:rPr lang="en-US" sz="1200" kern="1200" dirty="0">
                <a:solidFill>
                  <a:schemeClr val="tx1"/>
                </a:solidFill>
                <a:effectLst/>
                <a:latin typeface="+mn-lt"/>
                <a:ea typeface="+mn-ea"/>
                <a:cs typeface="+mn-cs"/>
              </a:rPr>
              <a:t>If we all work on this together, we can continue to protect the right of every woman and child to be free and safe in their own home.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budget time comes around I hope you will consider supporting </a:t>
            </a:r>
            <a:r>
              <a:rPr lang="en-US" dirty="0" err="1"/>
              <a:t>WomenSV’s</a:t>
            </a:r>
            <a:r>
              <a:rPr lang="en-US" dirty="0"/>
              <a:t> work and our efforts to help overcome the oppression of domestic abuse at the hands of a powerful, sophisticated abuser, so they can go on to build safer, healthier lives for themselves and for their children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 you so much for your kind attention today.</a:t>
            </a:r>
          </a:p>
          <a:p>
            <a:pPr lvl="0"/>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know, as hard as it is to live with an abuser it’s almost impossible to leave without outside help. Over 70% of domestic violence incidents happen </a:t>
            </a:r>
            <a:r>
              <a:rPr lang="en-US" u="sng" dirty="0"/>
              <a:t>after</a:t>
            </a:r>
            <a:r>
              <a:rPr lang="en-US" dirty="0"/>
              <a:t> a woman leaves her abuser.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it takes a village to raise a child, it takes another village to leave an abuser!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With your help, we can all be that village and continue to reach more and more survivors who are struggling to build a safer life for themselves and for their children.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dirty="0">
                <a:ln>
                  <a:noFill/>
                </a:ln>
                <a:solidFill>
                  <a:srgbClr val="60336E"/>
                </a:solidFill>
                <a:effectLst/>
                <a:uLnTx/>
                <a:uFillTx/>
                <a:latin typeface="Verdana" panose="020B0604030504040204" pitchFamily="34" charset="0"/>
                <a:ea typeface="Verdana" panose="020B0604030504040204" pitchFamily="34" charset="0"/>
                <a:cs typeface="Verdana" panose="020B0604030504040204" pitchFamily="34" charset="0"/>
              </a:rPr>
              <a:t>We look forward to collaborating with all of you as we work together to protect the right of every man, woman and child to be free and safe in their own home!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4420845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Website and email address.</a:t>
            </a:r>
          </a:p>
        </p:txBody>
      </p:sp>
      <p:sp>
        <p:nvSpPr>
          <p:cNvPr id="4" name="Slide Number Placeholder 3"/>
          <p:cNvSpPr>
            <a:spLocks noGrp="1"/>
          </p:cNvSpPr>
          <p:nvPr>
            <p:ph type="sldNum" sz="quarter" idx="5"/>
          </p:nvPr>
        </p:nvSpPr>
        <p:spPr/>
        <p:txBody>
          <a:bodyPr/>
          <a:lstStyle/>
          <a:p>
            <a:fld id="{F8ABFDDA-84C8-F443-9B4D-D173084EE40C}" type="slidenum">
              <a:rPr lang="en-US" smtClean="0"/>
              <a:t>13</a:t>
            </a:fld>
            <a:endParaRPr lang="en-US"/>
          </a:p>
        </p:txBody>
      </p:sp>
    </p:spTree>
    <p:extLst>
      <p:ext uri="{BB962C8B-B14F-4D97-AF65-F5344CB8AC3E}">
        <p14:creationId xmlns:p14="http://schemas.microsoft.com/office/powerpoint/2010/main" val="489329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We have this idea that DV doesn't happen in nicer areas--but the truth is we are just better at hiding it. </a:t>
            </a:r>
          </a:p>
          <a:p>
            <a:pPr marL="171450" indent="-171450">
              <a:buFont typeface="Arial" panose="020B0604020202020204" pitchFamily="34" charset="0"/>
              <a:buChar char="•"/>
            </a:pPr>
            <a:r>
              <a:rPr lang="en-US" dirty="0"/>
              <a:t>There is so much shame and social stigma attached to this problem in this demographic--and the forms of abuse they are subjected to can be so subtle—it’s often hard for survivors to reach out for help—</a:t>
            </a:r>
          </a:p>
          <a:p>
            <a:pPr marL="171450" indent="-171450">
              <a:buFont typeface="Arial" panose="020B0604020202020204" pitchFamily="34" charset="0"/>
              <a:buChar char="•"/>
            </a:pPr>
            <a:r>
              <a:rPr lang="en-US" dirty="0"/>
              <a:t>Survivors in this demographic tend NOT to reach out to hospitals, or shelter-based agencies or the police for help--the very providers that keep track of DV data. </a:t>
            </a:r>
          </a:p>
          <a:p>
            <a:pPr marL="171450" indent="-171450">
              <a:buFont typeface="Arial" panose="020B0604020202020204" pitchFamily="34" charset="0"/>
              <a:buChar char="•"/>
            </a:pPr>
            <a:r>
              <a:rPr lang="en-US" dirty="0"/>
              <a:t>Even if she ends up going to the hospital, she may not feel safe disclosing the true cause of her injuries. And if he goes with her, he will spin a story about what happened. So vital to interview her away from her partner.</a:t>
            </a:r>
          </a:p>
          <a:p>
            <a:pPr marL="171450" indent="-171450">
              <a:buFont typeface="Arial" panose="020B0604020202020204" pitchFamily="34" charset="0"/>
              <a:buChar char="•"/>
            </a:pPr>
            <a:r>
              <a:rPr lang="en-US" dirty="0"/>
              <a:t>Re Susan Weitzman, clinical psychologist treating DV survivors in upscale neighborhoods, the more money their partners had, the more afraid the women were of being killed if they left, if not by their partner directly, then by a third party</a:t>
            </a:r>
          </a:p>
          <a:p>
            <a:pPr marL="33020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dirty="0"/>
              <a:t>.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8D0C2595-A4F3-AD4C-8C23-3F1C17CC0E54}" type="slidenum">
              <a:rPr kumimoji="0" lang="en-US" sz="14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033479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We are here to supplement existing DV agency services that focus on addressing physical and sexual violence</a:t>
            </a:r>
          </a:p>
          <a:p>
            <a:pPr marL="171450" indent="-171450">
              <a:buFont typeface="Arial" panose="020B0604020202020204" pitchFamily="34" charset="0"/>
              <a:buChar char="•"/>
            </a:pPr>
            <a:r>
              <a:rPr lang="en-US" dirty="0"/>
              <a:t>We do address physical and sexual violence but our area of </a:t>
            </a:r>
            <a:r>
              <a:rPr lang="en-US" dirty="0" err="1"/>
              <a:t>speciatly</a:t>
            </a:r>
            <a:r>
              <a:rPr lang="en-US" dirty="0"/>
              <a:t> is coercive control—the more subtle forms of abuse perpetrated by powerful, </a:t>
            </a:r>
            <a:r>
              <a:rPr lang="en-US" dirty="0" err="1"/>
              <a:t>sophiostictaed</a:t>
            </a:r>
            <a:r>
              <a:rPr lang="en-US" dirty="0"/>
              <a:t> </a:t>
            </a:r>
            <a:r>
              <a:rPr lang="en-US" dirty="0" err="1"/>
              <a:t>bausers</a:t>
            </a:r>
            <a:endParaRPr lang="en-US" dirty="0"/>
          </a:p>
          <a:p>
            <a:pPr marL="171450" indent="-171450">
              <a:buFont typeface="Arial" panose="020B0604020202020204" pitchFamily="34" charset="0"/>
              <a:buChar char="•"/>
            </a:pPr>
            <a:r>
              <a:rPr lang="en-US" dirty="0"/>
              <a:t>It involves a </a:t>
            </a:r>
            <a:r>
              <a:rPr lang="en-US" b="1" dirty="0"/>
              <a:t>pattern</a:t>
            </a:r>
            <a:r>
              <a:rPr lang="en-US" dirty="0"/>
              <a:t> of controlling, threatening, isolating behavior</a:t>
            </a:r>
          </a:p>
          <a:p>
            <a:pPr marL="171450" indent="-171450">
              <a:buFont typeface="Arial" panose="020B0604020202020204" pitchFamily="34" charset="0"/>
              <a:buChar char="•"/>
            </a:pPr>
            <a:r>
              <a:rPr lang="en-US" dirty="0"/>
              <a:t>It’s typically a gender-based crime, although there are controlling women, and children can be victims of coercive control by either parent—Mommy Dearest.</a:t>
            </a:r>
          </a:p>
          <a:p>
            <a:pPr marL="171450" indent="-171450">
              <a:buFont typeface="Arial" panose="020B0604020202020204" pitchFamily="34" charset="0"/>
              <a:buChar char="•"/>
            </a:pPr>
            <a:r>
              <a:rPr lang="en-US" dirty="0"/>
              <a:t>but it tends to be a gender-based crime perpetrated by men against women. </a:t>
            </a:r>
          </a:p>
          <a:p>
            <a:pPr marL="171450" indent="-171450">
              <a:buFont typeface="Arial" panose="020B0604020202020204" pitchFamily="34" charset="0"/>
              <a:buChar char="•"/>
            </a:pPr>
            <a:r>
              <a:rPr lang="en-US" dirty="0"/>
              <a:t>That's according to Dr. Evan Stark, the world-renowned expert on coercive control wrote the book "coercive control: how men entrap women in personal life."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He calls coercive control a liberty crime because it violates a woman's fundamental right to be free and safe in her own home.</a:t>
            </a:r>
          </a:p>
          <a:p>
            <a:pPr marL="171450" indent="-171450">
              <a:buFont typeface="Arial" panose="020B0604020202020204" pitchFamily="34" charset="0"/>
              <a:buChar char="•"/>
            </a:pPr>
            <a:r>
              <a:rPr lang="en-US" dirty="0"/>
              <a:t>It ranges from emotional abuse to strangulation—</a:t>
            </a:r>
          </a:p>
          <a:p>
            <a:pPr marL="171450" indent="-171450">
              <a:buFont typeface="Arial" panose="020B0604020202020204" pitchFamily="34" charset="0"/>
              <a:buChar char="•"/>
            </a:pPr>
            <a:r>
              <a:rPr lang="en-US" dirty="0"/>
              <a:t>CLICK</a:t>
            </a:r>
          </a:p>
          <a:p>
            <a:pPr marL="171450" indent="-171450">
              <a:buFont typeface="Arial" panose="020B0604020202020204" pitchFamily="34" charset="0"/>
              <a:buChar char="•"/>
            </a:pPr>
            <a:r>
              <a:rPr lang="en-US" dirty="0"/>
              <a:t>about 35% of our survivors have experienced non-fatal strangulation at the hands of their partner—their lawyer, engineer, doctor, therapist, religious leader-partner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dirty="0">
                <a:ln>
                  <a:noFill/>
                </a:ln>
                <a:solidFill>
                  <a:srgbClr val="000000"/>
                </a:solidFill>
                <a:effectLst/>
                <a:uLnTx/>
                <a:uFillTx/>
                <a:ea typeface="+mn-ea"/>
                <a:cs typeface="Arial"/>
                <a:sym typeface="Arial"/>
              </a:rPr>
              <a:t>Coercive control is a lethality risk right up there with </a:t>
            </a:r>
            <a:r>
              <a:rPr lang="en-US" dirty="0"/>
              <a:t>ending the relationship, pregnancy,  and owning a gun</a:t>
            </a:r>
          </a:p>
          <a:p>
            <a:pPr marL="171450" indent="-171450">
              <a:buFont typeface="Arial" panose="020B0604020202020204" pitchFamily="34" charset="0"/>
              <a:buChar char="•"/>
            </a:pPr>
            <a:r>
              <a:rPr lang="en-US" dirty="0"/>
              <a:t>Not only does it rob victims of their basic human right to peace and safety and freedom, it erodes their sense of agency, self-sufficiency, independence and over time, their sense of self, of personhood</a:t>
            </a:r>
          </a:p>
          <a:p>
            <a:pPr marL="171450" indent="-171450">
              <a:buFont typeface="Arial" panose="020B0604020202020204" pitchFamily="34" charset="0"/>
              <a:buChar char="•"/>
            </a:pPr>
            <a:r>
              <a:rPr lang="en-US" dirty="0"/>
              <a:t>I call it the ultimate form of identity theft because it robs the victim of who they once were before all these things—their freedom, their peace, their safety, their independence--were taken away from them</a:t>
            </a:r>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A53A61F7-5A06-EA47-A57B-06C96CE71440}" type="slidenum">
              <a:rPr lang="en-US" smtClean="0"/>
              <a:t>3</a:t>
            </a:fld>
            <a:endParaRPr lang="en-US"/>
          </a:p>
        </p:txBody>
      </p:sp>
    </p:spTree>
    <p:extLst>
      <p:ext uri="{BB962C8B-B14F-4D97-AF65-F5344CB8AC3E}">
        <p14:creationId xmlns:p14="http://schemas.microsoft.com/office/powerpoint/2010/main" val="3596288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An example of the ultimate act of domestic violence happened just earlier this year in an upper middle class neighborhood, committed by a professional..</a:t>
            </a:r>
          </a:p>
          <a:p>
            <a:r>
              <a:rPr lang="en-US" b="0" dirty="0"/>
              <a:t>Leonid </a:t>
            </a:r>
            <a:r>
              <a:rPr lang="en-US" b="0" dirty="0" err="1"/>
              <a:t>Yamburg</a:t>
            </a:r>
            <a:r>
              <a:rPr lang="en-US" b="0" dirty="0"/>
              <a:t>, Silicon Valley engineer from Sunnyvale.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No prior reported history of domestic violence.</a:t>
            </a:r>
          </a:p>
          <a:p>
            <a:r>
              <a:rPr lang="en-US" b="0" dirty="0"/>
              <a:t>In January of this year, he was arrested on suspicion of double murder after he walked into police headquarters and confessed to killing his wife.</a:t>
            </a:r>
          </a:p>
          <a:p>
            <a:r>
              <a:rPr lang="en-US" b="0" dirty="0"/>
              <a:t>Officers later found his wife and his 11-year-old daughter dead at the scene.</a:t>
            </a:r>
          </a:p>
          <a:p>
            <a:endParaRPr lang="en-US" dirty="0"/>
          </a:p>
        </p:txBody>
      </p:sp>
      <p:sp>
        <p:nvSpPr>
          <p:cNvPr id="4" name="Slide Number Placeholder 3"/>
          <p:cNvSpPr>
            <a:spLocks noGrp="1"/>
          </p:cNvSpPr>
          <p:nvPr>
            <p:ph type="sldNum" sz="quarter" idx="5"/>
          </p:nvPr>
        </p:nvSpPr>
        <p:spPr/>
        <p:txBody>
          <a:bodyPr/>
          <a:lstStyle/>
          <a:p>
            <a:fld id="{9503398A-1113-7B40-8CB7-D71E65304531}" type="slidenum">
              <a:rPr lang="en-US" smtClean="0"/>
              <a:t>4</a:t>
            </a:fld>
            <a:endParaRPr lang="en-US"/>
          </a:p>
        </p:txBody>
      </p:sp>
    </p:spTree>
    <p:extLst>
      <p:ext uri="{BB962C8B-B14F-4D97-AF65-F5344CB8AC3E}">
        <p14:creationId xmlns:p14="http://schemas.microsoft.com/office/powerpoint/2010/main" val="2015924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ABFDDA-84C8-F443-9B4D-D173084EE40C}" type="slidenum">
              <a:rPr lang="en-US" smtClean="0"/>
              <a:t>5</a:t>
            </a:fld>
            <a:endParaRPr lang="en-US"/>
          </a:p>
        </p:txBody>
      </p:sp>
    </p:spTree>
    <p:extLst>
      <p:ext uri="{BB962C8B-B14F-4D97-AF65-F5344CB8AC3E}">
        <p14:creationId xmlns:p14="http://schemas.microsoft.com/office/powerpoint/2010/main" val="3703969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Here’s what we are doing about this problem.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Our goal is </a:t>
            </a:r>
            <a:r>
              <a:rPr kumimoji="0" lang="en-US" sz="1200" b="0" i="0" u="none" strike="noStrike" kern="1200" cap="none" spc="0" normalizeH="0" baseline="0" noProof="0" dirty="0">
                <a:ln>
                  <a:noFill/>
                </a:ln>
                <a:solidFill>
                  <a:srgbClr val="000000"/>
                </a:solidFill>
                <a:effectLst/>
                <a:uLnTx/>
                <a:uFillTx/>
                <a:latin typeface="+mn-lt"/>
                <a:ea typeface="+mn-ea"/>
                <a:cs typeface="+mn-cs"/>
              </a:rPr>
              <a:t>to empower survivors, train providers and educate the community to break the cycle of covert abuse and coercive control in intimate partner relationships. </a:t>
            </a:r>
            <a:endParaRPr lang="en-US" sz="12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4DF15-64A1-5545-B81F-5C01E9F0D8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365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mn-lt"/>
                <a:ea typeface="+mn-ea"/>
                <a:cs typeface="+mn-cs"/>
              </a:rPr>
              <a:t>On the surface they may appear  to be living a life of privilege but in reality these women are often trapped in a relationship with a sophisticated abuser who threatens to destroy them in every conceivable way if they ever should leave.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ea typeface="+mn-ea"/>
                <a:cs typeface="Arial"/>
                <a:sym typeface="Arial"/>
              </a:rPr>
              <a:t>In working with our survivors, we address the more obvious forms of abuse such as physical and sexual violence, but we also have a unique area of focus on other types of abuse such as emotional, financial, legal and technological, and other behaviors that are controlling, isolating and threatening but harder to identify, because they don't leave visible wounds.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00000"/>
              </a:solidFill>
              <a:effectLst/>
              <a:uLnTx/>
              <a:uFillTx/>
              <a:ea typeface="+mn-ea"/>
              <a:cs typeface="Arial"/>
              <a:sym typeface="Arial"/>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4DF15-64A1-5545-B81F-5C01E9F0D8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6616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0" y="4187455"/>
            <a:ext cx="6751673" cy="4956545"/>
          </a:xfrm>
        </p:spPr>
        <p:txBody>
          <a:bodyPr/>
          <a:lstStyle/>
          <a:p>
            <a:pPr marL="33020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EDIT!!!! There are 3 parts to our program</a:t>
            </a:r>
          </a:p>
          <a:p>
            <a:pPr marL="33020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The first is direct client services which include a helpline; a weekly support group; </a:t>
            </a:r>
          </a:p>
          <a:p>
            <a:pPr marL="33020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ongoing individual meetings where we develop a close personal relationship with each survivor and continue to meet with them individually for as long as they want—in many cases, for years! </a:t>
            </a:r>
          </a:p>
          <a:p>
            <a:pPr marL="33020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Our survivors come from all different races, countries, religions and cultural backgrounds. The one thing they all have in common is being trapped in a relationship with a sophisticated abuser.</a:t>
            </a:r>
          </a:p>
          <a:p>
            <a:pPr marL="33020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We also connect our survivors with resources depending on what they need--private investigators, cybersecurity experts, financial analysts.</a:t>
            </a:r>
          </a:p>
          <a:p>
            <a:pPr marL="33020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We provide survivors with </a:t>
            </a: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gift cards if needed,  or a burner phone and sometimes a basic laptop if their electronics have been compromised. Here. In Silicon Valley, technological abuse is VERY common. </a:t>
            </a:r>
          </a:p>
          <a:p>
            <a:pPr marL="33020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We don't charge survivors for our services because we believe it's every woman's right and every child's right to be free and safe in their own home and they shouldn't have to pay to exercise that right. That's one reason. </a:t>
            </a:r>
          </a:p>
          <a:p>
            <a:pPr marL="33020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But another is because of the rampant financial abuse in this demographic. On paper they may look like they come from a background of privilege but the reality is often something altogether different where their abuser has taken total control of their resources and plunged them into crippling debt or bankruptcy.</a:t>
            </a:r>
          </a:p>
          <a:p>
            <a:pPr marL="33020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endParaRPr kumimoji="0" lang="en-US" sz="110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endParaRPr>
          </a:p>
          <a:p>
            <a:pPr marL="33020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sz="1100" dirty="0"/>
              <a:t>The second part of our program is professional education. I was a teacher before becoming an advocate and education continues to be very important to me. Knowledge is power and when it comes to domestic violence, education is one of the most effective forms of intervention--the earlier the better. So we do professional trainings for providers to help them become more trauma informed in working with this population.</a:t>
            </a:r>
          </a:p>
          <a:p>
            <a:pPr marL="33020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endParaRPr lang="en-US" sz="1100" dirty="0"/>
          </a:p>
          <a:p>
            <a:pPr marL="33020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sz="1100" dirty="0"/>
              <a:t>the third part of our program is community outreach. We give public presentations for employers, service clubs and schools--to  </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raise awareness about domestic violence and coercive control. </a:t>
            </a:r>
          </a:p>
          <a:p>
            <a:pPr marL="33020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And I write a column on coercive control  and do interviews with other media as well</a:t>
            </a:r>
          </a:p>
          <a:p>
            <a:pPr marL="33020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endParaRPr lang="en-US" sz="1100" dirty="0"/>
          </a:p>
          <a:p>
            <a:endParaRPr lang="en-US" dirty="0"/>
          </a:p>
        </p:txBody>
      </p:sp>
    </p:spTree>
    <p:extLst>
      <p:ext uri="{BB962C8B-B14F-4D97-AF65-F5344CB8AC3E}">
        <p14:creationId xmlns:p14="http://schemas.microsoft.com/office/powerpoint/2010/main" val="1333299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terms of our outreach, some examples include our partnerships with law enforcement and health care</a:t>
            </a:r>
          </a:p>
          <a:p>
            <a:r>
              <a:rPr lang="en-US" dirty="0"/>
              <a:t>We receive some generous funding from Los Altos City Council and partner closely with the los Altos Police Department, doing trainings for their officers and bringing survivors over to do safety planning. Their officers also come to our support group to educate our survivors about their rights.</a:t>
            </a:r>
          </a:p>
          <a:p>
            <a:r>
              <a:rPr lang="en-US" dirty="0"/>
              <a:t>I also have a column in the Town Crier on covert abuse to help raise public awareness about this issue.</a:t>
            </a:r>
          </a:p>
          <a:p>
            <a:r>
              <a:rPr lang="en-US" dirty="0"/>
              <a:t>We’ve done talks for the Cupertino city Council, their Public Safety Commission and have one coming up for their Public Safety Forum</a:t>
            </a:r>
          </a:p>
          <a:p>
            <a:r>
              <a:rPr lang="en-US" dirty="0"/>
              <a:t>We’ve also brought survivors over to consult with officers at the police stations in MV, Sunnyvale, and LA police stations as well as the Cupertino substation</a:t>
            </a:r>
          </a:p>
          <a:p>
            <a:r>
              <a:rPr lang="en-US" dirty="0"/>
              <a:t>And I’ve done trainings for the officers at many police departments in SCC and have one coming up for the SCC probation department.</a:t>
            </a:r>
          </a:p>
          <a:p>
            <a:r>
              <a:rPr lang="en-US" dirty="0"/>
              <a:t>I also serve on the DVDRT and help edit the SCC police chiefs DV protocol and create the DVDRT Annual Report based on the cases we review of DV homicides.</a:t>
            </a:r>
          </a:p>
          <a:p>
            <a:r>
              <a:rPr lang="en-US" dirty="0"/>
              <a:t>We also do trainings for health care practitioners to help them become more trauma informed in serving their patients.</a:t>
            </a:r>
          </a:p>
          <a:p>
            <a:r>
              <a:rPr lang="en-US" dirty="0"/>
              <a:t>We’ve done a number of trainings for high school students and teachers but we would like to do more because we believe that when it comes to DV education is the best form of prevention</a:t>
            </a:r>
          </a:p>
          <a:p>
            <a:endParaRPr lang="en-US" dirty="0"/>
          </a:p>
          <a:p>
            <a:endParaRPr lang="en-US" dirty="0"/>
          </a:p>
        </p:txBody>
      </p:sp>
      <p:sp>
        <p:nvSpPr>
          <p:cNvPr id="4" name="Slide Number Placeholder 3"/>
          <p:cNvSpPr>
            <a:spLocks noGrp="1"/>
          </p:cNvSpPr>
          <p:nvPr>
            <p:ph type="sldNum" sz="quarter" idx="5"/>
          </p:nvPr>
        </p:nvSpPr>
        <p:spPr/>
        <p:txBody>
          <a:bodyPr/>
          <a:lstStyle/>
          <a:p>
            <a:fld id="{7D8FC365-5CA6-744F-8BC4-A62E97F74FAF}" type="slidenum">
              <a:rPr lang="en-US" smtClean="0"/>
              <a:t>9</a:t>
            </a:fld>
            <a:endParaRPr lang="en-US"/>
          </a:p>
        </p:txBody>
      </p:sp>
    </p:spTree>
    <p:extLst>
      <p:ext uri="{BB962C8B-B14F-4D97-AF65-F5344CB8AC3E}">
        <p14:creationId xmlns:p14="http://schemas.microsoft.com/office/powerpoint/2010/main" val="1556552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mailto:info@womensv.org" TargetMode="External"/><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hyperlink" Target="http://www.womensv.org/"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00691" y="378808"/>
            <a:ext cx="11424863" cy="2302748"/>
          </a:xfrm>
        </p:spPr>
        <p:txBody>
          <a:bodyPr anchor="t">
            <a:normAutofit/>
          </a:bodyPr>
          <a:lstStyle>
            <a:lvl1pPr algn="l">
              <a:lnSpc>
                <a:spcPct val="85000"/>
              </a:lnSpc>
              <a:defRPr sz="4000" b="1" spc="-50" baseline="0">
                <a:solidFill>
                  <a:srgbClr val="7030A0"/>
                </a:solidFill>
              </a:defRPr>
            </a:lvl1pPr>
          </a:lstStyle>
          <a:p>
            <a:r>
              <a:rPr lang="en-US"/>
              <a:t>Click to edit Master title style</a:t>
            </a:r>
            <a:endParaRPr lang="en-US" dirty="0"/>
          </a:p>
        </p:txBody>
      </p:sp>
      <p:sp>
        <p:nvSpPr>
          <p:cNvPr id="10" name="Rectangle 9">
            <a:extLst>
              <a:ext uri="{FF2B5EF4-FFF2-40B4-BE49-F238E27FC236}">
                <a16:creationId xmlns:a16="http://schemas.microsoft.com/office/drawing/2014/main" id="{B90D2EBE-D119-4277-8D9D-D14C97237D0E}"/>
              </a:ext>
            </a:extLst>
          </p:cNvPr>
          <p:cNvSpPr/>
          <p:nvPr userDrawn="1"/>
        </p:nvSpPr>
        <p:spPr>
          <a:xfrm>
            <a:off x="0" y="6400800"/>
            <a:ext cx="12192000" cy="457200"/>
          </a:xfrm>
          <a:prstGeom prst="rect">
            <a:avLst/>
          </a:prstGeom>
          <a:solidFill>
            <a:srgbClr val="60336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1" name="Rectangle 10">
            <a:extLst>
              <a:ext uri="{FF2B5EF4-FFF2-40B4-BE49-F238E27FC236}">
                <a16:creationId xmlns:a16="http://schemas.microsoft.com/office/drawing/2014/main" id="{900CA245-FF9A-47FA-A4D5-C78FC8AD676C}"/>
              </a:ext>
            </a:extLst>
          </p:cNvPr>
          <p:cNvSpPr/>
          <p:nvPr userDrawn="1"/>
        </p:nvSpPr>
        <p:spPr>
          <a:xfrm>
            <a:off x="0" y="6334316"/>
            <a:ext cx="12192001" cy="65998"/>
          </a:xfrm>
          <a:prstGeom prst="rect">
            <a:avLst/>
          </a:prstGeom>
          <a:solidFill>
            <a:srgbClr val="9C5A8F"/>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5" name="Picture 14">
            <a:extLst>
              <a:ext uri="{FF2B5EF4-FFF2-40B4-BE49-F238E27FC236}">
                <a16:creationId xmlns:a16="http://schemas.microsoft.com/office/drawing/2014/main" id="{6CF92E99-ECBD-4E79-9024-8C08222F919C}"/>
              </a:ext>
            </a:extLst>
          </p:cNvPr>
          <p:cNvPicPr>
            <a:picLocks noChangeAspect="1"/>
          </p:cNvPicPr>
          <p:nvPr userDrawn="1"/>
        </p:nvPicPr>
        <p:blipFill>
          <a:blip r:embed="rId2"/>
          <a:stretch>
            <a:fillRect/>
          </a:stretch>
        </p:blipFill>
        <p:spPr>
          <a:xfrm>
            <a:off x="4634547" y="3195507"/>
            <a:ext cx="1670304" cy="1828800"/>
          </a:xfrm>
          <a:prstGeom prst="rect">
            <a:avLst/>
          </a:prstGeom>
        </p:spPr>
      </p:pic>
      <p:sp>
        <p:nvSpPr>
          <p:cNvPr id="18" name="Rectangle 17">
            <a:extLst>
              <a:ext uri="{FF2B5EF4-FFF2-40B4-BE49-F238E27FC236}">
                <a16:creationId xmlns:a16="http://schemas.microsoft.com/office/drawing/2014/main" id="{4D697790-6A31-42FE-B7F1-706612901344}"/>
              </a:ext>
            </a:extLst>
          </p:cNvPr>
          <p:cNvSpPr/>
          <p:nvPr userDrawn="1"/>
        </p:nvSpPr>
        <p:spPr>
          <a:xfrm>
            <a:off x="1159965" y="5304493"/>
            <a:ext cx="9345587" cy="92333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b="0" i="0" kern="1200" dirty="0">
                <a:solidFill>
                  <a:schemeClr val="tx1"/>
                </a:solidFill>
                <a:effectLst/>
                <a:latin typeface="Verdana" panose="020B0604030504040204" pitchFamily="34" charset="0"/>
                <a:ea typeface="Verdana" panose="020B0604030504040204" pitchFamily="34" charset="0"/>
                <a:cs typeface="+mn-cs"/>
              </a:rPr>
              <a:t>WomenSV – Empowering women who have suffered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b="0" i="0" kern="1200" dirty="0">
                <a:solidFill>
                  <a:schemeClr val="tx1"/>
                </a:solidFill>
                <a:effectLst/>
                <a:latin typeface="Verdana" panose="020B0604030504040204" pitchFamily="34" charset="0"/>
                <a:ea typeface="Verdana" panose="020B0604030504040204" pitchFamily="34" charset="0"/>
                <a:cs typeface="+mn-cs"/>
              </a:rPr>
              <a:t>from involvement with powerful, sophisticated abusers</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u="sng" dirty="0">
                <a:solidFill>
                  <a:schemeClr val="tx1"/>
                </a:solidFill>
                <a:latin typeface="Verdana" panose="020B0604030504040204" pitchFamily="34" charset="0"/>
                <a:ea typeface="Verdana" panose="020B0604030504040204" pitchFamily="34" charset="0"/>
                <a:cs typeface="Open Sans Light" panose="020B0604020202020204" charset="0"/>
                <a:hlinkClick r:id="rId3"/>
              </a:rPr>
              <a:t>info@womensv.org</a:t>
            </a:r>
            <a:r>
              <a:rPr lang="en-US" dirty="0">
                <a:solidFill>
                  <a:schemeClr val="tx1"/>
                </a:solidFill>
                <a:latin typeface="Verdana" panose="020B0604030504040204" pitchFamily="34" charset="0"/>
                <a:ea typeface="Verdana" panose="020B0604030504040204" pitchFamily="34" charset="0"/>
                <a:cs typeface="Open Sans Light" panose="020B0604020202020204" charset="0"/>
              </a:rPr>
              <a:t> | 833-WOMENSV/833-966-3678 | </a:t>
            </a:r>
            <a:r>
              <a:rPr lang="en-US" u="sng" dirty="0">
                <a:solidFill>
                  <a:schemeClr val="tx1"/>
                </a:solidFill>
                <a:latin typeface="Verdana" panose="020B0604030504040204" pitchFamily="34" charset="0"/>
                <a:ea typeface="Verdana" panose="020B0604030504040204" pitchFamily="34" charset="0"/>
                <a:cs typeface="Open Sans Light" panose="020B0604020202020204" charset="0"/>
                <a:hlinkClick r:id="rId4"/>
              </a:rPr>
              <a:t>www.womensv.org</a:t>
            </a:r>
            <a:endParaRPr lang="en-US" dirty="0">
              <a:solidFill>
                <a:schemeClr val="tx1"/>
              </a:solidFill>
              <a:latin typeface="Verdana" panose="020B0604030504040204" pitchFamily="34" charset="0"/>
              <a:ea typeface="Verdana" panose="020B0604030504040204" pitchFamily="34" charset="0"/>
              <a:cs typeface="Open Sans Light" panose="020B0604020202020204" charset="0"/>
            </a:endParaRPr>
          </a:p>
        </p:txBody>
      </p:sp>
    </p:spTree>
    <p:extLst>
      <p:ext uri="{BB962C8B-B14F-4D97-AF65-F5344CB8AC3E}">
        <p14:creationId xmlns:p14="http://schemas.microsoft.com/office/powerpoint/2010/main" val="4266730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2"/>
        <p:cNvGrpSpPr/>
        <p:nvPr/>
      </p:nvGrpSpPr>
      <p:grpSpPr>
        <a:xfrm>
          <a:off x="0" y="0"/>
          <a:ext cx="0" cy="0"/>
          <a:chOff x="0" y="0"/>
          <a:chExt cx="0" cy="0"/>
        </a:xfrm>
      </p:grpSpPr>
      <p:sp>
        <p:nvSpPr>
          <p:cNvPr id="13" name="Shape 13"/>
          <p:cNvSpPr txBox="1">
            <a:spLocks noGrp="1"/>
          </p:cNvSpPr>
          <p:nvPr>
            <p:ph type="ctrTitle"/>
          </p:nvPr>
        </p:nvSpPr>
        <p:spPr>
          <a:xfrm>
            <a:off x="415611" y="578566"/>
            <a:ext cx="9266823" cy="2850433"/>
          </a:xfrm>
          <a:prstGeom prst="rect">
            <a:avLst/>
          </a:prstGeom>
        </p:spPr>
        <p:txBody>
          <a:bodyPr spcFirstLastPara="1" wrap="square" lIns="91425" tIns="91425" rIns="91425" bIns="91425" anchor="t" anchorCtr="0"/>
          <a:lstStyle>
            <a:lvl1pPr lvl="0">
              <a:spcBef>
                <a:spcPts val="0"/>
              </a:spcBef>
              <a:spcAft>
                <a:spcPts val="0"/>
              </a:spcAft>
              <a:buClr>
                <a:srgbClr val="6D2F72"/>
              </a:buClr>
              <a:buSzPts val="5200"/>
              <a:buFont typeface="Open Sans Light"/>
              <a:buNone/>
              <a:defRPr sz="6933">
                <a:solidFill>
                  <a:srgbClr val="6D2F72"/>
                </a:solidFill>
                <a:latin typeface="Verdana" panose="020B0604030504040204" pitchFamily="34" charset="0"/>
                <a:ea typeface="Verdana" panose="020B0604030504040204" pitchFamily="34" charset="0"/>
                <a:cs typeface="Open Sans Light"/>
                <a:sym typeface="Open Sans Light"/>
              </a:defRPr>
            </a:lvl1pPr>
            <a:lvl2pPr lvl="1" algn="ctr">
              <a:spcBef>
                <a:spcPts val="0"/>
              </a:spcBef>
              <a:spcAft>
                <a:spcPts val="0"/>
              </a:spcAft>
              <a:buSzPts val="5200"/>
              <a:buFont typeface="Open Sans Light"/>
              <a:buNone/>
              <a:defRPr sz="6933">
                <a:latin typeface="Open Sans Light"/>
                <a:ea typeface="Open Sans Light"/>
                <a:cs typeface="Open Sans Light"/>
                <a:sym typeface="Open Sans Light"/>
              </a:defRPr>
            </a:lvl2pPr>
            <a:lvl3pPr lvl="2" algn="ctr">
              <a:spcBef>
                <a:spcPts val="0"/>
              </a:spcBef>
              <a:spcAft>
                <a:spcPts val="0"/>
              </a:spcAft>
              <a:buSzPts val="5200"/>
              <a:buFont typeface="Open Sans Light"/>
              <a:buNone/>
              <a:defRPr sz="6933">
                <a:latin typeface="Open Sans Light"/>
                <a:ea typeface="Open Sans Light"/>
                <a:cs typeface="Open Sans Light"/>
                <a:sym typeface="Open Sans Light"/>
              </a:defRPr>
            </a:lvl3pPr>
            <a:lvl4pPr lvl="3" algn="ctr">
              <a:spcBef>
                <a:spcPts val="0"/>
              </a:spcBef>
              <a:spcAft>
                <a:spcPts val="0"/>
              </a:spcAft>
              <a:buSzPts val="5200"/>
              <a:buFont typeface="Open Sans Light"/>
              <a:buNone/>
              <a:defRPr sz="6933">
                <a:latin typeface="Open Sans Light"/>
                <a:ea typeface="Open Sans Light"/>
                <a:cs typeface="Open Sans Light"/>
                <a:sym typeface="Open Sans Light"/>
              </a:defRPr>
            </a:lvl4pPr>
            <a:lvl5pPr lvl="4" algn="ctr">
              <a:spcBef>
                <a:spcPts val="0"/>
              </a:spcBef>
              <a:spcAft>
                <a:spcPts val="0"/>
              </a:spcAft>
              <a:buSzPts val="5200"/>
              <a:buFont typeface="Open Sans Light"/>
              <a:buNone/>
              <a:defRPr sz="6933">
                <a:latin typeface="Open Sans Light"/>
                <a:ea typeface="Open Sans Light"/>
                <a:cs typeface="Open Sans Light"/>
                <a:sym typeface="Open Sans Light"/>
              </a:defRPr>
            </a:lvl5pPr>
            <a:lvl6pPr lvl="5" algn="ctr">
              <a:spcBef>
                <a:spcPts val="0"/>
              </a:spcBef>
              <a:spcAft>
                <a:spcPts val="0"/>
              </a:spcAft>
              <a:buSzPts val="5200"/>
              <a:buFont typeface="Open Sans Light"/>
              <a:buNone/>
              <a:defRPr sz="6933">
                <a:latin typeface="Open Sans Light"/>
                <a:ea typeface="Open Sans Light"/>
                <a:cs typeface="Open Sans Light"/>
                <a:sym typeface="Open Sans Light"/>
              </a:defRPr>
            </a:lvl6pPr>
            <a:lvl7pPr lvl="6" algn="ctr">
              <a:spcBef>
                <a:spcPts val="0"/>
              </a:spcBef>
              <a:spcAft>
                <a:spcPts val="0"/>
              </a:spcAft>
              <a:buSzPts val="5200"/>
              <a:buFont typeface="Open Sans Light"/>
              <a:buNone/>
              <a:defRPr sz="6933">
                <a:latin typeface="Open Sans Light"/>
                <a:ea typeface="Open Sans Light"/>
                <a:cs typeface="Open Sans Light"/>
                <a:sym typeface="Open Sans Light"/>
              </a:defRPr>
            </a:lvl7pPr>
            <a:lvl8pPr lvl="7" algn="ctr">
              <a:spcBef>
                <a:spcPts val="0"/>
              </a:spcBef>
              <a:spcAft>
                <a:spcPts val="0"/>
              </a:spcAft>
              <a:buSzPts val="5200"/>
              <a:buFont typeface="Open Sans Light"/>
              <a:buNone/>
              <a:defRPr sz="6933">
                <a:latin typeface="Open Sans Light"/>
                <a:ea typeface="Open Sans Light"/>
                <a:cs typeface="Open Sans Light"/>
                <a:sym typeface="Open Sans Light"/>
              </a:defRPr>
            </a:lvl8pPr>
            <a:lvl9pPr lvl="8" algn="ctr">
              <a:spcBef>
                <a:spcPts val="0"/>
              </a:spcBef>
              <a:spcAft>
                <a:spcPts val="0"/>
              </a:spcAft>
              <a:buSzPts val="5200"/>
              <a:buFont typeface="Open Sans Light"/>
              <a:buNone/>
              <a:defRPr sz="6933">
                <a:latin typeface="Open Sans Light"/>
                <a:ea typeface="Open Sans Light"/>
                <a:cs typeface="Open Sans Light"/>
                <a:sym typeface="Open Sans Light"/>
              </a:defRPr>
            </a:lvl9pPr>
          </a:lstStyle>
          <a:p>
            <a:endParaRPr dirty="0"/>
          </a:p>
        </p:txBody>
      </p:sp>
      <p:sp>
        <p:nvSpPr>
          <p:cNvPr id="14" name="Shape 14"/>
          <p:cNvSpPr txBox="1">
            <a:spLocks noGrp="1"/>
          </p:cNvSpPr>
          <p:nvPr>
            <p:ph type="subTitle" idx="1"/>
          </p:nvPr>
        </p:nvSpPr>
        <p:spPr>
          <a:xfrm>
            <a:off x="415600" y="3094500"/>
            <a:ext cx="11360800" cy="1056800"/>
          </a:xfrm>
          <a:prstGeom prst="rect">
            <a:avLst/>
          </a:prstGeom>
        </p:spPr>
        <p:txBody>
          <a:bodyPr spcFirstLastPara="1" wrap="square" lIns="91425" tIns="91425" rIns="91425" bIns="91425" anchor="t" anchorCtr="0"/>
          <a:lstStyle>
            <a:lvl1pPr lvl="0">
              <a:lnSpc>
                <a:spcPct val="100000"/>
              </a:lnSpc>
              <a:spcBef>
                <a:spcPts val="0"/>
              </a:spcBef>
              <a:spcAft>
                <a:spcPts val="0"/>
              </a:spcAft>
              <a:buSzPts val="2800"/>
              <a:buFont typeface="Open Sans"/>
              <a:buNone/>
              <a:defRPr sz="3733" b="1">
                <a:latin typeface="Verdana" panose="020B0604030504040204" pitchFamily="34" charset="0"/>
                <a:ea typeface="Verdana" panose="020B0604030504040204" pitchFamily="34" charset="0"/>
                <a:cs typeface="Open Sans"/>
                <a:sym typeface="Open Sans"/>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dirty="0"/>
          </a:p>
        </p:txBody>
      </p:sp>
      <p:sp>
        <p:nvSpPr>
          <p:cNvPr id="15" name="Shape 1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586862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9"/>
        <p:cNvGrpSpPr/>
        <p:nvPr/>
      </p:nvGrpSpPr>
      <p:grpSpPr>
        <a:xfrm>
          <a:off x="0" y="0"/>
          <a:ext cx="0" cy="0"/>
          <a:chOff x="0" y="0"/>
          <a:chExt cx="0" cy="0"/>
        </a:xfrm>
      </p:grpSpPr>
      <p:sp>
        <p:nvSpPr>
          <p:cNvPr id="20" name="Shape 20"/>
          <p:cNvSpPr txBox="1">
            <a:spLocks noGrp="1"/>
          </p:cNvSpPr>
          <p:nvPr>
            <p:ph type="title"/>
          </p:nvPr>
        </p:nvSpPr>
        <p:spPr>
          <a:xfrm>
            <a:off x="301611" y="252939"/>
            <a:ext cx="11360800" cy="763600"/>
          </a:xfrm>
          <a:prstGeom prst="rect">
            <a:avLst/>
          </a:prstGeom>
        </p:spPr>
        <p:txBody>
          <a:bodyPr spcFirstLastPara="1" wrap="square" lIns="91425" tIns="91425" rIns="91425" bIns="91425" anchor="t" anchorCtr="0"/>
          <a:lstStyle>
            <a:lvl1pPr lvl="0">
              <a:spcBef>
                <a:spcPts val="0"/>
              </a:spcBef>
              <a:spcAft>
                <a:spcPts val="0"/>
              </a:spcAft>
              <a:buSzPts val="2800"/>
              <a:buNone/>
              <a:defRPr sz="3200">
                <a:latin typeface="Verdana" panose="020B0604030504040204" pitchFamily="34" charset="0"/>
                <a:ea typeface="Verdana" panose="020B060403050404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1" name="Shape 21"/>
          <p:cNvSpPr txBox="1">
            <a:spLocks noGrp="1"/>
          </p:cNvSpPr>
          <p:nvPr>
            <p:ph type="body" idx="1"/>
          </p:nvPr>
        </p:nvSpPr>
        <p:spPr>
          <a:xfrm>
            <a:off x="301611" y="1151400"/>
            <a:ext cx="11360800" cy="4555200"/>
          </a:xfrm>
          <a:prstGeom prst="rect">
            <a:avLst/>
          </a:prstGeom>
        </p:spPr>
        <p:txBody>
          <a:bodyPr spcFirstLastPara="1" wrap="square" lIns="91425" tIns="91425" rIns="91425" bIns="91425" anchor="t" anchorCtr="0"/>
          <a:lstStyle>
            <a:lvl1pPr marL="609585" lvl="0" indent="-423323">
              <a:lnSpc>
                <a:spcPct val="100000"/>
              </a:lnSpc>
              <a:spcBef>
                <a:spcPts val="0"/>
              </a:spcBef>
              <a:spcAft>
                <a:spcPts val="0"/>
              </a:spcAft>
              <a:buClr>
                <a:srgbClr val="000000"/>
              </a:buClr>
              <a:buSzPts val="1400"/>
              <a:buChar char="●"/>
              <a:defRPr sz="2667" b="0">
                <a:solidFill>
                  <a:srgbClr val="000000"/>
                </a:solidFill>
                <a:latin typeface="+mn-lt"/>
                <a:ea typeface="Verdana" panose="020B0604030504040204" pitchFamily="34" charset="0"/>
              </a:defRPr>
            </a:lvl1pPr>
            <a:lvl2pPr marL="1219170" lvl="1" indent="-406390">
              <a:lnSpc>
                <a:spcPct val="150000"/>
              </a:lnSpc>
              <a:spcBef>
                <a:spcPts val="2133"/>
              </a:spcBef>
              <a:spcAft>
                <a:spcPts val="0"/>
              </a:spcAft>
              <a:buClr>
                <a:srgbClr val="000000"/>
              </a:buClr>
              <a:buSzPts val="1200"/>
              <a:buChar char="○"/>
              <a:defRPr sz="1600">
                <a:solidFill>
                  <a:srgbClr val="000000"/>
                </a:solidFill>
              </a:defRPr>
            </a:lvl2pPr>
            <a:lvl3pPr marL="1828754" lvl="2" indent="-406390">
              <a:lnSpc>
                <a:spcPct val="150000"/>
              </a:lnSpc>
              <a:spcBef>
                <a:spcPts val="0"/>
              </a:spcBef>
              <a:spcAft>
                <a:spcPts val="0"/>
              </a:spcAft>
              <a:buClr>
                <a:srgbClr val="000000"/>
              </a:buClr>
              <a:buSzPts val="1200"/>
              <a:buChar char="■"/>
              <a:defRPr sz="1600">
                <a:solidFill>
                  <a:srgbClr val="000000"/>
                </a:solidFill>
              </a:defRPr>
            </a:lvl3pPr>
            <a:lvl4pPr marL="2438339" lvl="3" indent="-406390">
              <a:lnSpc>
                <a:spcPct val="150000"/>
              </a:lnSpc>
              <a:spcBef>
                <a:spcPts val="0"/>
              </a:spcBef>
              <a:spcAft>
                <a:spcPts val="0"/>
              </a:spcAft>
              <a:buClr>
                <a:srgbClr val="000000"/>
              </a:buClr>
              <a:buSzPts val="1200"/>
              <a:buChar char="●"/>
              <a:defRPr sz="1600">
                <a:solidFill>
                  <a:srgbClr val="000000"/>
                </a:solidFill>
              </a:defRPr>
            </a:lvl4pPr>
            <a:lvl5pPr marL="3047924" lvl="4" indent="-406390">
              <a:lnSpc>
                <a:spcPct val="150000"/>
              </a:lnSpc>
              <a:spcBef>
                <a:spcPts val="0"/>
              </a:spcBef>
              <a:spcAft>
                <a:spcPts val="0"/>
              </a:spcAft>
              <a:buClr>
                <a:srgbClr val="000000"/>
              </a:buClr>
              <a:buSzPts val="1200"/>
              <a:buChar char="○"/>
              <a:defRPr sz="1600">
                <a:solidFill>
                  <a:srgbClr val="000000"/>
                </a:solidFill>
              </a:defRPr>
            </a:lvl5pPr>
            <a:lvl6pPr marL="3657509" lvl="5" indent="-406390">
              <a:lnSpc>
                <a:spcPct val="150000"/>
              </a:lnSpc>
              <a:spcBef>
                <a:spcPts val="0"/>
              </a:spcBef>
              <a:spcAft>
                <a:spcPts val="0"/>
              </a:spcAft>
              <a:buClr>
                <a:srgbClr val="000000"/>
              </a:buClr>
              <a:buSzPts val="1200"/>
              <a:buChar char="■"/>
              <a:defRPr sz="1600">
                <a:solidFill>
                  <a:srgbClr val="000000"/>
                </a:solidFill>
              </a:defRPr>
            </a:lvl6pPr>
            <a:lvl7pPr marL="4267093" lvl="6" indent="-406390">
              <a:lnSpc>
                <a:spcPct val="150000"/>
              </a:lnSpc>
              <a:spcBef>
                <a:spcPts val="0"/>
              </a:spcBef>
              <a:spcAft>
                <a:spcPts val="0"/>
              </a:spcAft>
              <a:buClr>
                <a:srgbClr val="000000"/>
              </a:buClr>
              <a:buSzPts val="1200"/>
              <a:buChar char="●"/>
              <a:defRPr sz="1600">
                <a:solidFill>
                  <a:srgbClr val="000000"/>
                </a:solidFill>
              </a:defRPr>
            </a:lvl7pPr>
            <a:lvl8pPr marL="4876678" lvl="7" indent="-406390">
              <a:lnSpc>
                <a:spcPct val="150000"/>
              </a:lnSpc>
              <a:spcBef>
                <a:spcPts val="0"/>
              </a:spcBef>
              <a:spcAft>
                <a:spcPts val="0"/>
              </a:spcAft>
              <a:buClr>
                <a:srgbClr val="000000"/>
              </a:buClr>
              <a:buSzPts val="1200"/>
              <a:buChar char="○"/>
              <a:defRPr sz="1600">
                <a:solidFill>
                  <a:srgbClr val="000000"/>
                </a:solidFill>
              </a:defRPr>
            </a:lvl8pPr>
            <a:lvl9pPr marL="5486263" lvl="8" indent="-406390">
              <a:lnSpc>
                <a:spcPct val="150000"/>
              </a:lnSpc>
              <a:spcBef>
                <a:spcPts val="0"/>
              </a:spcBef>
              <a:spcAft>
                <a:spcPts val="0"/>
              </a:spcAft>
              <a:buClr>
                <a:srgbClr val="000000"/>
              </a:buClr>
              <a:buSzPts val="1200"/>
              <a:buChar char="■"/>
              <a:defRPr sz="1600">
                <a:solidFill>
                  <a:srgbClr val="000000"/>
                </a:solidFill>
              </a:defRPr>
            </a:lvl9pPr>
          </a:lstStyle>
          <a:p>
            <a:endParaRPr dirty="0"/>
          </a:p>
        </p:txBody>
      </p:sp>
      <p:sp>
        <p:nvSpPr>
          <p:cNvPr id="22" name="Shape 2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66607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lstStyle>
            <a:lvl1pPr lvl="0">
              <a:spcBef>
                <a:spcPts val="0"/>
              </a:spcBef>
              <a:spcAft>
                <a:spcPts val="0"/>
              </a:spcAft>
              <a:buSzPts val="2800"/>
              <a:buNone/>
              <a:defRPr sz="3200">
                <a:latin typeface="Verdana" panose="020B0604030504040204" pitchFamily="34" charset="0"/>
                <a:ea typeface="Verdana" panose="020B060403050404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0" name="Shape 3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13867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8"/>
        <p:cNvGrpSpPr/>
        <p:nvPr/>
      </p:nvGrpSpPr>
      <p:grpSpPr>
        <a:xfrm>
          <a:off x="0" y="0"/>
          <a:ext cx="0" cy="0"/>
          <a:chOff x="0" y="0"/>
          <a:chExt cx="0" cy="0"/>
        </a:xfrm>
      </p:grpSpPr>
      <p:sp>
        <p:nvSpPr>
          <p:cNvPr id="39" name="Shape 3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spcBef>
                <a:spcPts val="0"/>
              </a:spcBef>
              <a:spcAft>
                <a:spcPts val="0"/>
              </a:spcAft>
              <a:buNone/>
            </a:pPr>
            <a:endParaRPr sz="2400"/>
          </a:p>
        </p:txBody>
      </p:sp>
      <p:sp>
        <p:nvSpPr>
          <p:cNvPr id="40" name="Shape 40"/>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5600">
                <a:latin typeface="Verdana" panose="020B0604030504040204" pitchFamily="34" charset="0"/>
                <a:ea typeface="Verdana" panose="020B0604030504040204" pitchFamily="34" charset="0"/>
              </a:defRPr>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dirty="0"/>
          </a:p>
        </p:txBody>
      </p:sp>
      <p:sp>
        <p:nvSpPr>
          <p:cNvPr id="41" name="Shape 41"/>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800">
                <a:latin typeface="Verdana" panose="020B0604030504040204" pitchFamily="34" charset="0"/>
                <a:ea typeface="Verdana" panose="020B0604030504040204" pitchFamily="34" charset="0"/>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dirty="0"/>
          </a:p>
        </p:txBody>
      </p:sp>
      <p:sp>
        <p:nvSpPr>
          <p:cNvPr id="42" name="Shape 42"/>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lstStyle>
            <a:lvl1pPr marL="609585" lvl="0" indent="-457189">
              <a:spcBef>
                <a:spcPts val="0"/>
              </a:spcBef>
              <a:spcAft>
                <a:spcPts val="0"/>
              </a:spcAft>
              <a:buSzPts val="1800"/>
              <a:buChar char="●"/>
              <a:defRPr>
                <a:latin typeface="Verdana" panose="020B0604030504040204" pitchFamily="34" charset="0"/>
                <a:ea typeface="Verdana" panose="020B0604030504040204" pitchFamily="34" charset="0"/>
              </a:defRPr>
            </a:lvl1pPr>
            <a:lvl2pPr marL="1219170" lvl="1" indent="-423323">
              <a:spcBef>
                <a:spcPts val="2133"/>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dirty="0"/>
          </a:p>
        </p:txBody>
      </p:sp>
      <p:sp>
        <p:nvSpPr>
          <p:cNvPr id="43" name="Shape 4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9576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7"/>
        <p:cNvGrpSpPr/>
        <p:nvPr/>
      </p:nvGrpSpPr>
      <p:grpSpPr>
        <a:xfrm>
          <a:off x="0" y="0"/>
          <a:ext cx="0" cy="0"/>
          <a:chOff x="0" y="0"/>
          <a:chExt cx="0" cy="0"/>
        </a:xfrm>
      </p:grpSpPr>
      <p:sp>
        <p:nvSpPr>
          <p:cNvPr id="48" name="Shape 48"/>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6000">
                <a:latin typeface="Verdana" panose="020B0604030504040204" pitchFamily="34" charset="0"/>
                <a:ea typeface="Verdana" panose="020B0604030504040204" pitchFamily="34" charset="0"/>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rPr dirty="0"/>
              <a:t>xx%</a:t>
            </a:r>
          </a:p>
        </p:txBody>
      </p:sp>
      <p:sp>
        <p:nvSpPr>
          <p:cNvPr id="49" name="Shape 49"/>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lstStyle>
            <a:lvl1pPr marL="609585" lvl="0" indent="-457189" algn="ctr">
              <a:spcBef>
                <a:spcPts val="0"/>
              </a:spcBef>
              <a:spcAft>
                <a:spcPts val="0"/>
              </a:spcAft>
              <a:buSzPts val="1800"/>
              <a:buChar char="●"/>
              <a:defRPr>
                <a:latin typeface="Verdana" panose="020B0604030504040204" pitchFamily="34" charset="0"/>
                <a:ea typeface="Verdana" panose="020B0604030504040204" pitchFamily="34" charset="0"/>
              </a:defRPr>
            </a:lvl1pPr>
            <a:lvl2pPr marL="1219170" lvl="1" indent="-423323" algn="ctr">
              <a:spcBef>
                <a:spcPts val="2133"/>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dirty="0"/>
          </a:p>
        </p:txBody>
      </p:sp>
      <p:sp>
        <p:nvSpPr>
          <p:cNvPr id="50" name="Shape 5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852096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atin typeface="Verdana" panose="020B0604030504040204" pitchFamily="34" charset="0"/>
                <a:ea typeface="Verdana" panose="020B060403050404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5" name="Shape 2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lstStyle>
            <a:lvl1pPr marL="342891" lvl="0" indent="-238119">
              <a:spcBef>
                <a:spcPts val="0"/>
              </a:spcBef>
              <a:spcAft>
                <a:spcPts val="0"/>
              </a:spcAft>
              <a:buSzPts val="1400"/>
              <a:buChar char="●"/>
              <a:defRPr sz="1051">
                <a:latin typeface="Verdana" panose="020B0604030504040204" pitchFamily="34" charset="0"/>
                <a:ea typeface="Verdana" panose="020B0604030504040204" pitchFamily="34" charset="0"/>
              </a:defRPr>
            </a:lvl1pPr>
            <a:lvl2pPr marL="685783" lvl="1" indent="-228594">
              <a:spcBef>
                <a:spcPts val="1200"/>
              </a:spcBef>
              <a:spcAft>
                <a:spcPts val="0"/>
              </a:spcAft>
              <a:buSzPts val="1200"/>
              <a:buChar char="○"/>
              <a:defRPr sz="900"/>
            </a:lvl2pPr>
            <a:lvl3pPr marL="1028674" lvl="2" indent="-228594">
              <a:spcBef>
                <a:spcPts val="0"/>
              </a:spcBef>
              <a:spcAft>
                <a:spcPts val="0"/>
              </a:spcAft>
              <a:buSzPts val="1200"/>
              <a:buChar char="■"/>
              <a:defRPr sz="900"/>
            </a:lvl3pPr>
            <a:lvl4pPr marL="1371566" lvl="3" indent="-228594">
              <a:spcBef>
                <a:spcPts val="0"/>
              </a:spcBef>
              <a:spcAft>
                <a:spcPts val="0"/>
              </a:spcAft>
              <a:buSzPts val="1200"/>
              <a:buChar char="●"/>
              <a:defRPr sz="900"/>
            </a:lvl4pPr>
            <a:lvl5pPr marL="1714457" lvl="4" indent="-228594">
              <a:spcBef>
                <a:spcPts val="0"/>
              </a:spcBef>
              <a:spcAft>
                <a:spcPts val="0"/>
              </a:spcAft>
              <a:buSzPts val="1200"/>
              <a:buChar char="○"/>
              <a:defRPr sz="900"/>
            </a:lvl5pPr>
            <a:lvl6pPr marL="2057349" lvl="5" indent="-228594">
              <a:spcBef>
                <a:spcPts val="0"/>
              </a:spcBef>
              <a:spcAft>
                <a:spcPts val="0"/>
              </a:spcAft>
              <a:buSzPts val="1200"/>
              <a:buChar char="■"/>
              <a:defRPr sz="900"/>
            </a:lvl6pPr>
            <a:lvl7pPr marL="2400240" lvl="6" indent="-228594">
              <a:spcBef>
                <a:spcPts val="0"/>
              </a:spcBef>
              <a:spcAft>
                <a:spcPts val="0"/>
              </a:spcAft>
              <a:buSzPts val="1200"/>
              <a:buChar char="●"/>
              <a:defRPr sz="900"/>
            </a:lvl7pPr>
            <a:lvl8pPr marL="2743131" lvl="7" indent="-228594">
              <a:spcBef>
                <a:spcPts val="0"/>
              </a:spcBef>
              <a:spcAft>
                <a:spcPts val="0"/>
              </a:spcAft>
              <a:buSzPts val="1200"/>
              <a:buChar char="○"/>
              <a:defRPr sz="900"/>
            </a:lvl8pPr>
            <a:lvl9pPr marL="3086023" lvl="8" indent="-228594">
              <a:spcBef>
                <a:spcPts val="0"/>
              </a:spcBef>
              <a:spcAft>
                <a:spcPts val="0"/>
              </a:spcAft>
              <a:buSzPts val="1200"/>
              <a:buChar char="■"/>
              <a:defRPr sz="900"/>
            </a:lvl9pPr>
          </a:lstStyle>
          <a:p>
            <a:endParaRPr dirty="0"/>
          </a:p>
        </p:txBody>
      </p:sp>
      <p:sp>
        <p:nvSpPr>
          <p:cNvPr id="26" name="Shape 26"/>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lstStyle>
            <a:lvl1pPr marL="342891" lvl="0" indent="-238119">
              <a:spcBef>
                <a:spcPts val="0"/>
              </a:spcBef>
              <a:spcAft>
                <a:spcPts val="0"/>
              </a:spcAft>
              <a:buSzPts val="1400"/>
              <a:buChar char="●"/>
              <a:defRPr sz="1051">
                <a:latin typeface="Verdana" panose="020B0604030504040204" pitchFamily="34" charset="0"/>
                <a:ea typeface="Verdana" panose="020B0604030504040204" pitchFamily="34" charset="0"/>
              </a:defRPr>
            </a:lvl1pPr>
            <a:lvl2pPr marL="685783" lvl="1" indent="-228594">
              <a:spcBef>
                <a:spcPts val="1200"/>
              </a:spcBef>
              <a:spcAft>
                <a:spcPts val="0"/>
              </a:spcAft>
              <a:buSzPts val="1200"/>
              <a:buChar char="○"/>
              <a:defRPr sz="900"/>
            </a:lvl2pPr>
            <a:lvl3pPr marL="1028674" lvl="2" indent="-228594">
              <a:spcBef>
                <a:spcPts val="0"/>
              </a:spcBef>
              <a:spcAft>
                <a:spcPts val="0"/>
              </a:spcAft>
              <a:buSzPts val="1200"/>
              <a:buChar char="■"/>
              <a:defRPr sz="900"/>
            </a:lvl3pPr>
            <a:lvl4pPr marL="1371566" lvl="3" indent="-228594">
              <a:spcBef>
                <a:spcPts val="0"/>
              </a:spcBef>
              <a:spcAft>
                <a:spcPts val="0"/>
              </a:spcAft>
              <a:buSzPts val="1200"/>
              <a:buChar char="●"/>
              <a:defRPr sz="900"/>
            </a:lvl4pPr>
            <a:lvl5pPr marL="1714457" lvl="4" indent="-228594">
              <a:spcBef>
                <a:spcPts val="0"/>
              </a:spcBef>
              <a:spcAft>
                <a:spcPts val="0"/>
              </a:spcAft>
              <a:buSzPts val="1200"/>
              <a:buChar char="○"/>
              <a:defRPr sz="900"/>
            </a:lvl5pPr>
            <a:lvl6pPr marL="2057349" lvl="5" indent="-228594">
              <a:spcBef>
                <a:spcPts val="0"/>
              </a:spcBef>
              <a:spcAft>
                <a:spcPts val="0"/>
              </a:spcAft>
              <a:buSzPts val="1200"/>
              <a:buChar char="■"/>
              <a:defRPr sz="900"/>
            </a:lvl6pPr>
            <a:lvl7pPr marL="2400240" lvl="6" indent="-228594">
              <a:spcBef>
                <a:spcPts val="0"/>
              </a:spcBef>
              <a:spcAft>
                <a:spcPts val="0"/>
              </a:spcAft>
              <a:buSzPts val="1200"/>
              <a:buChar char="●"/>
              <a:defRPr sz="900"/>
            </a:lvl7pPr>
            <a:lvl8pPr marL="2743131" lvl="7" indent="-228594">
              <a:spcBef>
                <a:spcPts val="0"/>
              </a:spcBef>
              <a:spcAft>
                <a:spcPts val="0"/>
              </a:spcAft>
              <a:buSzPts val="1200"/>
              <a:buChar char="○"/>
              <a:defRPr sz="900"/>
            </a:lvl8pPr>
            <a:lvl9pPr marL="3086023" lvl="8" indent="-228594">
              <a:spcBef>
                <a:spcPts val="0"/>
              </a:spcBef>
              <a:spcAft>
                <a:spcPts val="0"/>
              </a:spcAft>
              <a:buSzPts val="1200"/>
              <a:buChar char="■"/>
              <a:defRPr sz="900"/>
            </a:lvl9pPr>
          </a:lstStyle>
          <a:p>
            <a:endParaRPr dirty="0"/>
          </a:p>
        </p:txBody>
      </p:sp>
      <p:sp>
        <p:nvSpPr>
          <p:cNvPr id="27" name="Shape 2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05908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a:xfrm>
            <a:off x="400691" y="982704"/>
            <a:ext cx="11424862" cy="51971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a:extLst>
              <a:ext uri="{FF2B5EF4-FFF2-40B4-BE49-F238E27FC236}">
                <a16:creationId xmlns:a16="http://schemas.microsoft.com/office/drawing/2014/main" id="{0DBDBE02-E1C6-47CB-887F-A5FBC6CE43B0}"/>
              </a:ext>
            </a:extLst>
          </p:cNvPr>
          <p:cNvSpPr>
            <a:spLocks noGrp="1"/>
          </p:cNvSpPr>
          <p:nvPr>
            <p:ph type="ftr" sz="quarter" idx="3"/>
          </p:nvPr>
        </p:nvSpPr>
        <p:spPr>
          <a:xfrm>
            <a:off x="-1" y="6459785"/>
            <a:ext cx="12192000" cy="365125"/>
          </a:xfrm>
          <a:prstGeom prst="rect">
            <a:avLst/>
          </a:prstGeom>
        </p:spPr>
        <p:txBody>
          <a:bodyPr vert="horz" lIns="91440" tIns="45720" rIns="91440" bIns="45720" rtlCol="0" anchor="ctr"/>
          <a:lstStyle>
            <a:lvl1pPr algn="ctr">
              <a:defRPr sz="1200" cap="all" baseline="0">
                <a:solidFill>
                  <a:srgbClr val="FFFFFF"/>
                </a:solidFill>
                <a:latin typeface="Verdana" panose="020B0604030504040204" pitchFamily="34" charset="0"/>
                <a:ea typeface="Verdana" panose="020B0604030504040204" pitchFamily="34" charset="0"/>
              </a:defRPr>
            </a:lvl1pPr>
          </a:lstStyle>
          <a:p>
            <a:r>
              <a:rPr lang="en-US" dirty="0"/>
              <a:t>www.womensv.org</a:t>
            </a:r>
          </a:p>
        </p:txBody>
      </p:sp>
    </p:spTree>
    <p:extLst>
      <p:ext uri="{BB962C8B-B14F-4D97-AF65-F5344CB8AC3E}">
        <p14:creationId xmlns:p14="http://schemas.microsoft.com/office/powerpoint/2010/main" val="3275619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a:xfrm>
            <a:off x="400691" y="982704"/>
            <a:ext cx="11424862" cy="51971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a:extLst>
              <a:ext uri="{FF2B5EF4-FFF2-40B4-BE49-F238E27FC236}">
                <a16:creationId xmlns:a16="http://schemas.microsoft.com/office/drawing/2014/main" id="{0DBDBE02-E1C6-47CB-887F-A5FBC6CE43B0}"/>
              </a:ext>
            </a:extLst>
          </p:cNvPr>
          <p:cNvSpPr>
            <a:spLocks noGrp="1"/>
          </p:cNvSpPr>
          <p:nvPr>
            <p:ph type="ftr" sz="quarter" idx="3"/>
          </p:nvPr>
        </p:nvSpPr>
        <p:spPr>
          <a:xfrm>
            <a:off x="-1" y="6459785"/>
            <a:ext cx="12192000" cy="365125"/>
          </a:xfrm>
          <a:prstGeom prst="rect">
            <a:avLst/>
          </a:prstGeom>
        </p:spPr>
        <p:txBody>
          <a:bodyPr vert="horz" lIns="91440" tIns="45720" rIns="91440" bIns="45720" rtlCol="0" anchor="ctr"/>
          <a:lstStyle>
            <a:lvl1pPr algn="ctr">
              <a:defRPr sz="1200" cap="all" baseline="0">
                <a:solidFill>
                  <a:srgbClr val="FFFFFF"/>
                </a:solidFill>
                <a:latin typeface="Verdana" panose="020B0604030504040204" pitchFamily="34" charset="0"/>
                <a:ea typeface="Verdana" panose="020B0604030504040204" pitchFamily="34" charset="0"/>
              </a:defRPr>
            </a:lvl1pPr>
          </a:lstStyle>
          <a:p>
            <a:r>
              <a:rPr lang="en-US" dirty="0"/>
              <a:t>www.womensv.org</a:t>
            </a:r>
          </a:p>
        </p:txBody>
      </p:sp>
    </p:spTree>
    <p:extLst>
      <p:ext uri="{BB962C8B-B14F-4D97-AF65-F5344CB8AC3E}">
        <p14:creationId xmlns:p14="http://schemas.microsoft.com/office/powerpoint/2010/main" val="148790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0F83C64-A70A-4885-A2FB-B628C41674D3}"/>
              </a:ext>
            </a:extLst>
          </p:cNvPr>
          <p:cNvSpPr txBox="1">
            <a:spLocks/>
          </p:cNvSpPr>
          <p:nvPr userDrawn="1"/>
        </p:nvSpPr>
        <p:spPr>
          <a:xfrm>
            <a:off x="400691" y="143811"/>
            <a:ext cx="11424863" cy="627750"/>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3000" b="0" kern="1200" spc="-50" baseline="0">
                <a:solidFill>
                  <a:srgbClr val="60336E"/>
                </a:solidFill>
                <a:latin typeface="Verdana" panose="020B0604030504040204" pitchFamily="34" charset="0"/>
                <a:ea typeface="Verdana" panose="020B0604030504040204" pitchFamily="34" charset="0"/>
                <a:cs typeface="+mj-cs"/>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EB7F1927-E359-4D6D-8C1F-3B0871CA77F2}"/>
              </a:ext>
            </a:extLst>
          </p:cNvPr>
          <p:cNvSpPr>
            <a:spLocks noGrp="1"/>
          </p:cNvSpPr>
          <p:nvPr>
            <p:ph sz="half" idx="13"/>
          </p:nvPr>
        </p:nvSpPr>
        <p:spPr>
          <a:xfrm>
            <a:off x="400691" y="996594"/>
            <a:ext cx="5542910" cy="502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A41BFB93-23B6-4A6A-A48C-8473373CE93F}"/>
              </a:ext>
            </a:extLst>
          </p:cNvPr>
          <p:cNvSpPr>
            <a:spLocks noGrp="1"/>
          </p:cNvSpPr>
          <p:nvPr>
            <p:ph sz="half" idx="14"/>
          </p:nvPr>
        </p:nvSpPr>
        <p:spPr>
          <a:xfrm>
            <a:off x="6282644" y="996594"/>
            <a:ext cx="5542910" cy="5024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Footer Placeholder 4">
            <a:extLst>
              <a:ext uri="{FF2B5EF4-FFF2-40B4-BE49-F238E27FC236}">
                <a16:creationId xmlns:a16="http://schemas.microsoft.com/office/drawing/2014/main" id="{48A9A141-9DDE-41BC-A3BF-2CA8E05C8660}"/>
              </a:ext>
            </a:extLst>
          </p:cNvPr>
          <p:cNvSpPr>
            <a:spLocks noGrp="1"/>
          </p:cNvSpPr>
          <p:nvPr>
            <p:ph type="ftr" sz="quarter" idx="3"/>
          </p:nvPr>
        </p:nvSpPr>
        <p:spPr>
          <a:xfrm>
            <a:off x="-1" y="6459785"/>
            <a:ext cx="12192000" cy="365125"/>
          </a:xfrm>
          <a:prstGeom prst="rect">
            <a:avLst/>
          </a:prstGeom>
        </p:spPr>
        <p:txBody>
          <a:bodyPr vert="horz" lIns="91440" tIns="45720" rIns="91440" bIns="45720" rtlCol="0" anchor="ctr"/>
          <a:lstStyle>
            <a:lvl1pPr algn="ctr">
              <a:defRPr sz="1200" cap="all" baseline="0">
                <a:solidFill>
                  <a:srgbClr val="FFFFFF"/>
                </a:solidFill>
                <a:latin typeface="Verdana" panose="020B0604030504040204" pitchFamily="34" charset="0"/>
                <a:ea typeface="Verdana" panose="020B0604030504040204" pitchFamily="34" charset="0"/>
              </a:defRPr>
            </a:lvl1pPr>
          </a:lstStyle>
          <a:p>
            <a:r>
              <a:rPr lang="en-US" dirty="0"/>
              <a:t>www.womensv.org</a:t>
            </a:r>
          </a:p>
        </p:txBody>
      </p:sp>
    </p:spTree>
    <p:extLst>
      <p:ext uri="{BB962C8B-B14F-4D97-AF65-F5344CB8AC3E}">
        <p14:creationId xmlns:p14="http://schemas.microsoft.com/office/powerpoint/2010/main" val="3299194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Footer Placeholder 4">
            <a:extLst>
              <a:ext uri="{FF2B5EF4-FFF2-40B4-BE49-F238E27FC236}">
                <a16:creationId xmlns:a16="http://schemas.microsoft.com/office/drawing/2014/main" id="{53F148EC-CC95-46FA-B22E-F699F8F11E21}"/>
              </a:ext>
            </a:extLst>
          </p:cNvPr>
          <p:cNvSpPr>
            <a:spLocks noGrp="1"/>
          </p:cNvSpPr>
          <p:nvPr>
            <p:ph type="ftr" sz="quarter" idx="3"/>
          </p:nvPr>
        </p:nvSpPr>
        <p:spPr>
          <a:xfrm>
            <a:off x="-1" y="6459785"/>
            <a:ext cx="12192000" cy="365125"/>
          </a:xfrm>
          <a:prstGeom prst="rect">
            <a:avLst/>
          </a:prstGeom>
        </p:spPr>
        <p:txBody>
          <a:bodyPr vert="horz" lIns="91440" tIns="45720" rIns="91440" bIns="45720" rtlCol="0" anchor="ctr"/>
          <a:lstStyle>
            <a:lvl1pPr algn="ctr">
              <a:defRPr sz="1200" cap="all" baseline="0">
                <a:solidFill>
                  <a:srgbClr val="FFFFFF"/>
                </a:solidFill>
                <a:latin typeface="Verdana" panose="020B0604030504040204" pitchFamily="34" charset="0"/>
                <a:ea typeface="Verdana" panose="020B0604030504040204" pitchFamily="34" charset="0"/>
              </a:defRPr>
            </a:lvl1pPr>
          </a:lstStyle>
          <a:p>
            <a:r>
              <a:rPr lang="en-US" dirty="0"/>
              <a:t>www.womensv.org</a:t>
            </a:r>
          </a:p>
        </p:txBody>
      </p:sp>
    </p:spTree>
    <p:extLst>
      <p:ext uri="{BB962C8B-B14F-4D97-AF65-F5344CB8AC3E}">
        <p14:creationId xmlns:p14="http://schemas.microsoft.com/office/powerpoint/2010/main" val="1317765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52E1A3F-C89E-4E0D-80E9-FFCD6E9BD040}"/>
              </a:ext>
            </a:extLst>
          </p:cNvPr>
          <p:cNvSpPr/>
          <p:nvPr userDrawn="1"/>
        </p:nvSpPr>
        <p:spPr>
          <a:xfrm>
            <a:off x="0" y="6400800"/>
            <a:ext cx="12192000" cy="457200"/>
          </a:xfrm>
          <a:prstGeom prst="rect">
            <a:avLst/>
          </a:prstGeom>
          <a:solidFill>
            <a:srgbClr val="60336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1" name="Rectangle 10">
            <a:extLst>
              <a:ext uri="{FF2B5EF4-FFF2-40B4-BE49-F238E27FC236}">
                <a16:creationId xmlns:a16="http://schemas.microsoft.com/office/drawing/2014/main" id="{CFFAE7F4-C017-4034-A446-3FA6C62757B8}"/>
              </a:ext>
            </a:extLst>
          </p:cNvPr>
          <p:cNvSpPr/>
          <p:nvPr userDrawn="1"/>
        </p:nvSpPr>
        <p:spPr>
          <a:xfrm>
            <a:off x="0" y="6334316"/>
            <a:ext cx="12192001" cy="65998"/>
          </a:xfrm>
          <a:prstGeom prst="rect">
            <a:avLst/>
          </a:prstGeom>
          <a:solidFill>
            <a:srgbClr val="9C5A8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Footer Placeholder 4">
            <a:extLst>
              <a:ext uri="{FF2B5EF4-FFF2-40B4-BE49-F238E27FC236}">
                <a16:creationId xmlns:a16="http://schemas.microsoft.com/office/drawing/2014/main" id="{C3DAF8F4-6B01-47B3-A65A-09CF53225DD5}"/>
              </a:ext>
            </a:extLst>
          </p:cNvPr>
          <p:cNvSpPr>
            <a:spLocks noGrp="1"/>
          </p:cNvSpPr>
          <p:nvPr>
            <p:ph type="ftr" sz="quarter" idx="3"/>
          </p:nvPr>
        </p:nvSpPr>
        <p:spPr>
          <a:xfrm>
            <a:off x="-1" y="6459785"/>
            <a:ext cx="12192000" cy="365125"/>
          </a:xfrm>
          <a:prstGeom prst="rect">
            <a:avLst/>
          </a:prstGeom>
        </p:spPr>
        <p:txBody>
          <a:bodyPr vert="horz" lIns="91440" tIns="45720" rIns="91440" bIns="45720" rtlCol="0" anchor="ctr"/>
          <a:lstStyle>
            <a:lvl1pPr algn="ctr">
              <a:defRPr sz="1200" cap="all" baseline="0">
                <a:solidFill>
                  <a:srgbClr val="FFFFFF"/>
                </a:solidFill>
                <a:latin typeface="Verdana" panose="020B0604030504040204" pitchFamily="34" charset="0"/>
                <a:ea typeface="Verdana" panose="020B0604030504040204" pitchFamily="34" charset="0"/>
              </a:defRPr>
            </a:lvl1pPr>
          </a:lstStyle>
          <a:p>
            <a:r>
              <a:rPr lang="en-US" dirty="0"/>
              <a:t>www.womensv.org</a:t>
            </a:r>
          </a:p>
        </p:txBody>
      </p:sp>
    </p:spTree>
    <p:extLst>
      <p:ext uri="{BB962C8B-B14F-4D97-AF65-F5344CB8AC3E}">
        <p14:creationId xmlns:p14="http://schemas.microsoft.com/office/powerpoint/2010/main" val="2312449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1284" y="0"/>
            <a:ext cx="4050791" cy="6858000"/>
          </a:xfrm>
          <a:prstGeom prst="rect">
            <a:avLst/>
          </a:prstGeom>
          <a:solidFill>
            <a:srgbClr val="60336E"/>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9C5A8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38539" y="215821"/>
            <a:ext cx="3668959" cy="2664538"/>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38539" y="2926080"/>
            <a:ext cx="3668959"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3" name="Footer Placeholder 4">
            <a:extLst>
              <a:ext uri="{FF2B5EF4-FFF2-40B4-BE49-F238E27FC236}">
                <a16:creationId xmlns:a16="http://schemas.microsoft.com/office/drawing/2014/main" id="{870C4072-C21C-4FE7-9B5A-5FFF2B1F53D0}"/>
              </a:ext>
            </a:extLst>
          </p:cNvPr>
          <p:cNvSpPr>
            <a:spLocks noGrp="1"/>
          </p:cNvSpPr>
          <p:nvPr>
            <p:ph type="ftr" sz="quarter" idx="3"/>
          </p:nvPr>
        </p:nvSpPr>
        <p:spPr>
          <a:xfrm>
            <a:off x="21283" y="6459785"/>
            <a:ext cx="4018787" cy="365125"/>
          </a:xfrm>
          <a:prstGeom prst="rect">
            <a:avLst/>
          </a:prstGeom>
        </p:spPr>
        <p:txBody>
          <a:bodyPr vert="horz" lIns="91440" tIns="45720" rIns="91440" bIns="45720" rtlCol="0" anchor="ctr"/>
          <a:lstStyle>
            <a:lvl1pPr algn="ctr">
              <a:defRPr sz="1200" cap="all" baseline="0">
                <a:solidFill>
                  <a:srgbClr val="FFFFFF"/>
                </a:solidFill>
                <a:latin typeface="Verdana" panose="020B0604030504040204" pitchFamily="34" charset="0"/>
                <a:ea typeface="Verdana" panose="020B0604030504040204" pitchFamily="34" charset="0"/>
              </a:defRPr>
            </a:lvl1pPr>
          </a:lstStyle>
          <a:p>
            <a:r>
              <a:rPr lang="en-US" dirty="0"/>
              <a:t>www.womensv.org</a:t>
            </a:r>
          </a:p>
        </p:txBody>
      </p:sp>
    </p:spTree>
    <p:extLst>
      <p:ext uri="{BB962C8B-B14F-4D97-AF65-F5344CB8AC3E}">
        <p14:creationId xmlns:p14="http://schemas.microsoft.com/office/powerpoint/2010/main" val="1715587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9"/>
        <p:cNvGrpSpPr/>
        <p:nvPr/>
      </p:nvGrpSpPr>
      <p:grpSpPr>
        <a:xfrm>
          <a:off x="0" y="0"/>
          <a:ext cx="0" cy="0"/>
          <a:chOff x="0" y="0"/>
          <a:chExt cx="0" cy="0"/>
        </a:xfrm>
      </p:grpSpPr>
      <p:sp>
        <p:nvSpPr>
          <p:cNvPr id="20" name="Shape 20"/>
          <p:cNvSpPr txBox="1">
            <a:spLocks noGrp="1"/>
          </p:cNvSpPr>
          <p:nvPr>
            <p:ph type="title"/>
          </p:nvPr>
        </p:nvSpPr>
        <p:spPr>
          <a:xfrm>
            <a:off x="301611" y="252939"/>
            <a:ext cx="11360800" cy="763600"/>
          </a:xfrm>
          <a:prstGeom prst="rect">
            <a:avLst/>
          </a:prstGeom>
        </p:spPr>
        <p:txBody>
          <a:bodyPr spcFirstLastPara="1" wrap="square" lIns="91425" tIns="91425" rIns="91425" bIns="91425" anchor="t" anchorCtr="0"/>
          <a:lstStyle>
            <a:lvl1pPr lvl="0">
              <a:spcBef>
                <a:spcPts val="0"/>
              </a:spcBef>
              <a:spcAft>
                <a:spcPts val="0"/>
              </a:spcAft>
              <a:buSzPts val="2800"/>
              <a:buNone/>
              <a:defRPr sz="3200">
                <a:latin typeface="Verdana" panose="020B0604030504040204" pitchFamily="34" charset="0"/>
                <a:ea typeface="Verdana" panose="020B060403050404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1" name="Shape 21"/>
          <p:cNvSpPr txBox="1">
            <a:spLocks noGrp="1"/>
          </p:cNvSpPr>
          <p:nvPr>
            <p:ph type="body" idx="1"/>
          </p:nvPr>
        </p:nvSpPr>
        <p:spPr>
          <a:xfrm>
            <a:off x="301611" y="1151400"/>
            <a:ext cx="11360800" cy="4555200"/>
          </a:xfrm>
          <a:prstGeom prst="rect">
            <a:avLst/>
          </a:prstGeom>
        </p:spPr>
        <p:txBody>
          <a:bodyPr spcFirstLastPara="1" wrap="square" lIns="91425" tIns="91425" rIns="91425" bIns="91425" anchor="t" anchorCtr="0"/>
          <a:lstStyle>
            <a:lvl1pPr marL="609585" lvl="0" indent="-423323">
              <a:lnSpc>
                <a:spcPct val="100000"/>
              </a:lnSpc>
              <a:spcBef>
                <a:spcPts val="0"/>
              </a:spcBef>
              <a:spcAft>
                <a:spcPts val="0"/>
              </a:spcAft>
              <a:buClr>
                <a:srgbClr val="000000"/>
              </a:buClr>
              <a:buSzPts val="1400"/>
              <a:buChar char="●"/>
              <a:defRPr sz="2667" b="0">
                <a:solidFill>
                  <a:srgbClr val="000000"/>
                </a:solidFill>
                <a:latin typeface="+mn-lt"/>
                <a:ea typeface="Verdana" panose="020B0604030504040204" pitchFamily="34" charset="0"/>
              </a:defRPr>
            </a:lvl1pPr>
            <a:lvl2pPr marL="1219170" lvl="1" indent="-406390">
              <a:lnSpc>
                <a:spcPct val="150000"/>
              </a:lnSpc>
              <a:spcBef>
                <a:spcPts val="2133"/>
              </a:spcBef>
              <a:spcAft>
                <a:spcPts val="0"/>
              </a:spcAft>
              <a:buClr>
                <a:srgbClr val="000000"/>
              </a:buClr>
              <a:buSzPts val="1200"/>
              <a:buChar char="○"/>
              <a:defRPr sz="1600">
                <a:solidFill>
                  <a:srgbClr val="000000"/>
                </a:solidFill>
              </a:defRPr>
            </a:lvl2pPr>
            <a:lvl3pPr marL="1828754" lvl="2" indent="-406390">
              <a:lnSpc>
                <a:spcPct val="150000"/>
              </a:lnSpc>
              <a:spcBef>
                <a:spcPts val="0"/>
              </a:spcBef>
              <a:spcAft>
                <a:spcPts val="0"/>
              </a:spcAft>
              <a:buClr>
                <a:srgbClr val="000000"/>
              </a:buClr>
              <a:buSzPts val="1200"/>
              <a:buChar char="■"/>
              <a:defRPr sz="1600">
                <a:solidFill>
                  <a:srgbClr val="000000"/>
                </a:solidFill>
              </a:defRPr>
            </a:lvl3pPr>
            <a:lvl4pPr marL="2438339" lvl="3" indent="-406390">
              <a:lnSpc>
                <a:spcPct val="150000"/>
              </a:lnSpc>
              <a:spcBef>
                <a:spcPts val="0"/>
              </a:spcBef>
              <a:spcAft>
                <a:spcPts val="0"/>
              </a:spcAft>
              <a:buClr>
                <a:srgbClr val="000000"/>
              </a:buClr>
              <a:buSzPts val="1200"/>
              <a:buChar char="●"/>
              <a:defRPr sz="1600">
                <a:solidFill>
                  <a:srgbClr val="000000"/>
                </a:solidFill>
              </a:defRPr>
            </a:lvl4pPr>
            <a:lvl5pPr marL="3047924" lvl="4" indent="-406390">
              <a:lnSpc>
                <a:spcPct val="150000"/>
              </a:lnSpc>
              <a:spcBef>
                <a:spcPts val="0"/>
              </a:spcBef>
              <a:spcAft>
                <a:spcPts val="0"/>
              </a:spcAft>
              <a:buClr>
                <a:srgbClr val="000000"/>
              </a:buClr>
              <a:buSzPts val="1200"/>
              <a:buChar char="○"/>
              <a:defRPr sz="1600">
                <a:solidFill>
                  <a:srgbClr val="000000"/>
                </a:solidFill>
              </a:defRPr>
            </a:lvl5pPr>
            <a:lvl6pPr marL="3657509" lvl="5" indent="-406390">
              <a:lnSpc>
                <a:spcPct val="150000"/>
              </a:lnSpc>
              <a:spcBef>
                <a:spcPts val="0"/>
              </a:spcBef>
              <a:spcAft>
                <a:spcPts val="0"/>
              </a:spcAft>
              <a:buClr>
                <a:srgbClr val="000000"/>
              </a:buClr>
              <a:buSzPts val="1200"/>
              <a:buChar char="■"/>
              <a:defRPr sz="1600">
                <a:solidFill>
                  <a:srgbClr val="000000"/>
                </a:solidFill>
              </a:defRPr>
            </a:lvl6pPr>
            <a:lvl7pPr marL="4267093" lvl="6" indent="-406390">
              <a:lnSpc>
                <a:spcPct val="150000"/>
              </a:lnSpc>
              <a:spcBef>
                <a:spcPts val="0"/>
              </a:spcBef>
              <a:spcAft>
                <a:spcPts val="0"/>
              </a:spcAft>
              <a:buClr>
                <a:srgbClr val="000000"/>
              </a:buClr>
              <a:buSzPts val="1200"/>
              <a:buChar char="●"/>
              <a:defRPr sz="1600">
                <a:solidFill>
                  <a:srgbClr val="000000"/>
                </a:solidFill>
              </a:defRPr>
            </a:lvl7pPr>
            <a:lvl8pPr marL="4876678" lvl="7" indent="-406390">
              <a:lnSpc>
                <a:spcPct val="150000"/>
              </a:lnSpc>
              <a:spcBef>
                <a:spcPts val="0"/>
              </a:spcBef>
              <a:spcAft>
                <a:spcPts val="0"/>
              </a:spcAft>
              <a:buClr>
                <a:srgbClr val="000000"/>
              </a:buClr>
              <a:buSzPts val="1200"/>
              <a:buChar char="○"/>
              <a:defRPr sz="1600">
                <a:solidFill>
                  <a:srgbClr val="000000"/>
                </a:solidFill>
              </a:defRPr>
            </a:lvl8pPr>
            <a:lvl9pPr marL="5486263" lvl="8" indent="-406390">
              <a:lnSpc>
                <a:spcPct val="150000"/>
              </a:lnSpc>
              <a:spcBef>
                <a:spcPts val="0"/>
              </a:spcBef>
              <a:spcAft>
                <a:spcPts val="0"/>
              </a:spcAft>
              <a:buClr>
                <a:srgbClr val="000000"/>
              </a:buClr>
              <a:buSzPts val="1200"/>
              <a:buChar char="■"/>
              <a:defRPr sz="1600">
                <a:solidFill>
                  <a:srgbClr val="000000"/>
                </a:solidFill>
              </a:defRPr>
            </a:lvl9pPr>
          </a:lstStyle>
          <a:p>
            <a:endParaRPr dirty="0"/>
          </a:p>
        </p:txBody>
      </p:sp>
      <p:sp>
        <p:nvSpPr>
          <p:cNvPr id="22" name="Shape 2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83890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lstStyle>
            <a:lvl1pPr lvl="0">
              <a:spcBef>
                <a:spcPts val="0"/>
              </a:spcBef>
              <a:spcAft>
                <a:spcPts val="0"/>
              </a:spcAft>
              <a:buSzPts val="2800"/>
              <a:buNone/>
              <a:defRPr>
                <a:latin typeface="Verdana" panose="020B0604030504040204" pitchFamily="34" charset="0"/>
                <a:ea typeface="Verdana" panose="020B060403050404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5" name="Shape 2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lstStyle>
            <a:lvl1pPr marL="609585" lvl="0" indent="-423323">
              <a:spcBef>
                <a:spcPts val="0"/>
              </a:spcBef>
              <a:spcAft>
                <a:spcPts val="0"/>
              </a:spcAft>
              <a:buSzPts val="1400"/>
              <a:buChar char="●"/>
              <a:defRPr sz="1867">
                <a:latin typeface="Verdana" panose="020B0604030504040204" pitchFamily="34" charset="0"/>
                <a:ea typeface="Verdana" panose="020B0604030504040204" pitchFamily="34" charset="0"/>
              </a:defRPr>
            </a:lvl1pPr>
            <a:lvl2pPr marL="1219170" lvl="1" indent="-406390">
              <a:spcBef>
                <a:spcPts val="2133"/>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dirty="0"/>
          </a:p>
        </p:txBody>
      </p:sp>
      <p:sp>
        <p:nvSpPr>
          <p:cNvPr id="26" name="Shape 26"/>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lstStyle>
            <a:lvl1pPr marL="609585" lvl="0" indent="-423323">
              <a:spcBef>
                <a:spcPts val="0"/>
              </a:spcBef>
              <a:spcAft>
                <a:spcPts val="0"/>
              </a:spcAft>
              <a:buSzPts val="1400"/>
              <a:buChar char="●"/>
              <a:defRPr sz="1867">
                <a:latin typeface="Verdana" panose="020B0604030504040204" pitchFamily="34" charset="0"/>
                <a:ea typeface="Verdana" panose="020B0604030504040204" pitchFamily="34" charset="0"/>
              </a:defRPr>
            </a:lvl1pPr>
            <a:lvl2pPr marL="1219170" lvl="1" indent="-406390">
              <a:spcBef>
                <a:spcPts val="2133"/>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dirty="0"/>
          </a:p>
        </p:txBody>
      </p:sp>
      <p:sp>
        <p:nvSpPr>
          <p:cNvPr id="27" name="Shape 2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43820936"/>
      </p:ext>
    </p:extLst>
  </p:cSld>
  <p:clrMapOvr>
    <a:masterClrMapping/>
  </p:clrMapOvr>
  <mc:AlternateContent xmlns:mc="http://schemas.openxmlformats.org/markup-compatibility/2006" xmlns:p14="http://schemas.microsoft.com/office/powerpoint/2010/main">
    <mc:Choice Requires="p14">
      <p:transition spd="slow" p14:dur="1400" advTm="102148">
        <p14:doors dir="vert"/>
      </p:transition>
    </mc:Choice>
    <mc:Fallback xmlns="">
      <p:transition spd="slow" advTm="102148">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314"/>
            <a:ext cx="12192000" cy="457200"/>
          </a:xfrm>
          <a:prstGeom prst="rect">
            <a:avLst/>
          </a:prstGeom>
          <a:solidFill>
            <a:srgbClr val="60336E"/>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9" name="Rectangle 8"/>
          <p:cNvSpPr/>
          <p:nvPr/>
        </p:nvSpPr>
        <p:spPr>
          <a:xfrm>
            <a:off x="0" y="6334316"/>
            <a:ext cx="12192001" cy="65998"/>
          </a:xfrm>
          <a:prstGeom prst="rect">
            <a:avLst/>
          </a:prstGeom>
          <a:solidFill>
            <a:srgbClr val="9C5A8F"/>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Placeholder 1"/>
          <p:cNvSpPr>
            <a:spLocks noGrp="1"/>
          </p:cNvSpPr>
          <p:nvPr>
            <p:ph type="title"/>
          </p:nvPr>
        </p:nvSpPr>
        <p:spPr>
          <a:xfrm>
            <a:off x="400691" y="143811"/>
            <a:ext cx="11424863" cy="62775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00691" y="982704"/>
            <a:ext cx="11424862" cy="5197199"/>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1" y="6459785"/>
            <a:ext cx="12192000" cy="365125"/>
          </a:xfrm>
          <a:prstGeom prst="rect">
            <a:avLst/>
          </a:prstGeom>
        </p:spPr>
        <p:txBody>
          <a:bodyPr vert="horz" lIns="91440" tIns="45720" rIns="91440" bIns="45720" rtlCol="0" anchor="ctr"/>
          <a:lstStyle>
            <a:lvl1pPr algn="ctr">
              <a:defRPr sz="1200" cap="all" baseline="0">
                <a:solidFill>
                  <a:srgbClr val="FFFFFF"/>
                </a:solidFill>
                <a:latin typeface="Verdana" panose="020B0604030504040204" pitchFamily="34" charset="0"/>
                <a:ea typeface="Verdana" panose="020B0604030504040204" pitchFamily="34" charset="0"/>
              </a:defRPr>
            </a:lvl1pPr>
          </a:lstStyle>
          <a:p>
            <a:r>
              <a:rPr lang="en-US" dirty="0"/>
              <a:t>www.womensv.org</a:t>
            </a:r>
          </a:p>
        </p:txBody>
      </p:sp>
      <p:cxnSp>
        <p:nvCxnSpPr>
          <p:cNvPr id="10" name="Straight Connector 9"/>
          <p:cNvCxnSpPr>
            <a:cxnSpLocks/>
          </p:cNvCxnSpPr>
          <p:nvPr userDrawn="1"/>
        </p:nvCxnSpPr>
        <p:spPr>
          <a:xfrm>
            <a:off x="400691" y="813171"/>
            <a:ext cx="11424863"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87836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lnSpc>
          <a:spcPct val="85000"/>
        </a:lnSpc>
        <a:spcBef>
          <a:spcPct val="0"/>
        </a:spcBef>
        <a:buNone/>
        <a:defRPr sz="3000" b="0" kern="1200" spc="-50" baseline="0">
          <a:solidFill>
            <a:srgbClr val="60336E"/>
          </a:solidFill>
          <a:latin typeface="Verdana" panose="020B0604030504040204" pitchFamily="34" charset="0"/>
          <a:ea typeface="Verdana" panose="020B0604030504040204" pitchFamily="34" charset="0"/>
          <a:cs typeface="+mj-cs"/>
        </a:defRPr>
      </a:lvl1pPr>
    </p:titleStyle>
    <p:bodyStyle>
      <a:lvl1pPr marL="80962" indent="0" algn="l" defTabSz="914400" rtl="0" eaLnBrk="1" latinLnBrk="0" hangingPunct="1">
        <a:lnSpc>
          <a:spcPct val="90000"/>
        </a:lnSpc>
        <a:spcBef>
          <a:spcPts val="1200"/>
        </a:spcBef>
        <a:spcAft>
          <a:spcPts val="200"/>
        </a:spcAft>
        <a:buClr>
          <a:srgbClr val="60336E"/>
        </a:buClr>
        <a:buSzPct val="100000"/>
        <a:buFont typeface="Arial" panose="020B0604020202020204" pitchFamily="34" charset="0"/>
        <a:buNone/>
        <a:defRPr sz="2000" kern="1200">
          <a:solidFill>
            <a:schemeClr val="tx1">
              <a:lumMod val="75000"/>
              <a:lumOff val="25000"/>
            </a:schemeClr>
          </a:solidFill>
          <a:latin typeface="Verdana" panose="020B0604030504040204" pitchFamily="34" charset="0"/>
          <a:ea typeface="Verdana" panose="020B0604030504040204" pitchFamily="34" charset="0"/>
          <a:cs typeface="+mn-cs"/>
        </a:defRPr>
      </a:lvl1pPr>
      <a:lvl2pPr marL="461963" indent="-173038" algn="l" defTabSz="914400" rtl="0" eaLnBrk="1" latinLnBrk="0" hangingPunct="1">
        <a:lnSpc>
          <a:spcPct val="90000"/>
        </a:lnSpc>
        <a:spcBef>
          <a:spcPts val="200"/>
        </a:spcBef>
        <a:spcAft>
          <a:spcPts val="400"/>
        </a:spcAft>
        <a:buClr>
          <a:srgbClr val="60336E"/>
        </a:buClr>
        <a:buFont typeface="Arial" panose="020B0604020202020204" pitchFamily="34" charset="0"/>
        <a:buChar char="•"/>
        <a:tabLst>
          <a:tab pos="461963" algn="l"/>
        </a:tabLst>
        <a:defRPr sz="2000" kern="1200">
          <a:solidFill>
            <a:schemeClr val="tx1">
              <a:lumMod val="75000"/>
              <a:lumOff val="25000"/>
            </a:schemeClr>
          </a:solidFill>
          <a:latin typeface="Verdana" panose="020B0604030504040204" pitchFamily="34" charset="0"/>
          <a:ea typeface="Verdana" panose="020B0604030504040204" pitchFamily="34" charset="0"/>
          <a:cs typeface="+mn-cs"/>
        </a:defRPr>
      </a:lvl2pPr>
      <a:lvl3pPr marL="625475" indent="-163513" algn="l" defTabSz="914400" rtl="0" eaLnBrk="1" latinLnBrk="0" hangingPunct="1">
        <a:lnSpc>
          <a:spcPct val="90000"/>
        </a:lnSpc>
        <a:spcBef>
          <a:spcPts val="200"/>
        </a:spcBef>
        <a:spcAft>
          <a:spcPts val="400"/>
        </a:spcAft>
        <a:buClr>
          <a:srgbClr val="60336E"/>
        </a:buClr>
        <a:buFont typeface="Arial" panose="020B0604020202020204" pitchFamily="34" charset="0"/>
        <a:buChar char="•"/>
        <a:defRPr sz="1800" kern="1200">
          <a:solidFill>
            <a:schemeClr val="tx1">
              <a:lumMod val="75000"/>
              <a:lumOff val="25000"/>
            </a:schemeClr>
          </a:solidFill>
          <a:latin typeface="Verdana" panose="020B0604030504040204" pitchFamily="34" charset="0"/>
          <a:ea typeface="Verdana" panose="020B0604030504040204" pitchFamily="34" charset="0"/>
          <a:cs typeface="+mn-cs"/>
        </a:defRPr>
      </a:lvl3pPr>
      <a:lvl4pPr marL="749808" indent="-182880" algn="l" defTabSz="914400" rtl="0" eaLnBrk="1" latinLnBrk="0" hangingPunct="1">
        <a:lnSpc>
          <a:spcPct val="90000"/>
        </a:lnSpc>
        <a:spcBef>
          <a:spcPts val="200"/>
        </a:spcBef>
        <a:spcAft>
          <a:spcPts val="400"/>
        </a:spcAft>
        <a:buClr>
          <a:srgbClr val="60336E"/>
        </a:buClr>
        <a:buFont typeface="Arial" panose="020B0604020202020204" pitchFamily="34" charset="0"/>
        <a:buChar char="•"/>
        <a:defRPr sz="1600" kern="1200">
          <a:solidFill>
            <a:schemeClr val="tx1">
              <a:lumMod val="75000"/>
              <a:lumOff val="25000"/>
            </a:schemeClr>
          </a:solidFill>
          <a:latin typeface="Verdana" panose="020B0604030504040204" pitchFamily="34" charset="0"/>
          <a:ea typeface="Verdana" panose="020B0604030504040204" pitchFamily="34" charset="0"/>
          <a:cs typeface="+mn-cs"/>
        </a:defRPr>
      </a:lvl4pPr>
      <a:lvl5pPr marL="932688" indent="-182880" algn="l" defTabSz="914400" rtl="0" eaLnBrk="1" latinLnBrk="0" hangingPunct="1">
        <a:lnSpc>
          <a:spcPct val="90000"/>
        </a:lnSpc>
        <a:spcBef>
          <a:spcPts val="200"/>
        </a:spcBef>
        <a:spcAft>
          <a:spcPts val="400"/>
        </a:spcAft>
        <a:buClr>
          <a:srgbClr val="60336E"/>
        </a:buClr>
        <a:buFont typeface="Arial" panose="020B0604020202020204" pitchFamily="34" charset="0"/>
        <a:buChar char="•"/>
        <a:defRPr sz="1600" kern="1200">
          <a:solidFill>
            <a:schemeClr val="tx1">
              <a:lumMod val="75000"/>
              <a:lumOff val="25000"/>
            </a:schemeClr>
          </a:solidFill>
          <a:latin typeface="Verdana" panose="020B0604030504040204" pitchFamily="34" charset="0"/>
          <a:ea typeface="Verdana" panose="020B0604030504040204" pitchFamily="34" charset="0"/>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15600" y="175267"/>
            <a:ext cx="11360800" cy="763600"/>
          </a:xfrm>
          <a:prstGeom prst="rect">
            <a:avLst/>
          </a:prstGeom>
          <a:noFill/>
          <a:ln>
            <a:noFill/>
          </a:ln>
        </p:spPr>
        <p:txBody>
          <a:bodyPr spcFirstLastPara="1" wrap="square" lIns="91425" tIns="91425" rIns="91425" bIns="91425" anchor="t" anchorCtr="0"/>
          <a:lstStyle>
            <a:lvl1pPr lvl="0">
              <a:spcBef>
                <a:spcPts val="0"/>
              </a:spcBef>
              <a:spcAft>
                <a:spcPts val="0"/>
              </a:spcAft>
              <a:buClr>
                <a:srgbClr val="6D2F72"/>
              </a:buClr>
              <a:buSzPts val="2800"/>
              <a:buFont typeface="Open Sans Light"/>
              <a:buNone/>
              <a:defRPr sz="2800">
                <a:solidFill>
                  <a:srgbClr val="6D2F72"/>
                </a:solidFill>
                <a:latin typeface="Open Sans Light"/>
                <a:ea typeface="Open Sans Light"/>
                <a:cs typeface="Open Sans Light"/>
                <a:sym typeface="Open Sans Light"/>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Shape 7"/>
          <p:cNvSpPr txBox="1">
            <a:spLocks noGrp="1"/>
          </p:cNvSpPr>
          <p:nvPr>
            <p:ph type="body" idx="1"/>
          </p:nvPr>
        </p:nvSpPr>
        <p:spPr>
          <a:xfrm>
            <a:off x="415600" y="1090023"/>
            <a:ext cx="11360800" cy="45552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SzPts val="1800"/>
              <a:buFont typeface="Open Sans"/>
              <a:buChar char="●"/>
              <a:defRPr sz="1800" b="1">
                <a:latin typeface="Open Sans"/>
                <a:ea typeface="Open Sans"/>
                <a:cs typeface="Open Sans"/>
                <a:sym typeface="Open Sans"/>
              </a:defRPr>
            </a:lvl1pPr>
            <a:lvl2pPr marL="914400" lvl="1" indent="-317500">
              <a:lnSpc>
                <a:spcPct val="150000"/>
              </a:lnSpc>
              <a:spcBef>
                <a:spcPts val="1600"/>
              </a:spcBef>
              <a:spcAft>
                <a:spcPts val="0"/>
              </a:spcAft>
              <a:buSzPts val="1400"/>
              <a:buFont typeface="Open Sans"/>
              <a:buChar char="○"/>
              <a:defRPr>
                <a:latin typeface="Open Sans"/>
                <a:ea typeface="Open Sans"/>
                <a:cs typeface="Open Sans"/>
                <a:sym typeface="Open Sans"/>
              </a:defRPr>
            </a:lvl2pPr>
            <a:lvl3pPr marL="1371600" lvl="2" indent="-317500">
              <a:lnSpc>
                <a:spcPct val="150000"/>
              </a:lnSpc>
              <a:spcBef>
                <a:spcPts val="0"/>
              </a:spcBef>
              <a:spcAft>
                <a:spcPts val="0"/>
              </a:spcAft>
              <a:buSzPts val="1400"/>
              <a:buFont typeface="Open Sans"/>
              <a:buChar char="■"/>
              <a:defRPr>
                <a:latin typeface="Open Sans"/>
                <a:ea typeface="Open Sans"/>
                <a:cs typeface="Open Sans"/>
                <a:sym typeface="Open Sans"/>
              </a:defRPr>
            </a:lvl3pPr>
            <a:lvl4pPr marL="1828800" lvl="3" indent="-317500">
              <a:lnSpc>
                <a:spcPct val="150000"/>
              </a:lnSpc>
              <a:spcBef>
                <a:spcPts val="0"/>
              </a:spcBef>
              <a:spcAft>
                <a:spcPts val="0"/>
              </a:spcAft>
              <a:buSzPts val="1400"/>
              <a:buFont typeface="Open Sans"/>
              <a:buChar char="●"/>
              <a:defRPr>
                <a:latin typeface="Open Sans"/>
                <a:ea typeface="Open Sans"/>
                <a:cs typeface="Open Sans"/>
                <a:sym typeface="Open Sans"/>
              </a:defRPr>
            </a:lvl4pPr>
            <a:lvl5pPr marL="2286000" lvl="4" indent="-317500">
              <a:lnSpc>
                <a:spcPct val="150000"/>
              </a:lnSpc>
              <a:spcBef>
                <a:spcPts val="0"/>
              </a:spcBef>
              <a:spcAft>
                <a:spcPts val="0"/>
              </a:spcAft>
              <a:buSzPts val="1400"/>
              <a:buFont typeface="Open Sans"/>
              <a:buChar char="○"/>
              <a:defRPr>
                <a:latin typeface="Open Sans"/>
                <a:ea typeface="Open Sans"/>
                <a:cs typeface="Open Sans"/>
                <a:sym typeface="Open Sans"/>
              </a:defRPr>
            </a:lvl5pPr>
            <a:lvl6pPr marL="2743200" lvl="5" indent="-317500">
              <a:lnSpc>
                <a:spcPct val="150000"/>
              </a:lnSpc>
              <a:spcBef>
                <a:spcPts val="0"/>
              </a:spcBef>
              <a:spcAft>
                <a:spcPts val="0"/>
              </a:spcAft>
              <a:buSzPts val="1400"/>
              <a:buFont typeface="Open Sans"/>
              <a:buChar char="■"/>
              <a:defRPr>
                <a:latin typeface="Open Sans"/>
                <a:ea typeface="Open Sans"/>
                <a:cs typeface="Open Sans"/>
                <a:sym typeface="Open Sans"/>
              </a:defRPr>
            </a:lvl6pPr>
            <a:lvl7pPr marL="3200400" lvl="6" indent="-317500">
              <a:lnSpc>
                <a:spcPct val="150000"/>
              </a:lnSpc>
              <a:spcBef>
                <a:spcPts val="0"/>
              </a:spcBef>
              <a:spcAft>
                <a:spcPts val="0"/>
              </a:spcAft>
              <a:buSzPts val="1400"/>
              <a:buFont typeface="Open Sans"/>
              <a:buChar char="●"/>
              <a:defRPr>
                <a:latin typeface="Open Sans"/>
                <a:ea typeface="Open Sans"/>
                <a:cs typeface="Open Sans"/>
                <a:sym typeface="Open Sans"/>
              </a:defRPr>
            </a:lvl7pPr>
            <a:lvl8pPr marL="3657600" lvl="7" indent="-317500">
              <a:lnSpc>
                <a:spcPct val="150000"/>
              </a:lnSpc>
              <a:spcBef>
                <a:spcPts val="0"/>
              </a:spcBef>
              <a:spcAft>
                <a:spcPts val="0"/>
              </a:spcAft>
              <a:buSzPts val="1400"/>
              <a:buFont typeface="Open Sans"/>
              <a:buChar char="○"/>
              <a:defRPr>
                <a:latin typeface="Open Sans"/>
                <a:ea typeface="Open Sans"/>
                <a:cs typeface="Open Sans"/>
                <a:sym typeface="Open Sans"/>
              </a:defRPr>
            </a:lvl8pPr>
            <a:lvl9pPr marL="4114800" lvl="8" indent="-317500">
              <a:lnSpc>
                <a:spcPct val="150000"/>
              </a:lnSpc>
              <a:spcBef>
                <a:spcPts val="0"/>
              </a:spcBef>
              <a:spcAft>
                <a:spcPts val="0"/>
              </a:spcAft>
              <a:buSzPts val="1400"/>
              <a:buFont typeface="Open Sans"/>
              <a:buChar char="■"/>
              <a:defRPr>
                <a:latin typeface="Open Sans"/>
                <a:ea typeface="Open Sans"/>
                <a:cs typeface="Open Sans"/>
                <a:sym typeface="Open Sans"/>
              </a:defRPr>
            </a:lvl9pPr>
          </a:lstStyle>
          <a:p>
            <a:endParaRPr dirty="0"/>
          </a:p>
        </p:txBody>
      </p:sp>
      <p:sp>
        <p:nvSpPr>
          <p:cNvPr id="8" name="Shape 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
        <p:nvSpPr>
          <p:cNvPr id="9" name="Shape 9"/>
          <p:cNvSpPr/>
          <p:nvPr/>
        </p:nvSpPr>
        <p:spPr>
          <a:xfrm>
            <a:off x="0" y="6682733"/>
            <a:ext cx="12192000" cy="175267"/>
          </a:xfrm>
          <a:prstGeom prst="rect">
            <a:avLst/>
          </a:prstGeom>
          <a:solidFill>
            <a:srgbClr val="6D2F72"/>
          </a:solidFill>
          <a:ln>
            <a:noFill/>
          </a:ln>
        </p:spPr>
        <p:txBody>
          <a:bodyPr spcFirstLastPara="1" wrap="square" lIns="121900" tIns="121900" rIns="121900" bIns="121900" anchor="ctr" anchorCtr="0">
            <a:noAutofit/>
          </a:bodyPr>
          <a:lstStyle/>
          <a:p>
            <a:pPr marL="0" lvl="0" indent="0">
              <a:spcBef>
                <a:spcPts val="0"/>
              </a:spcBef>
              <a:spcAft>
                <a:spcPts val="0"/>
              </a:spcAft>
              <a:buNone/>
            </a:pPr>
            <a:endParaRPr sz="2400">
              <a:solidFill>
                <a:srgbClr val="6D2F72"/>
              </a:solidFill>
            </a:endParaRPr>
          </a:p>
        </p:txBody>
      </p:sp>
      <p:sp>
        <p:nvSpPr>
          <p:cNvPr id="10" name="Shape 10"/>
          <p:cNvSpPr txBox="1"/>
          <p:nvPr/>
        </p:nvSpPr>
        <p:spPr>
          <a:xfrm>
            <a:off x="8081200" y="6523767"/>
            <a:ext cx="3952800" cy="405200"/>
          </a:xfrm>
          <a:prstGeom prst="rect">
            <a:avLst/>
          </a:prstGeom>
          <a:noFill/>
          <a:ln>
            <a:noFill/>
          </a:ln>
        </p:spPr>
        <p:txBody>
          <a:bodyPr spcFirstLastPara="1" wrap="square" lIns="121900" tIns="121900" rIns="121900" bIns="121900" anchor="ctr" anchorCtr="0">
            <a:noAutofit/>
          </a:bodyPr>
          <a:lstStyle/>
          <a:p>
            <a:pPr marL="0" lvl="0" indent="0" algn="r">
              <a:spcBef>
                <a:spcPts val="0"/>
              </a:spcBef>
              <a:spcAft>
                <a:spcPts val="0"/>
              </a:spcAft>
              <a:buNone/>
            </a:pPr>
            <a:endParaRPr sz="1467" dirty="0">
              <a:solidFill>
                <a:srgbClr val="FFFFFF"/>
              </a:solidFill>
              <a:latin typeface="Verdana" panose="020B0604030504040204" pitchFamily="34" charset="0"/>
              <a:ea typeface="Verdana" panose="020B0604030504040204" pitchFamily="34" charset="0"/>
              <a:cs typeface="Open Sans Light"/>
              <a:sym typeface="Open Sans Light"/>
            </a:endParaRPr>
          </a:p>
        </p:txBody>
      </p:sp>
      <p:sp>
        <p:nvSpPr>
          <p:cNvPr id="11" name="Shape 11"/>
          <p:cNvSpPr txBox="1"/>
          <p:nvPr/>
        </p:nvSpPr>
        <p:spPr>
          <a:xfrm>
            <a:off x="1531803" y="6368779"/>
            <a:ext cx="9759019" cy="4052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1467" dirty="0">
              <a:solidFill>
                <a:srgbClr val="FFFFFF"/>
              </a:solidFill>
              <a:latin typeface="Open Sans ExtraBold"/>
              <a:ea typeface="Open Sans ExtraBold"/>
              <a:cs typeface="Open Sans ExtraBold"/>
              <a:sym typeface="Open Sans ExtraBold"/>
            </a:endParaRPr>
          </a:p>
        </p:txBody>
      </p:sp>
    </p:spTree>
    <p:extLst>
      <p:ext uri="{BB962C8B-B14F-4D97-AF65-F5344CB8AC3E}">
        <p14:creationId xmlns:p14="http://schemas.microsoft.com/office/powerpoint/2010/main" val="2839467604"/>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80"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Verdana" panose="020B0604030504040204" pitchFamily="34" charset="0"/>
          <a:ea typeface="Verdana" panose="020B0604030504040204" pitchFamily="34" charset="0"/>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152396" marR="0" lvl="0" indent="0" algn="l" rtl="0">
        <a:lnSpc>
          <a:spcPct val="100000"/>
        </a:lnSpc>
        <a:spcBef>
          <a:spcPts val="0"/>
        </a:spcBef>
        <a:spcAft>
          <a:spcPts val="0"/>
        </a:spcAft>
        <a:buClr>
          <a:srgbClr val="000000"/>
        </a:buClr>
        <a:buFont typeface="Arial"/>
        <a:buNone/>
        <a:defRPr sz="1867" b="0" i="0" u="none" strike="noStrike" cap="none">
          <a:solidFill>
            <a:srgbClr val="000000"/>
          </a:solidFill>
          <a:latin typeface="+mn-lt"/>
          <a:ea typeface="Verdana" panose="020B0604030504040204" pitchFamily="34" charset="0"/>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info@womensv.org"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1.jpg"/><Relationship Id="rId4" Type="http://schemas.openxmlformats.org/officeDocument/2006/relationships/hyperlink" Target="http://www.womensv.or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tif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hyperlink" Target="http://www.womensv.org/"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1.jpg"/><Relationship Id="rId4" Type="http://schemas.openxmlformats.org/officeDocument/2006/relationships/hyperlink" Target="mailto:info@womensv.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Shape 57"/>
          <p:cNvSpPr txBox="1">
            <a:spLocks noGrp="1"/>
          </p:cNvSpPr>
          <p:nvPr>
            <p:ph type="ctrTitle"/>
          </p:nvPr>
        </p:nvSpPr>
        <p:spPr>
          <a:xfrm>
            <a:off x="415611" y="578567"/>
            <a:ext cx="11360800" cy="2736800"/>
          </a:xfrm>
          <a:prstGeom prst="rect">
            <a:avLst/>
          </a:prstGeom>
        </p:spPr>
        <p:txBody>
          <a:bodyPr spcFirstLastPara="1" wrap="square" lIns="121900" tIns="121900" rIns="121900" bIns="121900" anchor="t" anchorCtr="0">
            <a:noAutofit/>
          </a:bodyPr>
          <a:lstStyle/>
          <a:p>
            <a:r>
              <a:rPr lang="en-US" sz="5333" dirty="0"/>
              <a:t>The Work of </a:t>
            </a:r>
            <a:r>
              <a:rPr lang="en-US" sz="5333" dirty="0" err="1"/>
              <a:t>WomenSV</a:t>
            </a:r>
            <a:br>
              <a:rPr lang="en-US" sz="5333" dirty="0"/>
            </a:br>
            <a:r>
              <a:rPr lang="en-US" sz="5333" dirty="0"/>
              <a:t>(Women of Silicon Valley)</a:t>
            </a:r>
            <a:endParaRPr sz="5333" dirty="0"/>
          </a:p>
        </p:txBody>
      </p:sp>
      <p:sp>
        <p:nvSpPr>
          <p:cNvPr id="59" name="Shape 59"/>
          <p:cNvSpPr txBox="1"/>
          <p:nvPr/>
        </p:nvSpPr>
        <p:spPr>
          <a:xfrm>
            <a:off x="415589" y="2900167"/>
            <a:ext cx="7489200" cy="830400"/>
          </a:xfrm>
          <a:prstGeom prst="rect">
            <a:avLst/>
          </a:prstGeom>
          <a:noFill/>
          <a:ln>
            <a:noFill/>
          </a:ln>
        </p:spPr>
        <p:txBody>
          <a:bodyPr spcFirstLastPara="1" wrap="square" lIns="121900" tIns="121900" rIns="121900" bIns="121900" anchor="ctr" anchorCtr="0">
            <a:noAutofit/>
          </a:bodyPr>
          <a:lstStyle/>
          <a:p>
            <a:pPr defTabSz="1219170">
              <a:buClr>
                <a:srgbClr val="000000"/>
              </a:buClr>
            </a:pPr>
            <a:r>
              <a:rPr lang="en-US" sz="2667" b="1" i="1" kern="0" dirty="0">
                <a:solidFill>
                  <a:srgbClr val="000000"/>
                </a:solidFill>
                <a:latin typeface="Verdana" panose="020B0604030504040204" pitchFamily="34" charset="0"/>
                <a:ea typeface="Verdana" panose="020B0604030504040204" pitchFamily="34" charset="0"/>
                <a:cs typeface="Open Sans"/>
                <a:sym typeface="Open Sans"/>
              </a:rPr>
              <a:t>By Ruth Darlene, M.A.</a:t>
            </a:r>
          </a:p>
          <a:p>
            <a:pPr defTabSz="1219170">
              <a:buClr>
                <a:srgbClr val="000000"/>
              </a:buClr>
            </a:pPr>
            <a:r>
              <a:rPr lang="en-US" sz="2667" b="1" i="1" kern="0" dirty="0">
                <a:solidFill>
                  <a:srgbClr val="000000"/>
                </a:solidFill>
                <a:latin typeface="Verdana" panose="020B0604030504040204" pitchFamily="34" charset="0"/>
                <a:ea typeface="Verdana" panose="020B0604030504040204" pitchFamily="34" charset="0"/>
                <a:cs typeface="Open Sans"/>
                <a:sym typeface="Open Sans"/>
              </a:rPr>
              <a:t>Executive Director, WomenSV</a:t>
            </a:r>
          </a:p>
        </p:txBody>
      </p:sp>
      <p:sp>
        <p:nvSpPr>
          <p:cNvPr id="2" name="Rectangle 1">
            <a:extLst>
              <a:ext uri="{FF2B5EF4-FFF2-40B4-BE49-F238E27FC236}">
                <a16:creationId xmlns:a16="http://schemas.microsoft.com/office/drawing/2014/main" id="{FC3EAA9C-F914-4EC3-AD6E-350B78754333}"/>
              </a:ext>
            </a:extLst>
          </p:cNvPr>
          <p:cNvSpPr/>
          <p:nvPr/>
        </p:nvSpPr>
        <p:spPr>
          <a:xfrm>
            <a:off x="146304" y="4961840"/>
            <a:ext cx="12045696" cy="502766"/>
          </a:xfrm>
          <a:prstGeom prst="rect">
            <a:avLst/>
          </a:prstGeom>
        </p:spPr>
        <p:txBody>
          <a:bodyPr wrap="square">
            <a:spAutoFit/>
          </a:bodyPr>
          <a:lstStyle/>
          <a:p>
            <a:pPr algn="ctr" defTabSz="1219170">
              <a:buClr>
                <a:srgbClr val="000000"/>
              </a:buClr>
            </a:pPr>
            <a:r>
              <a:rPr lang="en-US" sz="2667" u="sng" kern="0" dirty="0">
                <a:solidFill>
                  <a:srgbClr val="595959"/>
                </a:solidFill>
                <a:latin typeface="Verdana" panose="020B0604030504040204" pitchFamily="34" charset="0"/>
                <a:ea typeface="Verdana" panose="020B0604030504040204" pitchFamily="34" charset="0"/>
                <a:cs typeface="Open Sans Light" panose="020B0604020202020204" charset="0"/>
                <a:sym typeface="Arial"/>
                <a:hlinkClick r:id="rId3"/>
              </a:rPr>
              <a:t>info@womensv.org</a:t>
            </a:r>
            <a:r>
              <a:rPr lang="en-US" sz="2667" kern="0" dirty="0">
                <a:solidFill>
                  <a:srgbClr val="595959"/>
                </a:solidFill>
                <a:latin typeface="Verdana" panose="020B0604030504040204" pitchFamily="34" charset="0"/>
                <a:ea typeface="Verdana" panose="020B0604030504040204" pitchFamily="34" charset="0"/>
                <a:cs typeface="Open Sans Light" panose="020B0604020202020204" charset="0"/>
                <a:sym typeface="Arial"/>
              </a:rPr>
              <a:t> | 833-966-3678 | </a:t>
            </a:r>
            <a:r>
              <a:rPr lang="en-US" sz="2667" u="sng" kern="0" dirty="0">
                <a:solidFill>
                  <a:srgbClr val="595959"/>
                </a:solidFill>
                <a:latin typeface="Verdana" panose="020B0604030504040204" pitchFamily="34" charset="0"/>
                <a:ea typeface="Verdana" panose="020B0604030504040204" pitchFamily="34" charset="0"/>
                <a:cs typeface="Open Sans Light" panose="020B0604020202020204" charset="0"/>
                <a:sym typeface="Arial"/>
                <a:hlinkClick r:id="rId4"/>
              </a:rPr>
              <a:t>www.womensv.org</a:t>
            </a:r>
            <a:endParaRPr lang="en-US" sz="2667" kern="0" dirty="0">
              <a:solidFill>
                <a:srgbClr val="595959"/>
              </a:solidFill>
              <a:latin typeface="Verdana" panose="020B0604030504040204" pitchFamily="34" charset="0"/>
              <a:ea typeface="Verdana" panose="020B0604030504040204" pitchFamily="34" charset="0"/>
              <a:cs typeface="Open Sans Light" panose="020B0604020202020204" charset="0"/>
              <a:sym typeface="Arial"/>
            </a:endParaRPr>
          </a:p>
        </p:txBody>
      </p:sp>
      <p:pic>
        <p:nvPicPr>
          <p:cNvPr id="5" name="Picture 4">
            <a:extLst>
              <a:ext uri="{FF2B5EF4-FFF2-40B4-BE49-F238E27FC236}">
                <a16:creationId xmlns:a16="http://schemas.microsoft.com/office/drawing/2014/main" id="{D438DDAC-09D1-4164-B76E-95034C7E5A03}"/>
              </a:ext>
            </a:extLst>
          </p:cNvPr>
          <p:cNvPicPr>
            <a:picLocks noChangeAspect="1"/>
          </p:cNvPicPr>
          <p:nvPr/>
        </p:nvPicPr>
        <p:blipFill>
          <a:blip r:embed="rId5"/>
          <a:stretch>
            <a:fillRect/>
          </a:stretch>
        </p:blipFill>
        <p:spPr>
          <a:xfrm>
            <a:off x="7742912" y="2209800"/>
            <a:ext cx="2227072" cy="24384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8C0A1-EB76-4045-B8F9-833FC2C606E8}"/>
              </a:ext>
            </a:extLst>
          </p:cNvPr>
          <p:cNvSpPr>
            <a:spLocks noGrp="1"/>
          </p:cNvSpPr>
          <p:nvPr>
            <p:ph type="title"/>
          </p:nvPr>
        </p:nvSpPr>
        <p:spPr/>
        <p:txBody>
          <a:bodyPr>
            <a:normAutofit/>
          </a:bodyPr>
          <a:lstStyle/>
          <a:p>
            <a:r>
              <a:rPr lang="en-US" sz="3600" dirty="0">
                <a:latin typeface="+mn-lt"/>
              </a:rPr>
              <a:t>Our Impact--1</a:t>
            </a:r>
          </a:p>
        </p:txBody>
      </p:sp>
      <p:pic>
        <p:nvPicPr>
          <p:cNvPr id="5" name="Picture 4">
            <a:extLst>
              <a:ext uri="{FF2B5EF4-FFF2-40B4-BE49-F238E27FC236}">
                <a16:creationId xmlns:a16="http://schemas.microsoft.com/office/drawing/2014/main" id="{E2D13948-7F68-4962-8358-6227258F05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85120" y="163162"/>
            <a:ext cx="1558837" cy="1706756"/>
          </a:xfrm>
          <a:prstGeom prst="rect">
            <a:avLst/>
          </a:prstGeom>
          <a:noFill/>
        </p:spPr>
      </p:pic>
      <p:sp>
        <p:nvSpPr>
          <p:cNvPr id="6" name="TextBox 5">
            <a:extLst>
              <a:ext uri="{FF2B5EF4-FFF2-40B4-BE49-F238E27FC236}">
                <a16:creationId xmlns:a16="http://schemas.microsoft.com/office/drawing/2014/main" id="{9A99F331-393E-4F7D-8ED5-D60F4A34BF91}"/>
              </a:ext>
            </a:extLst>
          </p:cNvPr>
          <p:cNvSpPr txBox="1"/>
          <p:nvPr/>
        </p:nvSpPr>
        <p:spPr>
          <a:xfrm>
            <a:off x="253334" y="1070937"/>
            <a:ext cx="10799288" cy="193918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667" b="0" i="0" u="none" strike="noStrike" kern="0" cap="none" spc="0" normalizeH="0" baseline="0" noProof="0" dirty="0">
                <a:ln>
                  <a:noFill/>
                </a:ln>
                <a:solidFill>
                  <a:srgbClr val="000000"/>
                </a:solidFill>
                <a:effectLst/>
                <a:uLnTx/>
                <a:uFillTx/>
                <a:latin typeface="Arial"/>
                <a:ea typeface="+mn-ea"/>
                <a:cs typeface="Arial"/>
                <a:sym typeface="Arial"/>
              </a:rPr>
              <a:t>Over the past 10 years, WomenSV has served over</a:t>
            </a:r>
            <a:br>
              <a:rPr kumimoji="0" lang="en-US" sz="2667" b="0" i="0" u="none" strike="noStrike" kern="0" cap="none" spc="0" normalizeH="0" baseline="0" noProof="0" dirty="0">
                <a:ln>
                  <a:noFill/>
                </a:ln>
                <a:solidFill>
                  <a:srgbClr val="000000"/>
                </a:solidFill>
                <a:effectLst/>
                <a:uLnTx/>
                <a:uFillTx/>
                <a:latin typeface="Arial"/>
                <a:ea typeface="+mn-ea"/>
                <a:cs typeface="Arial"/>
                <a:sym typeface="Arial"/>
              </a:rPr>
            </a:br>
            <a:r>
              <a:rPr kumimoji="0" lang="en-US" sz="6667" b="0" i="0" u="none" strike="noStrike" kern="0" cap="none" spc="0" normalizeH="0" baseline="0" noProof="0" dirty="0">
                <a:ln>
                  <a:noFill/>
                </a:ln>
                <a:solidFill>
                  <a:srgbClr val="000000"/>
                </a:solidFill>
                <a:effectLst/>
                <a:uLnTx/>
                <a:uFillTx/>
                <a:latin typeface="Arial"/>
                <a:ea typeface="+mn-ea"/>
                <a:cs typeface="Arial"/>
                <a:sym typeface="Arial"/>
              </a:rPr>
              <a:t> </a:t>
            </a:r>
            <a:br>
              <a:rPr kumimoji="0" lang="en-US" sz="5333" b="1" i="0" u="none" strike="noStrike" kern="0" cap="none" spc="0" normalizeH="0" baseline="0" noProof="0" dirty="0">
                <a:ln>
                  <a:noFill/>
                </a:ln>
                <a:solidFill>
                  <a:srgbClr val="60336E"/>
                </a:solidFill>
                <a:effectLst/>
                <a:uLnTx/>
                <a:uFillTx/>
                <a:latin typeface="Arial"/>
                <a:ea typeface="+mn-ea"/>
                <a:cs typeface="Arial"/>
                <a:sym typeface="Arial"/>
              </a:rPr>
            </a:br>
            <a:r>
              <a:rPr kumimoji="0" lang="en-US" sz="2667" b="0" i="0" u="none" strike="noStrike" kern="0" cap="none" spc="0" normalizeH="0" baseline="0" noProof="0" dirty="0">
                <a:ln>
                  <a:noFill/>
                </a:ln>
                <a:solidFill>
                  <a:srgbClr val="000000"/>
                </a:solidFill>
                <a:effectLst/>
                <a:uLnTx/>
                <a:uFillTx/>
                <a:latin typeface="Arial"/>
                <a:ea typeface="+mn-ea"/>
                <a:cs typeface="Arial"/>
                <a:sym typeface="Arial"/>
              </a:rPr>
              <a:t>women suffering at the hands of powerful, sophisticated abusers  </a:t>
            </a:r>
          </a:p>
        </p:txBody>
      </p:sp>
      <p:sp>
        <p:nvSpPr>
          <p:cNvPr id="14" name="TextBox 13">
            <a:extLst>
              <a:ext uri="{FF2B5EF4-FFF2-40B4-BE49-F238E27FC236}">
                <a16:creationId xmlns:a16="http://schemas.microsoft.com/office/drawing/2014/main" id="{9F6A4BCC-F3EA-468D-83BA-2EC9D693B3B1}"/>
              </a:ext>
            </a:extLst>
          </p:cNvPr>
          <p:cNvSpPr txBox="1"/>
          <p:nvPr/>
        </p:nvSpPr>
        <p:spPr>
          <a:xfrm>
            <a:off x="505084" y="3283528"/>
            <a:ext cx="11515280" cy="502766"/>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667" b="0" i="0" u="none" strike="noStrike" kern="0" cap="none" spc="0" normalizeH="0" baseline="0" noProof="0" dirty="0">
                <a:ln>
                  <a:noFill/>
                </a:ln>
                <a:solidFill>
                  <a:srgbClr val="000000"/>
                </a:solidFill>
                <a:effectLst/>
                <a:uLnTx/>
                <a:uFillTx/>
                <a:latin typeface="Arial"/>
                <a:ea typeface="+mn-ea"/>
                <a:cs typeface="Arial"/>
                <a:sym typeface="Arial"/>
              </a:rPr>
              <a:t>Last fiscal year, we served </a:t>
            </a:r>
            <a:r>
              <a:rPr kumimoji="0" lang="en-US" sz="2667" b="1" i="0" u="none" strike="noStrike" kern="0" cap="none" spc="0" normalizeH="0" baseline="0" noProof="0" dirty="0">
                <a:ln>
                  <a:solidFill>
                    <a:srgbClr val="000000"/>
                  </a:solidFill>
                </a:ln>
                <a:solidFill>
                  <a:srgbClr val="60336E"/>
                </a:solidFill>
                <a:effectLst/>
                <a:uLnTx/>
                <a:uFillTx/>
                <a:latin typeface="Arial"/>
                <a:ea typeface="+mn-ea"/>
                <a:cs typeface="Arial"/>
                <a:sym typeface="Arial"/>
              </a:rPr>
              <a:t>216</a:t>
            </a:r>
            <a:r>
              <a:rPr kumimoji="0" lang="en-US" sz="2667" b="1" i="0" u="none" strike="noStrike" kern="0" cap="none" spc="0" normalizeH="0" baseline="0" noProof="0" dirty="0">
                <a:ln>
                  <a:noFill/>
                </a:ln>
                <a:solidFill>
                  <a:srgbClr val="000000"/>
                </a:solidFill>
                <a:effectLst/>
                <a:uLnTx/>
                <a:uFillTx/>
                <a:latin typeface="Arial"/>
                <a:ea typeface="+mn-ea"/>
                <a:cs typeface="Arial"/>
                <a:sym typeface="Arial"/>
              </a:rPr>
              <a:t> </a:t>
            </a:r>
            <a:r>
              <a:rPr kumimoji="0" lang="en-US" sz="2667" b="0" i="0" u="none" strike="noStrike" kern="0" cap="none" spc="0" normalizeH="0" baseline="0" noProof="0" dirty="0">
                <a:ln>
                  <a:noFill/>
                </a:ln>
                <a:solidFill>
                  <a:srgbClr val="000000"/>
                </a:solidFill>
                <a:effectLst/>
                <a:uLnTx/>
                <a:uFillTx/>
                <a:latin typeface="Arial"/>
                <a:ea typeface="+mn-ea"/>
                <a:cs typeface="Arial"/>
                <a:sym typeface="Arial"/>
              </a:rPr>
              <a:t>survivors, providing the following services: </a:t>
            </a:r>
          </a:p>
        </p:txBody>
      </p:sp>
      <p:sp>
        <p:nvSpPr>
          <p:cNvPr id="30" name="Rectangle 29">
            <a:extLst>
              <a:ext uri="{FF2B5EF4-FFF2-40B4-BE49-F238E27FC236}">
                <a16:creationId xmlns:a16="http://schemas.microsoft.com/office/drawing/2014/main" id="{E3D5B29F-A07E-4A78-AC1B-576E779F0239}"/>
              </a:ext>
            </a:extLst>
          </p:cNvPr>
          <p:cNvSpPr/>
          <p:nvPr/>
        </p:nvSpPr>
        <p:spPr>
          <a:xfrm>
            <a:off x="4375705" y="1363358"/>
            <a:ext cx="2554545" cy="1231106"/>
          </a:xfrm>
          <a:prstGeom prst="rect">
            <a:avLst/>
          </a:prstGeom>
          <a:noFill/>
          <a:ln>
            <a:noFill/>
          </a:ln>
        </p:spPr>
        <p:txBody>
          <a:bodyPr wrap="none" lIns="121920" tIns="60960" rIns="121920" bIns="6096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7200" b="1" i="0" u="none" strike="noStrike" kern="0" cap="none" spc="0" normalizeH="0" baseline="0" noProof="0" dirty="0">
                <a:ln w="6600">
                  <a:solidFill>
                    <a:srgbClr val="000000"/>
                  </a:solidFill>
                  <a:prstDash val="solid"/>
                </a:ln>
                <a:solidFill>
                  <a:srgbClr val="774088"/>
                </a:solidFill>
                <a:effectLst>
                  <a:outerShdw dist="38100" dir="2700000" algn="tl" rotWithShape="0">
                    <a:srgbClr val="000000"/>
                  </a:outerShdw>
                </a:effectLst>
                <a:uLnTx/>
                <a:uFillTx/>
                <a:latin typeface="Arial"/>
                <a:ea typeface="+mn-ea"/>
                <a:cs typeface="Arial"/>
                <a:sym typeface="Arial"/>
              </a:rPr>
              <a:t>1,000</a:t>
            </a:r>
          </a:p>
        </p:txBody>
      </p:sp>
      <p:pic>
        <p:nvPicPr>
          <p:cNvPr id="4" name="Picture 3">
            <a:extLst>
              <a:ext uri="{FF2B5EF4-FFF2-40B4-BE49-F238E27FC236}">
                <a16:creationId xmlns:a16="http://schemas.microsoft.com/office/drawing/2014/main" id="{8D5296C8-4A05-4F74-BE15-CBEBBC20EC8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04425" y="4006126"/>
            <a:ext cx="10583150" cy="2290046"/>
          </a:xfrm>
          <a:prstGeom prst="rect">
            <a:avLst/>
          </a:prstGeom>
        </p:spPr>
      </p:pic>
    </p:spTree>
    <p:extLst>
      <p:ext uri="{BB962C8B-B14F-4D97-AF65-F5344CB8AC3E}">
        <p14:creationId xmlns:p14="http://schemas.microsoft.com/office/powerpoint/2010/main" val="13555132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5FC98-350B-3847-971D-DBF976D77FB0}"/>
              </a:ext>
            </a:extLst>
          </p:cNvPr>
          <p:cNvSpPr>
            <a:spLocks noGrp="1"/>
          </p:cNvSpPr>
          <p:nvPr>
            <p:ph type="title"/>
          </p:nvPr>
        </p:nvSpPr>
        <p:spPr/>
        <p:txBody>
          <a:bodyPr>
            <a:normAutofit/>
          </a:bodyPr>
          <a:lstStyle/>
          <a:p>
            <a:r>
              <a:rPr lang="en-US" sz="3600" dirty="0">
                <a:latin typeface="+mn-lt"/>
              </a:rPr>
              <a:t>Our Challenges</a:t>
            </a:r>
          </a:p>
        </p:txBody>
      </p:sp>
      <p:sp>
        <p:nvSpPr>
          <p:cNvPr id="3" name="Content Placeholder 2">
            <a:extLst>
              <a:ext uri="{FF2B5EF4-FFF2-40B4-BE49-F238E27FC236}">
                <a16:creationId xmlns:a16="http://schemas.microsoft.com/office/drawing/2014/main" id="{1DFD27D7-DDBA-7548-8A96-E7217854AC9D}"/>
              </a:ext>
            </a:extLst>
          </p:cNvPr>
          <p:cNvSpPr>
            <a:spLocks noGrp="1"/>
          </p:cNvSpPr>
          <p:nvPr>
            <p:ph idx="1"/>
          </p:nvPr>
        </p:nvSpPr>
        <p:spPr/>
        <p:txBody>
          <a:bodyPr/>
          <a:lstStyle/>
          <a:p>
            <a:pPr marL="423862" indent="-342900">
              <a:buFont typeface="Arial" panose="020B0604020202020204" pitchFamily="34" charset="0"/>
              <a:buChar char="•"/>
            </a:pPr>
            <a:r>
              <a:rPr lang="en-US" dirty="0">
                <a:latin typeface="Arial" panose="020B0604020202020204" pitchFamily="34" charset="0"/>
                <a:cs typeface="Arial" panose="020B0604020202020204" pitchFamily="34" charset="0"/>
              </a:rPr>
              <a:t>Serving over 1,000 women in this. Past 10 years we have established the need for this kind of service and our progress in filling it</a:t>
            </a:r>
          </a:p>
          <a:p>
            <a:pPr marL="423862" indent="-342900">
              <a:buFont typeface="Arial" panose="020B0604020202020204" pitchFamily="34" charset="0"/>
              <a:buChar char="•"/>
            </a:pPr>
            <a:r>
              <a:rPr lang="en-US" dirty="0">
                <a:latin typeface="Arial" panose="020B0604020202020204" pitchFamily="34" charset="0"/>
                <a:cs typeface="Arial" panose="020B0604020202020204" pitchFamily="34" charset="0"/>
              </a:rPr>
              <a:t>Shifting to virtual support</a:t>
            </a:r>
          </a:p>
          <a:p>
            <a:pPr marL="423862" indent="-342900">
              <a:buFont typeface="Arial" panose="020B0604020202020204" pitchFamily="34" charset="0"/>
              <a:buChar char="•"/>
            </a:pPr>
            <a:r>
              <a:rPr lang="en-US" dirty="0">
                <a:latin typeface="Arial" panose="020B0604020202020204" pitchFamily="34" charset="0"/>
                <a:cs typeface="Arial" panose="020B0604020202020204" pitchFamily="34" charset="0"/>
              </a:rPr>
              <a:t>Meeting the need—long wait times, referrals to other agencies*</a:t>
            </a:r>
          </a:p>
          <a:p>
            <a:pPr marL="423862" indent="-342900">
              <a:buFont typeface="Arial" panose="020B0604020202020204" pitchFamily="34" charset="0"/>
              <a:buChar char="•"/>
            </a:pPr>
            <a:r>
              <a:rPr lang="en-US" dirty="0">
                <a:latin typeface="Arial" panose="020B0604020202020204" pitchFamily="34" charset="0"/>
                <a:cs typeface="Arial" panose="020B0604020202020204" pitchFamily="34" charset="0"/>
              </a:rPr>
              <a:t>staffing we need two more advocates</a:t>
            </a:r>
          </a:p>
          <a:p>
            <a:pPr marL="423862" indent="-342900">
              <a:buFont typeface="Arial" panose="020B0604020202020204" pitchFamily="34" charset="0"/>
              <a:buChar char="•"/>
            </a:pPr>
            <a:r>
              <a:rPr lang="en-US" dirty="0">
                <a:latin typeface="Arial" panose="020B0604020202020204" pitchFamily="34" charset="0"/>
                <a:cs typeface="Arial" panose="020B0604020202020204" pitchFamily="34" charset="0"/>
              </a:rPr>
              <a:t>Education—reaching the schools to educate youth about coercive control</a:t>
            </a:r>
          </a:p>
          <a:p>
            <a:pPr marL="423862" indent="-342900">
              <a:buFont typeface="Arial" panose="020B0604020202020204" pitchFamily="34" charset="0"/>
              <a:buChar char="•"/>
            </a:pPr>
            <a:r>
              <a:rPr lang="en-US" dirty="0">
                <a:latin typeface="Arial" panose="020B0604020202020204" pitchFamily="34" charset="0"/>
                <a:cs typeface="Arial" panose="020B0604020202020204" pitchFamily="34" charset="0"/>
              </a:rPr>
              <a:t>Growth</a:t>
            </a:r>
          </a:p>
          <a:p>
            <a:pPr marL="423862" indent="-342900">
              <a:buFont typeface="Arial" panose="020B0604020202020204" pitchFamily="34" charset="0"/>
              <a:buChar char="•"/>
            </a:pPr>
            <a:r>
              <a:rPr lang="en-US" dirty="0">
                <a:latin typeface="Arial" panose="020B0604020202020204" pitchFamily="34" charset="0"/>
                <a:cs typeface="Arial" panose="020B0604020202020204" pitchFamily="34" charset="0"/>
              </a:rPr>
              <a:t>Fundraising</a:t>
            </a:r>
          </a:p>
        </p:txBody>
      </p:sp>
    </p:spTree>
    <p:extLst>
      <p:ext uri="{BB962C8B-B14F-4D97-AF65-F5344CB8AC3E}">
        <p14:creationId xmlns:p14="http://schemas.microsoft.com/office/powerpoint/2010/main" val="804681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CFC88-C850-9247-A72D-B53B58DA1D85}"/>
              </a:ext>
            </a:extLst>
          </p:cNvPr>
          <p:cNvSpPr>
            <a:spLocks noGrp="1"/>
          </p:cNvSpPr>
          <p:nvPr>
            <p:ph type="title" idx="4294967295"/>
          </p:nvPr>
        </p:nvSpPr>
        <p:spPr>
          <a:xfrm>
            <a:off x="-1" y="1046788"/>
            <a:ext cx="12192000" cy="1002217"/>
          </a:xfrm>
        </p:spPr>
        <p:txBody>
          <a:bodyPr>
            <a:normAutofit fontScale="90000"/>
          </a:bodyPr>
          <a:lstStyle/>
          <a:p>
            <a:pPr algn="ctr"/>
            <a:br>
              <a:rPr lang="en-US" sz="3200" dirty="0"/>
            </a:br>
            <a:r>
              <a:rPr lang="en-US" sz="3200" dirty="0"/>
              <a:t>  </a:t>
            </a:r>
            <a:br>
              <a:rPr lang="en-US" sz="3200" dirty="0"/>
            </a:br>
            <a:r>
              <a:rPr lang="en-US" sz="3200" dirty="0"/>
              <a:t>WSV is committed to building partnerships and bridges across Silicon Valley and across the country!</a:t>
            </a:r>
          </a:p>
        </p:txBody>
      </p:sp>
      <p:pic>
        <p:nvPicPr>
          <p:cNvPr id="3" name="Picture 2">
            <a:extLst>
              <a:ext uri="{FF2B5EF4-FFF2-40B4-BE49-F238E27FC236}">
                <a16:creationId xmlns:a16="http://schemas.microsoft.com/office/drawing/2014/main" id="{8BA5F46D-7DFB-8D4F-91EF-129240E8C4D8}"/>
              </a:ext>
            </a:extLst>
          </p:cNvPr>
          <p:cNvPicPr>
            <a:picLocks noChangeAspect="1"/>
          </p:cNvPicPr>
          <p:nvPr/>
        </p:nvPicPr>
        <p:blipFill>
          <a:blip r:embed="rId3"/>
          <a:stretch>
            <a:fillRect/>
          </a:stretch>
        </p:blipFill>
        <p:spPr>
          <a:xfrm>
            <a:off x="3563579" y="2049005"/>
            <a:ext cx="5064839" cy="2645329"/>
          </a:xfrm>
          <a:prstGeom prst="rect">
            <a:avLst/>
          </a:prstGeom>
        </p:spPr>
      </p:pic>
      <p:pic>
        <p:nvPicPr>
          <p:cNvPr id="4" name="Picture 3">
            <a:extLst>
              <a:ext uri="{FF2B5EF4-FFF2-40B4-BE49-F238E27FC236}">
                <a16:creationId xmlns:a16="http://schemas.microsoft.com/office/drawing/2014/main" id="{26AA5445-19F7-4AD6-858E-899E2FF4A56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22872" y="0"/>
            <a:ext cx="1169128" cy="1280067"/>
          </a:xfrm>
          <a:prstGeom prst="rect">
            <a:avLst/>
          </a:prstGeom>
          <a:noFill/>
        </p:spPr>
      </p:pic>
      <p:sp>
        <p:nvSpPr>
          <p:cNvPr id="6" name="TextBox 5">
            <a:extLst>
              <a:ext uri="{FF2B5EF4-FFF2-40B4-BE49-F238E27FC236}">
                <a16:creationId xmlns:a16="http://schemas.microsoft.com/office/drawing/2014/main" id="{7A905D40-01A1-444E-908F-CB71D20F87D9}"/>
              </a:ext>
            </a:extLst>
          </p:cNvPr>
          <p:cNvSpPr txBox="1"/>
          <p:nvPr/>
        </p:nvSpPr>
        <p:spPr>
          <a:xfrm>
            <a:off x="105294" y="4870997"/>
            <a:ext cx="12086705" cy="17340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i="0" u="none" strike="noStrike" kern="1200" cap="none" spc="0" normalizeH="0" baseline="0" noProof="0" dirty="0" err="1">
                <a:ln>
                  <a:noFill/>
                </a:ln>
                <a:solidFill>
                  <a:srgbClr val="60336E"/>
                </a:solidFill>
                <a:effectLst/>
                <a:uLnTx/>
                <a:uFillTx/>
                <a:latin typeface="Verdana" panose="020B0604030504040204" pitchFamily="34" charset="0"/>
                <a:ea typeface="Verdana" panose="020B0604030504040204" pitchFamily="34" charset="0"/>
                <a:cs typeface="Verdana" panose="020B0604030504040204" pitchFamily="34" charset="0"/>
              </a:rPr>
              <a:t>WomenSV</a:t>
            </a:r>
            <a:r>
              <a:rPr kumimoji="0" lang="en-US" sz="2667" i="0" u="none" strike="noStrike" kern="1200" cap="none" spc="0" normalizeH="0" baseline="0" noProof="0" dirty="0">
                <a:ln>
                  <a:noFill/>
                </a:ln>
                <a:solidFill>
                  <a:srgbClr val="60336E"/>
                </a:solidFill>
                <a:effectLst/>
                <a:uLnTx/>
                <a:uFillTx/>
                <a:latin typeface="Verdana" panose="020B0604030504040204" pitchFamily="34" charset="0"/>
                <a:ea typeface="Verdana" panose="020B0604030504040204" pitchFamily="34" charset="0"/>
                <a:cs typeface="Verdana" panose="020B0604030504040204" pitchFamily="34" charset="0"/>
              </a:rPr>
              <a:t> is looking forward to collaborating with all of you as we work together to protect the right of every man, woman and child to be free and safe in their own home!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667" i="0" u="none" strike="noStrike" kern="1200" cap="none" spc="0" normalizeH="0" baseline="0" noProof="0" dirty="0">
              <a:ln>
                <a:noFill/>
              </a:ln>
              <a:solidFill>
                <a:srgbClr val="7030A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367561698"/>
      </p:ext>
    </p:extLst>
  </p:cSld>
  <p:clrMapOvr>
    <a:masterClrMapping/>
  </p:clrMapOvr>
  <mc:AlternateContent xmlns:mc="http://schemas.openxmlformats.org/markup-compatibility/2006" xmlns:p14="http://schemas.microsoft.com/office/powerpoint/2010/main">
    <mc:Choice Requires="p14">
      <p:transition spd="slow" p14:dur="1400" advTm="25385">
        <p14:doors dir="vert"/>
      </p:transition>
    </mc:Choice>
    <mc:Fallback xmlns="">
      <p:transition spd="slow" advTm="25385">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8367EC-2EB9-42F4-B196-7915EE5D4C63}"/>
              </a:ext>
            </a:extLst>
          </p:cNvPr>
          <p:cNvSpPr>
            <a:spLocks noGrp="1"/>
          </p:cNvSpPr>
          <p:nvPr>
            <p:ph type="body" idx="2"/>
          </p:nvPr>
        </p:nvSpPr>
        <p:spPr>
          <a:xfrm>
            <a:off x="1900083" y="2212661"/>
            <a:ext cx="8391833" cy="3967316"/>
          </a:xfrm>
        </p:spPr>
        <p:txBody>
          <a:bodyPr>
            <a:normAutofit fontScale="92500" lnSpcReduction="20000"/>
          </a:bodyPr>
          <a:lstStyle/>
          <a:p>
            <a:pPr marL="139697" indent="0" algn="ctr">
              <a:spcBef>
                <a:spcPts val="600"/>
              </a:spcBef>
              <a:buNone/>
            </a:pPr>
            <a:r>
              <a:rPr lang="en-US" sz="3600" dirty="0">
                <a:hlinkClick r:id="rId3"/>
              </a:rPr>
              <a:t>www.womensv.org</a:t>
            </a:r>
            <a:endParaRPr lang="en-US" sz="3600" dirty="0"/>
          </a:p>
          <a:p>
            <a:pPr marL="139697" indent="0" algn="ctr">
              <a:spcBef>
                <a:spcPts val="600"/>
              </a:spcBef>
              <a:buNone/>
            </a:pPr>
            <a:endParaRPr lang="en-US" sz="2000" dirty="0"/>
          </a:p>
          <a:p>
            <a:pPr marL="139697" indent="0" algn="ctr">
              <a:spcBef>
                <a:spcPts val="600"/>
              </a:spcBef>
              <a:buNone/>
            </a:pPr>
            <a:r>
              <a:rPr lang="en-US" sz="3600" dirty="0"/>
              <a:t>Phone: 833-WOMENSV </a:t>
            </a:r>
          </a:p>
          <a:p>
            <a:pPr marL="139697" indent="0" algn="ctr">
              <a:spcBef>
                <a:spcPts val="600"/>
              </a:spcBef>
              <a:buNone/>
            </a:pPr>
            <a:r>
              <a:rPr lang="en-US" sz="3600" dirty="0"/>
              <a:t>or </a:t>
            </a:r>
          </a:p>
          <a:p>
            <a:pPr marL="139697" indent="0" algn="ctr">
              <a:spcBef>
                <a:spcPts val="600"/>
              </a:spcBef>
              <a:buNone/>
            </a:pPr>
            <a:r>
              <a:rPr lang="en-US" sz="3600" dirty="0"/>
              <a:t>833-966-3678</a:t>
            </a:r>
            <a:endParaRPr lang="en-US" sz="3000" dirty="0"/>
          </a:p>
          <a:p>
            <a:pPr marL="139697" indent="0" algn="ctr">
              <a:spcBef>
                <a:spcPts val="600"/>
              </a:spcBef>
              <a:buNone/>
            </a:pPr>
            <a:endParaRPr lang="en-US" sz="2000" dirty="0"/>
          </a:p>
          <a:p>
            <a:pPr marL="139697" indent="0" algn="ctr">
              <a:spcBef>
                <a:spcPts val="600"/>
              </a:spcBef>
              <a:buNone/>
            </a:pPr>
            <a:r>
              <a:rPr lang="en-US" sz="3600" dirty="0">
                <a:hlinkClick r:id="rId4"/>
              </a:rPr>
              <a:t>info@womensv.org</a:t>
            </a:r>
            <a:endParaRPr lang="en-US" sz="3600" dirty="0"/>
          </a:p>
          <a:p>
            <a:pPr marL="139697" indent="0" algn="ctr">
              <a:spcBef>
                <a:spcPts val="600"/>
              </a:spcBef>
              <a:buNone/>
            </a:pPr>
            <a:endParaRPr lang="en-US" sz="2000" dirty="0"/>
          </a:p>
          <a:p>
            <a:pPr marL="139697" indent="0" algn="ctr">
              <a:spcBef>
                <a:spcPts val="600"/>
              </a:spcBef>
              <a:buNone/>
            </a:pPr>
            <a:r>
              <a:rPr lang="en-US" sz="3600" dirty="0"/>
              <a:t>833-WOMENSV/833-966-3678</a:t>
            </a:r>
          </a:p>
        </p:txBody>
      </p:sp>
      <p:pic>
        <p:nvPicPr>
          <p:cNvPr id="7" name="Picture 6">
            <a:extLst>
              <a:ext uri="{FF2B5EF4-FFF2-40B4-BE49-F238E27FC236}">
                <a16:creationId xmlns:a16="http://schemas.microsoft.com/office/drawing/2014/main" id="{C2B2F489-9196-493A-B083-698B62AA6EF6}"/>
              </a:ext>
            </a:extLst>
          </p:cNvPr>
          <p:cNvPicPr>
            <a:picLocks noChangeAspect="1"/>
          </p:cNvPicPr>
          <p:nvPr/>
        </p:nvPicPr>
        <p:blipFill>
          <a:blip r:embed="rId5"/>
          <a:stretch>
            <a:fillRect/>
          </a:stretch>
        </p:blipFill>
        <p:spPr>
          <a:xfrm>
            <a:off x="5245083" y="348941"/>
            <a:ext cx="1701832" cy="1863319"/>
          </a:xfrm>
          <a:prstGeom prst="rect">
            <a:avLst/>
          </a:prstGeom>
        </p:spPr>
      </p:pic>
    </p:spTree>
    <p:extLst>
      <p:ext uri="{BB962C8B-B14F-4D97-AF65-F5344CB8AC3E}">
        <p14:creationId xmlns:p14="http://schemas.microsoft.com/office/powerpoint/2010/main" val="1951410567"/>
      </p:ext>
    </p:extLst>
  </p:cSld>
  <p:clrMapOvr>
    <a:masterClrMapping/>
  </p:clrMapOvr>
  <mc:AlternateContent xmlns:mc="http://schemas.openxmlformats.org/markup-compatibility/2006" xmlns:p14="http://schemas.microsoft.com/office/powerpoint/2010/main">
    <mc:Choice Requires="p14">
      <p:transition spd="slow" p14:dur="1400" advTm="58589">
        <p14:doors dir="vert"/>
      </p:transition>
    </mc:Choice>
    <mc:Fallback xmlns="">
      <p:transition spd="slow" advTm="58589">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2C67F-E00C-4845-966B-C695AC78C418}"/>
              </a:ext>
            </a:extLst>
          </p:cNvPr>
          <p:cNvSpPr>
            <a:spLocks noGrp="1"/>
          </p:cNvSpPr>
          <p:nvPr>
            <p:ph type="title"/>
          </p:nvPr>
        </p:nvSpPr>
        <p:spPr>
          <a:xfrm>
            <a:off x="383570" y="143811"/>
            <a:ext cx="11424863" cy="627751"/>
          </a:xfrm>
        </p:spPr>
        <p:txBody>
          <a:bodyPr>
            <a:normAutofit/>
          </a:bodyPr>
          <a:lstStyle/>
          <a:p>
            <a:r>
              <a:rPr lang="en-US" sz="3600" dirty="0">
                <a:latin typeface="+mn-lt"/>
              </a:rPr>
              <a:t>Public Perception</a:t>
            </a:r>
          </a:p>
        </p:txBody>
      </p:sp>
      <p:pic>
        <p:nvPicPr>
          <p:cNvPr id="4" name="Content Placeholder 3">
            <a:extLst>
              <a:ext uri="{FF2B5EF4-FFF2-40B4-BE49-F238E27FC236}">
                <a16:creationId xmlns:a16="http://schemas.microsoft.com/office/drawing/2014/main" id="{623B012F-8476-4B9F-8069-E10F5B3A7EE2}"/>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00692" y="830263"/>
            <a:ext cx="7798163" cy="5197475"/>
          </a:xfrm>
          <a:prstGeom prst="rect">
            <a:avLst/>
          </a:prstGeom>
        </p:spPr>
      </p:pic>
      <p:pic>
        <p:nvPicPr>
          <p:cNvPr id="5" name="Picture 4">
            <a:extLst>
              <a:ext uri="{FF2B5EF4-FFF2-40B4-BE49-F238E27FC236}">
                <a16:creationId xmlns:a16="http://schemas.microsoft.com/office/drawing/2014/main" id="{719C850B-510F-5E40-809C-5F16D487BC48}"/>
              </a:ext>
            </a:extLst>
          </p:cNvPr>
          <p:cNvPicPr>
            <a:picLocks noChangeAspect="1"/>
          </p:cNvPicPr>
          <p:nvPr/>
        </p:nvPicPr>
        <p:blipFill>
          <a:blip r:embed="rId4"/>
          <a:stretch>
            <a:fillRect/>
          </a:stretch>
        </p:blipFill>
        <p:spPr>
          <a:xfrm>
            <a:off x="8931375" y="1391549"/>
            <a:ext cx="2701835" cy="4074899"/>
          </a:xfrm>
          <a:prstGeom prst="rect">
            <a:avLst/>
          </a:prstGeom>
        </p:spPr>
      </p:pic>
      <p:pic>
        <p:nvPicPr>
          <p:cNvPr id="6" name="Picture 5">
            <a:extLst>
              <a:ext uri="{FF2B5EF4-FFF2-40B4-BE49-F238E27FC236}">
                <a16:creationId xmlns:a16="http://schemas.microsoft.com/office/drawing/2014/main" id="{ACF6244B-45C4-478D-B859-004E9CED361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005563" y="4645"/>
            <a:ext cx="1169128" cy="1280067"/>
          </a:xfrm>
          <a:prstGeom prst="rect">
            <a:avLst/>
          </a:prstGeom>
          <a:noFill/>
        </p:spPr>
      </p:pic>
    </p:spTree>
    <p:extLst>
      <p:ext uri="{BB962C8B-B14F-4D97-AF65-F5344CB8AC3E}">
        <p14:creationId xmlns:p14="http://schemas.microsoft.com/office/powerpoint/2010/main" val="394188753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E62BC-3BB8-9B40-8678-2711C60EF1B7}"/>
              </a:ext>
            </a:extLst>
          </p:cNvPr>
          <p:cNvSpPr>
            <a:spLocks noGrp="1"/>
          </p:cNvSpPr>
          <p:nvPr>
            <p:ph type="title"/>
          </p:nvPr>
        </p:nvSpPr>
        <p:spPr/>
        <p:txBody>
          <a:bodyPr/>
          <a:lstStyle/>
          <a:p>
            <a:r>
              <a:rPr lang="en-US" dirty="0"/>
              <a:t>The problem: coercive control…</a:t>
            </a:r>
          </a:p>
        </p:txBody>
      </p:sp>
      <p:sp>
        <p:nvSpPr>
          <p:cNvPr id="3" name="Text Placeholder 2">
            <a:extLst>
              <a:ext uri="{FF2B5EF4-FFF2-40B4-BE49-F238E27FC236}">
                <a16:creationId xmlns:a16="http://schemas.microsoft.com/office/drawing/2014/main" id="{D6E57399-8B79-E144-AF7E-B77197A5E2CC}"/>
              </a:ext>
            </a:extLst>
          </p:cNvPr>
          <p:cNvSpPr>
            <a:spLocks noGrp="1"/>
          </p:cNvSpPr>
          <p:nvPr>
            <p:ph type="body" idx="1"/>
          </p:nvPr>
        </p:nvSpPr>
        <p:spPr>
          <a:xfrm>
            <a:off x="0" y="855565"/>
            <a:ext cx="5794389" cy="4555200"/>
          </a:xfrm>
        </p:spPr>
        <p:txBody>
          <a:bodyPr>
            <a:noAutofit/>
          </a:bodyPr>
          <a:lstStyle/>
          <a:p>
            <a:r>
              <a:rPr lang="en-US" sz="2800" dirty="0"/>
              <a:t>A pattern of controlling, isolating, and threatening behavior.</a:t>
            </a:r>
          </a:p>
          <a:p>
            <a:r>
              <a:rPr lang="en-US" sz="2800" dirty="0"/>
              <a:t>Examples:  emotional, financial, legal, tech, emotional, sexual, physical abuse</a:t>
            </a:r>
          </a:p>
          <a:p>
            <a:r>
              <a:rPr lang="en-US" sz="2800" dirty="0"/>
              <a:t>Ranges from gaslighting to strangulation</a:t>
            </a:r>
          </a:p>
          <a:p>
            <a:r>
              <a:rPr lang="en-US" sz="2800" dirty="0"/>
              <a:t>Lethality risk</a:t>
            </a:r>
          </a:p>
          <a:p>
            <a:pPr marL="186262" indent="0">
              <a:buNone/>
            </a:pPr>
            <a:endParaRPr lang="en-US" sz="2800" dirty="0"/>
          </a:p>
          <a:p>
            <a:endParaRPr lang="en-US" sz="2800" dirty="0"/>
          </a:p>
          <a:p>
            <a:endParaRPr lang="en-US" sz="2800" dirty="0"/>
          </a:p>
          <a:p>
            <a:pPr marL="186262" indent="0">
              <a:buNone/>
            </a:pPr>
            <a:endParaRPr lang="en-US" sz="2800" dirty="0"/>
          </a:p>
        </p:txBody>
      </p:sp>
      <p:sp>
        <p:nvSpPr>
          <p:cNvPr id="5" name="TextBox 4">
            <a:extLst>
              <a:ext uri="{FF2B5EF4-FFF2-40B4-BE49-F238E27FC236}">
                <a16:creationId xmlns:a16="http://schemas.microsoft.com/office/drawing/2014/main" id="{131496AD-AAA4-8C41-A903-F15387884A4D}"/>
              </a:ext>
            </a:extLst>
          </p:cNvPr>
          <p:cNvSpPr txBox="1"/>
          <p:nvPr/>
        </p:nvSpPr>
        <p:spPr>
          <a:xfrm>
            <a:off x="635313" y="6440809"/>
            <a:ext cx="10921371" cy="400110"/>
          </a:xfrm>
          <a:prstGeom prst="rect">
            <a:avLst/>
          </a:prstGeom>
          <a:noFill/>
        </p:spPr>
        <p:txBody>
          <a:bodyPr wrap="square" rtlCol="0">
            <a:spAutoFit/>
          </a:bodyPr>
          <a:lstStyle/>
          <a:p>
            <a:pPr marL="186262" indent="0">
              <a:buNone/>
            </a:pPr>
            <a:r>
              <a:rPr lang="en-US" sz="2000" dirty="0">
                <a:solidFill>
                  <a:schemeClr val="bg1"/>
                </a:solidFill>
              </a:rPr>
              <a:t> Stark, E. (2007). </a:t>
            </a:r>
            <a:r>
              <a:rPr lang="en-US" sz="2000" i="1" dirty="0">
                <a:solidFill>
                  <a:schemeClr val="bg1"/>
                </a:solidFill>
              </a:rPr>
              <a:t>Coercive Control: How Men Entrap Women in Personal Life</a:t>
            </a:r>
            <a:r>
              <a:rPr lang="en-US" sz="2000" dirty="0">
                <a:solidFill>
                  <a:schemeClr val="bg1"/>
                </a:solidFill>
              </a:rPr>
              <a:t>. Oxford University Press. </a:t>
            </a:r>
          </a:p>
        </p:txBody>
      </p:sp>
      <p:sp>
        <p:nvSpPr>
          <p:cNvPr id="4" name="TextBox 3">
            <a:extLst>
              <a:ext uri="{FF2B5EF4-FFF2-40B4-BE49-F238E27FC236}">
                <a16:creationId xmlns:a16="http://schemas.microsoft.com/office/drawing/2014/main" id="{713B5B8A-87B7-924C-92A5-BE177C0E85CE}"/>
              </a:ext>
            </a:extLst>
          </p:cNvPr>
          <p:cNvSpPr txBox="1"/>
          <p:nvPr/>
        </p:nvSpPr>
        <p:spPr>
          <a:xfrm>
            <a:off x="5373670" y="2943844"/>
            <a:ext cx="2819400" cy="1569660"/>
          </a:xfrm>
          <a:prstGeom prst="rect">
            <a:avLst/>
          </a:prstGeom>
          <a:noFill/>
          <a:ln w="57150">
            <a:solidFill>
              <a:srgbClr val="002060"/>
            </a:solidFill>
          </a:ln>
        </p:spPr>
        <p:txBody>
          <a:bodyPr wrap="square" rtlCol="0">
            <a:spAutoFit/>
          </a:bodyPr>
          <a:lstStyle/>
          <a:p>
            <a:r>
              <a:rPr lang="en-US" sz="2400" b="1" i="1" dirty="0">
                <a:solidFill>
                  <a:srgbClr val="7030A0"/>
                </a:solidFill>
              </a:rPr>
              <a:t>35% of </a:t>
            </a:r>
            <a:r>
              <a:rPr lang="en-US" sz="2400" b="1" i="1" dirty="0" err="1">
                <a:solidFill>
                  <a:srgbClr val="7030A0"/>
                </a:solidFill>
              </a:rPr>
              <a:t>WomenSV</a:t>
            </a:r>
            <a:r>
              <a:rPr lang="en-US" sz="2400" b="1" i="1" dirty="0">
                <a:solidFill>
                  <a:srgbClr val="7030A0"/>
                </a:solidFill>
              </a:rPr>
              <a:t> clients have experienced non-fatal strangulation.</a:t>
            </a:r>
          </a:p>
        </p:txBody>
      </p:sp>
      <p:pic>
        <p:nvPicPr>
          <p:cNvPr id="2050" name="Picture 2" descr="Coercive Control: How Men Entrap Women in Personal Life (Interpersonal  Violence): 9780195384048: Medicine &amp;amp; Health Science Books @ Amazon.com">
            <a:extLst>
              <a:ext uri="{FF2B5EF4-FFF2-40B4-BE49-F238E27FC236}">
                <a16:creationId xmlns:a16="http://schemas.microsoft.com/office/drawing/2014/main" id="{13CEED05-E463-B649-A455-F6AAAFA4BC2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962900" y="-35485"/>
            <a:ext cx="4229100" cy="633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1519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8E8FC-6BEF-A940-AA4C-6EE71363215C}"/>
              </a:ext>
            </a:extLst>
          </p:cNvPr>
          <p:cNvSpPr>
            <a:spLocks noGrp="1"/>
          </p:cNvSpPr>
          <p:nvPr>
            <p:ph type="title"/>
          </p:nvPr>
        </p:nvSpPr>
        <p:spPr/>
        <p:txBody>
          <a:bodyPr/>
          <a:lstStyle/>
          <a:p>
            <a:r>
              <a:rPr lang="en-US" dirty="0"/>
              <a:t>Engineer</a:t>
            </a:r>
          </a:p>
        </p:txBody>
      </p:sp>
      <p:pic>
        <p:nvPicPr>
          <p:cNvPr id="2050" name="Picture 2">
            <a:extLst>
              <a:ext uri="{FF2B5EF4-FFF2-40B4-BE49-F238E27FC236}">
                <a16:creationId xmlns:a16="http://schemas.microsoft.com/office/drawing/2014/main" id="{5942D294-2162-F546-9522-3E0F3189D61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701562" y="1197417"/>
            <a:ext cx="4261908" cy="44631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63FF00F-1AB6-334D-9C46-6ACD00DEF20C}"/>
              </a:ext>
            </a:extLst>
          </p:cNvPr>
          <p:cNvSpPr txBox="1"/>
          <p:nvPr/>
        </p:nvSpPr>
        <p:spPr>
          <a:xfrm>
            <a:off x="0" y="6344857"/>
            <a:ext cx="12852400" cy="369332"/>
          </a:xfrm>
          <a:prstGeom prst="rect">
            <a:avLst/>
          </a:prstGeom>
          <a:noFill/>
        </p:spPr>
        <p:txBody>
          <a:bodyPr wrap="square" rtlCol="0">
            <a:spAutoFit/>
          </a:bodyPr>
          <a:lstStyle/>
          <a:p>
            <a:r>
              <a:rPr lang="en-US" dirty="0">
                <a:solidFill>
                  <a:schemeClr val="bg1"/>
                </a:solidFill>
              </a:rPr>
              <a:t>https://</a:t>
            </a:r>
            <a:r>
              <a:rPr lang="en-US" dirty="0" err="1">
                <a:solidFill>
                  <a:schemeClr val="bg1"/>
                </a:solidFill>
              </a:rPr>
              <a:t>www.nbcbayarea.com</a:t>
            </a:r>
            <a:r>
              <a:rPr lang="en-US" dirty="0">
                <a:solidFill>
                  <a:schemeClr val="bg1"/>
                </a:solidFill>
              </a:rPr>
              <a:t>/news/local/sunnyvale-man-arrested-in-double-homicide-involving-his-wife-daughter/2449612/</a:t>
            </a:r>
          </a:p>
        </p:txBody>
      </p:sp>
    </p:spTree>
    <p:extLst>
      <p:ext uri="{BB962C8B-B14F-4D97-AF65-F5344CB8AC3E}">
        <p14:creationId xmlns:p14="http://schemas.microsoft.com/office/powerpoint/2010/main" val="894866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540C6-1364-4AF3-80E3-1DE99E6BEDFD}"/>
              </a:ext>
            </a:extLst>
          </p:cNvPr>
          <p:cNvSpPr>
            <a:spLocks noGrp="1"/>
          </p:cNvSpPr>
          <p:nvPr>
            <p:ph type="title"/>
          </p:nvPr>
        </p:nvSpPr>
        <p:spPr>
          <a:xfrm>
            <a:off x="0" y="80831"/>
            <a:ext cx="11360800" cy="763600"/>
          </a:xfrm>
        </p:spPr>
        <p:txBody>
          <a:bodyPr/>
          <a:lstStyle/>
          <a:p>
            <a:r>
              <a:rPr lang="en-US" dirty="0"/>
              <a:t>Abuse crosses </a:t>
            </a:r>
            <a:r>
              <a:rPr lang="en-US" u="sng" dirty="0"/>
              <a:t>all</a:t>
            </a:r>
            <a:r>
              <a:rPr lang="en-US" dirty="0"/>
              <a:t> economic lines…</a:t>
            </a:r>
          </a:p>
        </p:txBody>
      </p:sp>
      <p:sp>
        <p:nvSpPr>
          <p:cNvPr id="3" name="Text Placeholder 2">
            <a:extLst>
              <a:ext uri="{FF2B5EF4-FFF2-40B4-BE49-F238E27FC236}">
                <a16:creationId xmlns:a16="http://schemas.microsoft.com/office/drawing/2014/main" id="{7C898B59-9E0C-483D-9959-C26840420A4B}"/>
              </a:ext>
            </a:extLst>
          </p:cNvPr>
          <p:cNvSpPr>
            <a:spLocks noGrp="1"/>
          </p:cNvSpPr>
          <p:nvPr>
            <p:ph type="body" idx="1"/>
          </p:nvPr>
        </p:nvSpPr>
        <p:spPr>
          <a:xfrm>
            <a:off x="502129" y="3285480"/>
            <a:ext cx="7412439" cy="3216920"/>
          </a:xfrm>
        </p:spPr>
        <p:txBody>
          <a:bodyPr/>
          <a:lstStyle/>
          <a:p>
            <a:pPr marL="0" indent="0">
              <a:buNone/>
            </a:pPr>
            <a:r>
              <a:rPr lang="en-US" dirty="0">
                <a:solidFill>
                  <a:schemeClr val="tx1"/>
                </a:solidFill>
              </a:rPr>
              <a:t>Affluent abusers have the </a:t>
            </a:r>
            <a:r>
              <a:rPr lang="en-US" b="1" dirty="0">
                <a:solidFill>
                  <a:schemeClr val="tx1"/>
                </a:solidFill>
              </a:rPr>
              <a:t>power, money, influence, and technical expertise </a:t>
            </a:r>
            <a:r>
              <a:rPr lang="en-US" dirty="0">
                <a:solidFill>
                  <a:schemeClr val="tx1"/>
                </a:solidFill>
              </a:rPr>
              <a:t>to make it hard for a woman to:</a:t>
            </a:r>
          </a:p>
          <a:p>
            <a:r>
              <a:rPr lang="en-US" dirty="0">
                <a:solidFill>
                  <a:schemeClr val="tx1"/>
                </a:solidFill>
              </a:rPr>
              <a:t>Leave safely and stay safe</a:t>
            </a:r>
          </a:p>
          <a:p>
            <a:r>
              <a:rPr lang="en-US" dirty="0">
                <a:solidFill>
                  <a:schemeClr val="tx1"/>
                </a:solidFill>
              </a:rPr>
              <a:t>Keep custody of her children</a:t>
            </a:r>
          </a:p>
          <a:p>
            <a:r>
              <a:rPr lang="en-US" dirty="0">
                <a:solidFill>
                  <a:schemeClr val="tx1"/>
                </a:solidFill>
              </a:rPr>
              <a:t>Avoid crippling debt, bankruptcy, poverty, homelessness</a:t>
            </a:r>
          </a:p>
          <a:p>
            <a:endParaRPr lang="en-US" dirty="0"/>
          </a:p>
          <a:p>
            <a:endParaRPr lang="en-US" dirty="0"/>
          </a:p>
          <a:p>
            <a:endParaRPr lang="en-US" dirty="0"/>
          </a:p>
          <a:p>
            <a:endParaRPr lang="en-US" dirty="0"/>
          </a:p>
          <a:p>
            <a:pPr marL="186262" indent="0">
              <a:buNone/>
            </a:pPr>
            <a:endParaRPr lang="en-US" dirty="0"/>
          </a:p>
          <a:p>
            <a:pPr marL="186262" indent="0">
              <a:buNone/>
            </a:pPr>
            <a:endParaRPr lang="en-US" dirty="0"/>
          </a:p>
        </p:txBody>
      </p:sp>
      <p:sp>
        <p:nvSpPr>
          <p:cNvPr id="6" name="Text Placeholder 2">
            <a:extLst>
              <a:ext uri="{FF2B5EF4-FFF2-40B4-BE49-F238E27FC236}">
                <a16:creationId xmlns:a16="http://schemas.microsoft.com/office/drawing/2014/main" id="{0573795D-0E34-454A-B13A-558777698740}"/>
              </a:ext>
            </a:extLst>
          </p:cNvPr>
          <p:cNvSpPr txBox="1">
            <a:spLocks/>
          </p:cNvSpPr>
          <p:nvPr/>
        </p:nvSpPr>
        <p:spPr>
          <a:xfrm>
            <a:off x="152401" y="961525"/>
            <a:ext cx="11887199" cy="2206863"/>
          </a:xfrm>
          <a:prstGeom prst="rect">
            <a:avLst/>
          </a:prstGeom>
          <a:noFill/>
          <a:ln>
            <a:noFill/>
          </a:ln>
        </p:spPr>
        <p:txBody>
          <a:bodyPr spcFirstLastPara="1" wrap="square" lIns="121900" tIns="121900" rIns="121900" bIns="121900" anchor="t" anchorCtr="0"/>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rgbClr val="000000"/>
              </a:buClr>
              <a:buSzPts val="1400"/>
              <a:buFont typeface="Open Sans"/>
              <a:buChar char="●"/>
              <a:defRPr sz="1800" b="0" i="0" u="none" strike="noStrike" cap="none">
                <a:solidFill>
                  <a:srgbClr val="000000"/>
                </a:solidFill>
                <a:latin typeface="+mn-lt"/>
                <a:ea typeface="Verdana" panose="020B0604030504040204" pitchFamily="34" charset="0"/>
                <a:cs typeface="Open Sans"/>
                <a:sym typeface="Open Sans"/>
              </a:defRPr>
            </a:lvl1pPr>
            <a:lvl2pPr marL="914400" marR="0" lvl="1" indent="-304800" algn="l" rtl="0">
              <a:lnSpc>
                <a:spcPct val="150000"/>
              </a:lnSpc>
              <a:spcBef>
                <a:spcPts val="1600"/>
              </a:spcBef>
              <a:spcAft>
                <a:spcPts val="0"/>
              </a:spcAft>
              <a:buClr>
                <a:srgbClr val="000000"/>
              </a:buClr>
              <a:buSzPts val="1200"/>
              <a:buFont typeface="Open Sans"/>
              <a:buChar char="○"/>
              <a:defRPr sz="1200" b="0" i="0" u="none" strike="noStrike" cap="none">
                <a:solidFill>
                  <a:srgbClr val="000000"/>
                </a:solidFill>
                <a:latin typeface="Open Sans"/>
                <a:ea typeface="Open Sans"/>
                <a:cs typeface="Open Sans"/>
                <a:sym typeface="Open Sans"/>
              </a:defRPr>
            </a:lvl2pPr>
            <a:lvl3pPr marL="1371600" marR="0" lvl="2" indent="-304800" algn="l" rtl="0">
              <a:lnSpc>
                <a:spcPct val="150000"/>
              </a:lnSpc>
              <a:spcBef>
                <a:spcPts val="0"/>
              </a:spcBef>
              <a:spcAft>
                <a:spcPts val="0"/>
              </a:spcAft>
              <a:buClr>
                <a:srgbClr val="000000"/>
              </a:buClr>
              <a:buSzPts val="1200"/>
              <a:buFont typeface="Open Sans"/>
              <a:buChar char="■"/>
              <a:defRPr sz="1200" b="0" i="0" u="none" strike="noStrike" cap="none">
                <a:solidFill>
                  <a:srgbClr val="000000"/>
                </a:solidFill>
                <a:latin typeface="Open Sans"/>
                <a:ea typeface="Open Sans"/>
                <a:cs typeface="Open Sans"/>
                <a:sym typeface="Open Sans"/>
              </a:defRPr>
            </a:lvl3pPr>
            <a:lvl4pPr marL="1828800" marR="0" lvl="3" indent="-304800" algn="l" rtl="0">
              <a:lnSpc>
                <a:spcPct val="150000"/>
              </a:lnSpc>
              <a:spcBef>
                <a:spcPts val="0"/>
              </a:spcBef>
              <a:spcAft>
                <a:spcPts val="0"/>
              </a:spcAft>
              <a:buClr>
                <a:srgbClr val="000000"/>
              </a:buClr>
              <a:buSzPts val="1200"/>
              <a:buFont typeface="Open Sans"/>
              <a:buChar char="●"/>
              <a:defRPr sz="1200" b="0" i="0" u="none" strike="noStrike" cap="none">
                <a:solidFill>
                  <a:srgbClr val="000000"/>
                </a:solidFill>
                <a:latin typeface="Open Sans"/>
                <a:ea typeface="Open Sans"/>
                <a:cs typeface="Open Sans"/>
                <a:sym typeface="Open Sans"/>
              </a:defRPr>
            </a:lvl4pPr>
            <a:lvl5pPr marL="2286000" marR="0" lvl="4" indent="-304800" algn="l" rtl="0">
              <a:lnSpc>
                <a:spcPct val="150000"/>
              </a:lnSpc>
              <a:spcBef>
                <a:spcPts val="0"/>
              </a:spcBef>
              <a:spcAft>
                <a:spcPts val="0"/>
              </a:spcAft>
              <a:buClr>
                <a:srgbClr val="000000"/>
              </a:buClr>
              <a:buSzPts val="1200"/>
              <a:buFont typeface="Open Sans"/>
              <a:buChar char="○"/>
              <a:defRPr sz="1200" b="0" i="0" u="none" strike="noStrike" cap="none">
                <a:solidFill>
                  <a:srgbClr val="000000"/>
                </a:solidFill>
                <a:latin typeface="Open Sans"/>
                <a:ea typeface="Open Sans"/>
                <a:cs typeface="Open Sans"/>
                <a:sym typeface="Open Sans"/>
              </a:defRPr>
            </a:lvl5pPr>
            <a:lvl6pPr marL="2743200" marR="0" lvl="5" indent="-304800" algn="l" rtl="0">
              <a:lnSpc>
                <a:spcPct val="150000"/>
              </a:lnSpc>
              <a:spcBef>
                <a:spcPts val="0"/>
              </a:spcBef>
              <a:spcAft>
                <a:spcPts val="0"/>
              </a:spcAft>
              <a:buClr>
                <a:srgbClr val="000000"/>
              </a:buClr>
              <a:buSzPts val="1200"/>
              <a:buFont typeface="Open Sans"/>
              <a:buChar char="■"/>
              <a:defRPr sz="1200" b="0" i="0" u="none" strike="noStrike" cap="none">
                <a:solidFill>
                  <a:srgbClr val="000000"/>
                </a:solidFill>
                <a:latin typeface="Open Sans"/>
                <a:ea typeface="Open Sans"/>
                <a:cs typeface="Open Sans"/>
                <a:sym typeface="Open Sans"/>
              </a:defRPr>
            </a:lvl6pPr>
            <a:lvl7pPr marL="3200400" marR="0" lvl="6" indent="-304800" algn="l" rtl="0">
              <a:lnSpc>
                <a:spcPct val="150000"/>
              </a:lnSpc>
              <a:spcBef>
                <a:spcPts val="0"/>
              </a:spcBef>
              <a:spcAft>
                <a:spcPts val="0"/>
              </a:spcAft>
              <a:buClr>
                <a:srgbClr val="000000"/>
              </a:buClr>
              <a:buSzPts val="1200"/>
              <a:buFont typeface="Open Sans"/>
              <a:buChar char="●"/>
              <a:defRPr sz="1200" b="0" i="0" u="none" strike="noStrike" cap="none">
                <a:solidFill>
                  <a:srgbClr val="000000"/>
                </a:solidFill>
                <a:latin typeface="Open Sans"/>
                <a:ea typeface="Open Sans"/>
                <a:cs typeface="Open Sans"/>
                <a:sym typeface="Open Sans"/>
              </a:defRPr>
            </a:lvl7pPr>
            <a:lvl8pPr marL="3657600" marR="0" lvl="7" indent="-304800" algn="l" rtl="0">
              <a:lnSpc>
                <a:spcPct val="150000"/>
              </a:lnSpc>
              <a:spcBef>
                <a:spcPts val="0"/>
              </a:spcBef>
              <a:spcAft>
                <a:spcPts val="0"/>
              </a:spcAft>
              <a:buClr>
                <a:srgbClr val="000000"/>
              </a:buClr>
              <a:buSzPts val="1200"/>
              <a:buFont typeface="Open Sans"/>
              <a:buChar char="○"/>
              <a:defRPr sz="1200" b="0" i="0" u="none" strike="noStrike" cap="none">
                <a:solidFill>
                  <a:srgbClr val="000000"/>
                </a:solidFill>
                <a:latin typeface="Open Sans"/>
                <a:ea typeface="Open Sans"/>
                <a:cs typeface="Open Sans"/>
                <a:sym typeface="Open Sans"/>
              </a:defRPr>
            </a:lvl8pPr>
            <a:lvl9pPr marL="4114800" marR="0" lvl="8" indent="-304800" algn="l" rtl="0">
              <a:lnSpc>
                <a:spcPct val="150000"/>
              </a:lnSpc>
              <a:spcBef>
                <a:spcPts val="0"/>
              </a:spcBef>
              <a:spcAft>
                <a:spcPts val="0"/>
              </a:spcAft>
              <a:buClr>
                <a:srgbClr val="000000"/>
              </a:buClr>
              <a:buSzPts val="1200"/>
              <a:buFont typeface="Open Sans"/>
              <a:buChar char="■"/>
              <a:defRPr sz="1200" b="0" i="0" u="none" strike="noStrike" cap="none">
                <a:solidFill>
                  <a:srgbClr val="000000"/>
                </a:solidFill>
                <a:latin typeface="Open Sans"/>
                <a:ea typeface="Open Sans"/>
                <a:cs typeface="Open Sans"/>
                <a:sym typeface="Open Sans"/>
              </a:defRPr>
            </a:lvl9pPr>
          </a:lstStyle>
          <a:p>
            <a:pPr marL="186262" indent="0">
              <a:spcAft>
                <a:spcPts val="800"/>
              </a:spcAft>
              <a:buNone/>
            </a:pPr>
            <a:r>
              <a:rPr lang="en-US" sz="2667" b="1" dirty="0">
                <a:solidFill>
                  <a:schemeClr val="tx1"/>
                </a:solidFill>
              </a:rPr>
              <a:t>Power and control dynamics are similar across all income levels but</a:t>
            </a:r>
            <a:r>
              <a:rPr lang="mr-IN" sz="2667" b="1" dirty="0">
                <a:solidFill>
                  <a:schemeClr val="tx1"/>
                </a:solidFill>
              </a:rPr>
              <a:t>…</a:t>
            </a:r>
            <a:r>
              <a:rPr lang="en-US" sz="2667" b="1" dirty="0">
                <a:solidFill>
                  <a:schemeClr val="tx1"/>
                </a:solidFill>
              </a:rPr>
              <a:t> </a:t>
            </a:r>
          </a:p>
          <a:p>
            <a:pPr marL="186262" indent="0">
              <a:spcAft>
                <a:spcPts val="800"/>
              </a:spcAft>
              <a:buNone/>
            </a:pPr>
            <a:r>
              <a:rPr lang="en-US" sz="2667" b="1" dirty="0">
                <a:solidFill>
                  <a:srgbClr val="7030A0"/>
                </a:solidFill>
                <a:cs typeface="Arial" panose="020B0604020202020204" pitchFamily="34" charset="0"/>
              </a:rPr>
              <a:t>More money + more power = more resources to exercise that power and control </a:t>
            </a:r>
          </a:p>
          <a:p>
            <a:pPr marL="186262" indent="0">
              <a:spcAft>
                <a:spcPts val="800"/>
              </a:spcAft>
              <a:buNone/>
            </a:pPr>
            <a:r>
              <a:rPr lang="en-US" sz="2667" b="1" dirty="0">
                <a:solidFill>
                  <a:srgbClr val="7030A0"/>
                </a:solidFill>
                <a:cs typeface="Arial" panose="020B0604020202020204" pitchFamily="34" charset="0"/>
              </a:rPr>
              <a:t>Higher social status, public image and credentials make it easier to hide a darker side</a:t>
            </a:r>
            <a:endParaRPr lang="en-US" sz="2667" dirty="0"/>
          </a:p>
          <a:p>
            <a:endParaRPr lang="en-US" sz="2667" dirty="0"/>
          </a:p>
          <a:p>
            <a:pPr marL="186262" indent="0">
              <a:buNone/>
            </a:pPr>
            <a:endParaRPr lang="en-US" sz="2667" dirty="0"/>
          </a:p>
          <a:p>
            <a:pPr marL="186262" indent="0">
              <a:buNone/>
            </a:pPr>
            <a:endParaRPr lang="en-US" sz="2667" dirty="0"/>
          </a:p>
        </p:txBody>
      </p:sp>
    </p:spTree>
    <p:extLst>
      <p:ext uri="{BB962C8B-B14F-4D97-AF65-F5344CB8AC3E}">
        <p14:creationId xmlns:p14="http://schemas.microsoft.com/office/powerpoint/2010/main" val="1004607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2F690-AECB-3243-BAE5-321FDFBFE458}"/>
              </a:ext>
            </a:extLst>
          </p:cNvPr>
          <p:cNvSpPr>
            <a:spLocks noGrp="1"/>
          </p:cNvSpPr>
          <p:nvPr>
            <p:ph type="title"/>
          </p:nvPr>
        </p:nvSpPr>
        <p:spPr/>
        <p:txBody>
          <a:bodyPr>
            <a:normAutofit/>
          </a:bodyPr>
          <a:lstStyle/>
          <a:p>
            <a:r>
              <a:rPr lang="en-US" sz="3600" dirty="0">
                <a:latin typeface="+mn-lt"/>
              </a:rPr>
              <a:t>Our Mission</a:t>
            </a:r>
          </a:p>
        </p:txBody>
      </p:sp>
      <p:sp>
        <p:nvSpPr>
          <p:cNvPr id="3" name="TextBox 2">
            <a:extLst>
              <a:ext uri="{FF2B5EF4-FFF2-40B4-BE49-F238E27FC236}">
                <a16:creationId xmlns:a16="http://schemas.microsoft.com/office/drawing/2014/main" id="{D4615BF9-FE8B-D448-B582-2B5F20CFA318}"/>
              </a:ext>
            </a:extLst>
          </p:cNvPr>
          <p:cNvSpPr txBox="1"/>
          <p:nvPr/>
        </p:nvSpPr>
        <p:spPr>
          <a:xfrm>
            <a:off x="392645" y="1280067"/>
            <a:ext cx="5703355"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Calibri" panose="020F0502020204030204"/>
                <a:ea typeface="+mn-ea"/>
                <a:cs typeface="+mn-cs"/>
              </a:rPr>
              <a:t>Our mission:</a:t>
            </a: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 to empower survivors, train providers and educate the community to break the cycle of covert abuse and coercive control in intimate partner relationships. </a:t>
            </a:r>
          </a:p>
        </p:txBody>
      </p:sp>
      <p:pic>
        <p:nvPicPr>
          <p:cNvPr id="4" name="Picture 3">
            <a:extLst>
              <a:ext uri="{FF2B5EF4-FFF2-40B4-BE49-F238E27FC236}">
                <a16:creationId xmlns:a16="http://schemas.microsoft.com/office/drawing/2014/main" id="{C1C56FF4-236F-42E4-A0FF-4FFE36C861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22872" y="0"/>
            <a:ext cx="1169128" cy="1280067"/>
          </a:xfrm>
          <a:prstGeom prst="rect">
            <a:avLst/>
          </a:prstGeom>
          <a:noFill/>
        </p:spPr>
      </p:pic>
      <p:pic>
        <p:nvPicPr>
          <p:cNvPr id="5" name="Picture 4">
            <a:extLst>
              <a:ext uri="{FF2B5EF4-FFF2-40B4-BE49-F238E27FC236}">
                <a16:creationId xmlns:a16="http://schemas.microsoft.com/office/drawing/2014/main" id="{6BE1FF61-4447-9C4D-AEAC-23B0D041189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33947" y="1423877"/>
            <a:ext cx="5758053" cy="4237928"/>
          </a:xfrm>
          <a:prstGeom prst="rect">
            <a:avLst/>
          </a:prstGeom>
        </p:spPr>
      </p:pic>
    </p:spTree>
    <p:extLst>
      <p:ext uri="{BB962C8B-B14F-4D97-AF65-F5344CB8AC3E}">
        <p14:creationId xmlns:p14="http://schemas.microsoft.com/office/powerpoint/2010/main" val="8348183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2F690-AECB-3243-BAE5-321FDFBFE458}"/>
              </a:ext>
            </a:extLst>
          </p:cNvPr>
          <p:cNvSpPr>
            <a:spLocks noGrp="1"/>
          </p:cNvSpPr>
          <p:nvPr>
            <p:ph type="title"/>
          </p:nvPr>
        </p:nvSpPr>
        <p:spPr/>
        <p:txBody>
          <a:bodyPr>
            <a:normAutofit/>
          </a:bodyPr>
          <a:lstStyle/>
          <a:p>
            <a:r>
              <a:rPr lang="en-US" sz="3600" dirty="0">
                <a:latin typeface="+mn-lt"/>
              </a:rPr>
              <a:t>Our Focus</a:t>
            </a:r>
          </a:p>
        </p:txBody>
      </p:sp>
      <p:sp>
        <p:nvSpPr>
          <p:cNvPr id="3" name="TextBox 2">
            <a:extLst>
              <a:ext uri="{FF2B5EF4-FFF2-40B4-BE49-F238E27FC236}">
                <a16:creationId xmlns:a16="http://schemas.microsoft.com/office/drawing/2014/main" id="{D4615BF9-FE8B-D448-B582-2B5F20CFA318}"/>
              </a:ext>
            </a:extLst>
          </p:cNvPr>
          <p:cNvSpPr txBox="1"/>
          <p:nvPr/>
        </p:nvSpPr>
        <p:spPr>
          <a:xfrm>
            <a:off x="891410" y="2260783"/>
            <a:ext cx="10707032" cy="3046988"/>
          </a:xfrm>
          <a:prstGeom prst="rect">
            <a:avLst/>
          </a:prstGeom>
          <a:noFill/>
        </p:spPr>
        <p:txBody>
          <a:bodyPr wrap="square" rtlCol="0">
            <a:spAutoFit/>
          </a:bodyPr>
          <a:lstStyle/>
          <a:p>
            <a:pPr marL="457200" marR="0" lvl="0" indent="-457200"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3200" b="0" i="0" u="none" strike="noStrike" kern="1200" cap="none" spc="0" normalizeH="0" baseline="0" noProof="0" dirty="0">
                <a:ln>
                  <a:noFill/>
                </a:ln>
                <a:solidFill>
                  <a:srgbClr val="000000"/>
                </a:solidFill>
                <a:effectLst/>
                <a:uLnTx/>
                <a:uFillTx/>
                <a:latin typeface="Calibri" panose="020F0502020204030204"/>
                <a:ea typeface="+mn-ea"/>
                <a:cs typeface="+mn-cs"/>
              </a:rPr>
              <a:t>Hidden victims in middle to upper income areas trapped in a relationship with a powerful, sophisticated abuser</a:t>
            </a:r>
          </a:p>
          <a:p>
            <a:pPr marL="457200" marR="0" lvl="0" indent="-457200"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3200" dirty="0">
                <a:solidFill>
                  <a:srgbClr val="000000"/>
                </a:solidFill>
                <a:latin typeface="Calibri" panose="020F0502020204030204"/>
                <a:sym typeface="Arial"/>
              </a:rPr>
              <a:t>Uses more covert forms of abuse that can be hard to identify</a:t>
            </a:r>
          </a:p>
          <a:p>
            <a:pPr marL="457200" marR="0" lvl="0" indent="-457200"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3200" dirty="0">
                <a:solidFill>
                  <a:srgbClr val="000000"/>
                </a:solidFill>
                <a:latin typeface="Calibri" panose="020F0502020204030204"/>
                <a:sym typeface="Arial"/>
              </a:rPr>
              <a:t>Emotional, financial, legal, technological and other forms of coercive control</a:t>
            </a:r>
          </a:p>
          <a:p>
            <a:pPr marL="457200" marR="0" lvl="0" indent="-457200"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3200" b="0" i="0" u="none" strike="noStrike" kern="0" cap="none" spc="0" normalizeH="0" baseline="0" noProof="0" dirty="0">
              <a:ln>
                <a:noFill/>
              </a:ln>
              <a:solidFill>
                <a:srgbClr val="000000"/>
              </a:solidFill>
              <a:effectLst/>
              <a:uLnTx/>
              <a:uFillTx/>
              <a:latin typeface="Calibri" panose="020F0502020204030204"/>
              <a:ea typeface="+mn-ea"/>
              <a:cs typeface="Arial"/>
              <a:sym typeface="Arial"/>
            </a:endParaRPr>
          </a:p>
        </p:txBody>
      </p:sp>
      <p:pic>
        <p:nvPicPr>
          <p:cNvPr id="4" name="Picture 3">
            <a:extLst>
              <a:ext uri="{FF2B5EF4-FFF2-40B4-BE49-F238E27FC236}">
                <a16:creationId xmlns:a16="http://schemas.microsoft.com/office/drawing/2014/main" id="{C1C56FF4-236F-42E4-A0FF-4FFE36C861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22872" y="0"/>
            <a:ext cx="1169128" cy="1280067"/>
          </a:xfrm>
          <a:prstGeom prst="rect">
            <a:avLst/>
          </a:prstGeom>
          <a:noFill/>
        </p:spPr>
      </p:pic>
    </p:spTree>
    <p:extLst>
      <p:ext uri="{BB962C8B-B14F-4D97-AF65-F5344CB8AC3E}">
        <p14:creationId xmlns:p14="http://schemas.microsoft.com/office/powerpoint/2010/main" val="78260764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0E6AF-8EEA-4958-BBFB-4E9FE841036F}"/>
              </a:ext>
            </a:extLst>
          </p:cNvPr>
          <p:cNvSpPr>
            <a:spLocks noGrp="1"/>
          </p:cNvSpPr>
          <p:nvPr>
            <p:ph type="title"/>
          </p:nvPr>
        </p:nvSpPr>
        <p:spPr>
          <a:xfrm>
            <a:off x="389828" y="257336"/>
            <a:ext cx="8520600" cy="572700"/>
          </a:xfrm>
        </p:spPr>
        <p:txBody>
          <a:bodyPr>
            <a:noAutofit/>
          </a:bodyPr>
          <a:lstStyle/>
          <a:p>
            <a:r>
              <a:rPr lang="en-US" dirty="0">
                <a:latin typeface="+mn-lt"/>
              </a:rPr>
              <a:t>Our Services</a:t>
            </a:r>
          </a:p>
        </p:txBody>
      </p:sp>
      <p:sp>
        <p:nvSpPr>
          <p:cNvPr id="10" name="Text Placeholder 2">
            <a:extLst>
              <a:ext uri="{FF2B5EF4-FFF2-40B4-BE49-F238E27FC236}">
                <a16:creationId xmlns:a16="http://schemas.microsoft.com/office/drawing/2014/main" id="{0960C44D-2128-4615-BB42-5BE9C67F5EEE}"/>
              </a:ext>
            </a:extLst>
          </p:cNvPr>
          <p:cNvSpPr txBox="1">
            <a:spLocks/>
          </p:cNvSpPr>
          <p:nvPr/>
        </p:nvSpPr>
        <p:spPr>
          <a:xfrm>
            <a:off x="771525" y="2818254"/>
            <a:ext cx="5324475" cy="1622854"/>
          </a:xfrm>
          <a:prstGeom prst="rect">
            <a:avLst/>
          </a:prstGeom>
        </p:spPr>
        <p:txBody>
          <a:bodyPr spcFirstLastPara="1" vert="horz" wrap="square" lIns="91425" tIns="91425" rIns="91425" bIns="91425" rtlCol="0" anchor="t" anchorCtr="0">
            <a:normAutofit/>
          </a:bodyPr>
          <a:lstStyle>
            <a:lvl1pPr marL="457189" lvl="0" indent="-317492" algn="l" defTabSz="685800" rtl="0" eaLnBrk="1" latinLnBrk="0" hangingPunct="1">
              <a:lnSpc>
                <a:spcPct val="100000"/>
              </a:lnSpc>
              <a:spcBef>
                <a:spcPts val="0"/>
              </a:spcBef>
              <a:spcAft>
                <a:spcPts val="0"/>
              </a:spcAft>
              <a:buClr>
                <a:srgbClr val="000000"/>
              </a:buClr>
              <a:buSzPts val="1400"/>
              <a:buFont typeface="Arial" panose="020B0604020202020204" pitchFamily="34" charset="0"/>
              <a:buChar char="●"/>
              <a:defRPr sz="2000" b="0" kern="1200">
                <a:solidFill>
                  <a:srgbClr val="000000"/>
                </a:solidFill>
                <a:latin typeface="+mn-lt"/>
                <a:ea typeface="Verdana" panose="020B0604030504040204" pitchFamily="34" charset="0"/>
                <a:cs typeface="+mn-cs"/>
              </a:defRPr>
            </a:lvl1pPr>
            <a:lvl2pPr marL="914378" lvl="1" indent="-304793" algn="l" defTabSz="685800" rtl="0" eaLnBrk="1" latinLnBrk="0" hangingPunct="1">
              <a:lnSpc>
                <a:spcPct val="150000"/>
              </a:lnSpc>
              <a:spcBef>
                <a:spcPts val="1600"/>
              </a:spcBef>
              <a:spcAft>
                <a:spcPts val="0"/>
              </a:spcAft>
              <a:buClr>
                <a:srgbClr val="000000"/>
              </a:buClr>
              <a:buSzPts val="1200"/>
              <a:buFont typeface="Arial" panose="020B0604020202020204" pitchFamily="34" charset="0"/>
              <a:buChar char="○"/>
              <a:tabLst>
                <a:tab pos="346472" algn="l"/>
              </a:tabLst>
              <a:defRPr sz="1200" kern="1200">
                <a:solidFill>
                  <a:srgbClr val="000000"/>
                </a:solidFill>
                <a:latin typeface="Verdana" panose="020B0604030504040204" pitchFamily="34" charset="0"/>
                <a:ea typeface="Verdana" panose="020B0604030504040204" pitchFamily="34" charset="0"/>
                <a:cs typeface="+mn-cs"/>
              </a:defRPr>
            </a:lvl2pPr>
            <a:lvl3pPr marL="1371566" lvl="2" indent="-304793" algn="l" defTabSz="685800" rtl="0" eaLnBrk="1" latinLnBrk="0" hangingPunct="1">
              <a:lnSpc>
                <a:spcPct val="150000"/>
              </a:lnSpc>
              <a:spcBef>
                <a:spcPts val="0"/>
              </a:spcBef>
              <a:spcAft>
                <a:spcPts val="0"/>
              </a:spcAft>
              <a:buClr>
                <a:srgbClr val="000000"/>
              </a:buClr>
              <a:buSzPts val="1200"/>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mn-cs"/>
              </a:defRPr>
            </a:lvl3pPr>
            <a:lvl4pPr marL="1828754" lvl="3" indent="-304793" algn="l" defTabSz="685800" rtl="0" eaLnBrk="1" latinLnBrk="0" hangingPunct="1">
              <a:lnSpc>
                <a:spcPct val="150000"/>
              </a:lnSpc>
              <a:spcBef>
                <a:spcPts val="0"/>
              </a:spcBef>
              <a:spcAft>
                <a:spcPts val="0"/>
              </a:spcAft>
              <a:buClr>
                <a:srgbClr val="000000"/>
              </a:buClr>
              <a:buSzPts val="1200"/>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mn-cs"/>
              </a:defRPr>
            </a:lvl4pPr>
            <a:lvl5pPr marL="2285943" lvl="4" indent="-304793" algn="l" defTabSz="685800" rtl="0" eaLnBrk="1" latinLnBrk="0" hangingPunct="1">
              <a:lnSpc>
                <a:spcPct val="150000"/>
              </a:lnSpc>
              <a:spcBef>
                <a:spcPts val="0"/>
              </a:spcBef>
              <a:spcAft>
                <a:spcPts val="0"/>
              </a:spcAft>
              <a:buClr>
                <a:srgbClr val="000000"/>
              </a:buClr>
              <a:buSzPts val="1200"/>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mn-cs"/>
              </a:defRPr>
            </a:lvl5pPr>
            <a:lvl6pPr marL="2743132" lvl="5" indent="-304793" algn="l" defTabSz="685800" rtl="0" eaLnBrk="1" latinLnBrk="0" hangingPunct="1">
              <a:lnSpc>
                <a:spcPct val="150000"/>
              </a:lnSpc>
              <a:spcBef>
                <a:spcPts val="0"/>
              </a:spcBef>
              <a:spcAft>
                <a:spcPts val="0"/>
              </a:spcAft>
              <a:buClr>
                <a:srgbClr val="000000"/>
              </a:buClr>
              <a:buSzPts val="1200"/>
              <a:buFont typeface="Calibri" pitchFamily="34" charset="0"/>
              <a:buChar char="■"/>
              <a:defRPr sz="1200" kern="1200">
                <a:solidFill>
                  <a:srgbClr val="000000"/>
                </a:solidFill>
                <a:latin typeface="+mn-lt"/>
                <a:ea typeface="+mn-ea"/>
                <a:cs typeface="+mn-cs"/>
              </a:defRPr>
            </a:lvl6pPr>
            <a:lvl7pPr marL="3200320" lvl="6" indent="-304793" algn="l" defTabSz="685800" rtl="0" eaLnBrk="1" latinLnBrk="0" hangingPunct="1">
              <a:lnSpc>
                <a:spcPct val="150000"/>
              </a:lnSpc>
              <a:spcBef>
                <a:spcPts val="0"/>
              </a:spcBef>
              <a:spcAft>
                <a:spcPts val="0"/>
              </a:spcAft>
              <a:buClr>
                <a:srgbClr val="000000"/>
              </a:buClr>
              <a:buSzPts val="1200"/>
              <a:buFont typeface="Calibri" pitchFamily="34" charset="0"/>
              <a:buChar char="●"/>
              <a:defRPr sz="1200" kern="1200">
                <a:solidFill>
                  <a:srgbClr val="000000"/>
                </a:solidFill>
                <a:latin typeface="+mn-lt"/>
                <a:ea typeface="+mn-ea"/>
                <a:cs typeface="+mn-cs"/>
              </a:defRPr>
            </a:lvl7pPr>
            <a:lvl8pPr marL="3657509" lvl="7" indent="-304793" algn="l" defTabSz="685800" rtl="0" eaLnBrk="1" latinLnBrk="0" hangingPunct="1">
              <a:lnSpc>
                <a:spcPct val="150000"/>
              </a:lnSpc>
              <a:spcBef>
                <a:spcPts val="0"/>
              </a:spcBef>
              <a:spcAft>
                <a:spcPts val="0"/>
              </a:spcAft>
              <a:buClr>
                <a:srgbClr val="000000"/>
              </a:buClr>
              <a:buSzPts val="1200"/>
              <a:buFont typeface="Calibri" pitchFamily="34" charset="0"/>
              <a:buChar char="○"/>
              <a:defRPr sz="1200" kern="1200">
                <a:solidFill>
                  <a:srgbClr val="000000"/>
                </a:solidFill>
                <a:latin typeface="+mn-lt"/>
                <a:ea typeface="+mn-ea"/>
                <a:cs typeface="+mn-cs"/>
              </a:defRPr>
            </a:lvl8pPr>
            <a:lvl9pPr marL="4114697" lvl="8" indent="-304793" algn="l" defTabSz="685800" rtl="0" eaLnBrk="1" latinLnBrk="0" hangingPunct="1">
              <a:lnSpc>
                <a:spcPct val="150000"/>
              </a:lnSpc>
              <a:spcBef>
                <a:spcPts val="0"/>
              </a:spcBef>
              <a:spcAft>
                <a:spcPts val="0"/>
              </a:spcAft>
              <a:buClr>
                <a:srgbClr val="000000"/>
              </a:buClr>
              <a:buSzPts val="1200"/>
              <a:buFont typeface="Calibri" pitchFamily="34" charset="0"/>
              <a:buChar char="■"/>
              <a:defRPr sz="1200" kern="1200">
                <a:solidFill>
                  <a:srgbClr val="000000"/>
                </a:solidFill>
                <a:latin typeface="+mn-lt"/>
                <a:ea typeface="+mn-ea"/>
                <a:cs typeface="+mn-cs"/>
              </a:defRPr>
            </a:lvl9pPr>
          </a:lstStyle>
          <a:p>
            <a:pPr marL="342892" marR="0" lvl="0" indent="-238119" algn="l" defTabSz="51435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endParaRPr>
          </a:p>
          <a:p>
            <a:pPr marL="342892" marR="0" lvl="0" indent="-238119" algn="l" defTabSz="51435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Trainings for Providers</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7" name="Text Placeholder 2">
            <a:extLst>
              <a:ext uri="{FF2B5EF4-FFF2-40B4-BE49-F238E27FC236}">
                <a16:creationId xmlns:a16="http://schemas.microsoft.com/office/drawing/2014/main" id="{0986469F-A48E-4A05-B63B-DC9FA4DCA60B}"/>
              </a:ext>
            </a:extLst>
          </p:cNvPr>
          <p:cNvSpPr txBox="1">
            <a:spLocks/>
          </p:cNvSpPr>
          <p:nvPr/>
        </p:nvSpPr>
        <p:spPr>
          <a:xfrm>
            <a:off x="771525" y="4196275"/>
            <a:ext cx="9217383" cy="1622854"/>
          </a:xfrm>
          <a:prstGeom prst="rect">
            <a:avLst/>
          </a:prstGeom>
        </p:spPr>
        <p:txBody>
          <a:bodyPr spcFirstLastPara="1" vert="horz" wrap="square" lIns="91425" tIns="91425" rIns="91425" bIns="91425" rtlCol="0" anchor="t" anchorCtr="0">
            <a:normAutofit/>
          </a:bodyPr>
          <a:lstStyle>
            <a:lvl1pPr marL="457189" lvl="0" indent="-317492" algn="l" defTabSz="685800" rtl="0" eaLnBrk="1" latinLnBrk="0" hangingPunct="1">
              <a:lnSpc>
                <a:spcPct val="100000"/>
              </a:lnSpc>
              <a:spcBef>
                <a:spcPts val="0"/>
              </a:spcBef>
              <a:spcAft>
                <a:spcPts val="0"/>
              </a:spcAft>
              <a:buClr>
                <a:srgbClr val="000000"/>
              </a:buClr>
              <a:buSzPts val="1400"/>
              <a:buFont typeface="Arial" panose="020B0604020202020204" pitchFamily="34" charset="0"/>
              <a:buChar char="●"/>
              <a:defRPr sz="2000" b="0" kern="1200">
                <a:solidFill>
                  <a:srgbClr val="000000"/>
                </a:solidFill>
                <a:latin typeface="+mn-lt"/>
                <a:ea typeface="Verdana" panose="020B0604030504040204" pitchFamily="34" charset="0"/>
                <a:cs typeface="+mn-cs"/>
              </a:defRPr>
            </a:lvl1pPr>
            <a:lvl2pPr marL="914378" lvl="1" indent="-304793" algn="l" defTabSz="685800" rtl="0" eaLnBrk="1" latinLnBrk="0" hangingPunct="1">
              <a:lnSpc>
                <a:spcPct val="150000"/>
              </a:lnSpc>
              <a:spcBef>
                <a:spcPts val="1600"/>
              </a:spcBef>
              <a:spcAft>
                <a:spcPts val="0"/>
              </a:spcAft>
              <a:buClr>
                <a:srgbClr val="000000"/>
              </a:buClr>
              <a:buSzPts val="1200"/>
              <a:buFont typeface="Arial" panose="020B0604020202020204" pitchFamily="34" charset="0"/>
              <a:buChar char="○"/>
              <a:tabLst>
                <a:tab pos="346472" algn="l"/>
              </a:tabLst>
              <a:defRPr sz="1200" kern="1200">
                <a:solidFill>
                  <a:srgbClr val="000000"/>
                </a:solidFill>
                <a:latin typeface="Verdana" panose="020B0604030504040204" pitchFamily="34" charset="0"/>
                <a:ea typeface="Verdana" panose="020B0604030504040204" pitchFamily="34" charset="0"/>
                <a:cs typeface="+mn-cs"/>
              </a:defRPr>
            </a:lvl2pPr>
            <a:lvl3pPr marL="1371566" lvl="2" indent="-304793" algn="l" defTabSz="685800" rtl="0" eaLnBrk="1" latinLnBrk="0" hangingPunct="1">
              <a:lnSpc>
                <a:spcPct val="150000"/>
              </a:lnSpc>
              <a:spcBef>
                <a:spcPts val="0"/>
              </a:spcBef>
              <a:spcAft>
                <a:spcPts val="0"/>
              </a:spcAft>
              <a:buClr>
                <a:srgbClr val="000000"/>
              </a:buClr>
              <a:buSzPts val="1200"/>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mn-cs"/>
              </a:defRPr>
            </a:lvl3pPr>
            <a:lvl4pPr marL="1828754" lvl="3" indent="-304793" algn="l" defTabSz="685800" rtl="0" eaLnBrk="1" latinLnBrk="0" hangingPunct="1">
              <a:lnSpc>
                <a:spcPct val="150000"/>
              </a:lnSpc>
              <a:spcBef>
                <a:spcPts val="0"/>
              </a:spcBef>
              <a:spcAft>
                <a:spcPts val="0"/>
              </a:spcAft>
              <a:buClr>
                <a:srgbClr val="000000"/>
              </a:buClr>
              <a:buSzPts val="1200"/>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mn-cs"/>
              </a:defRPr>
            </a:lvl4pPr>
            <a:lvl5pPr marL="2285943" lvl="4" indent="-304793" algn="l" defTabSz="685800" rtl="0" eaLnBrk="1" latinLnBrk="0" hangingPunct="1">
              <a:lnSpc>
                <a:spcPct val="150000"/>
              </a:lnSpc>
              <a:spcBef>
                <a:spcPts val="0"/>
              </a:spcBef>
              <a:spcAft>
                <a:spcPts val="0"/>
              </a:spcAft>
              <a:buClr>
                <a:srgbClr val="000000"/>
              </a:buClr>
              <a:buSzPts val="1200"/>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mn-cs"/>
              </a:defRPr>
            </a:lvl5pPr>
            <a:lvl6pPr marL="2743132" lvl="5" indent="-304793" algn="l" defTabSz="685800" rtl="0" eaLnBrk="1" latinLnBrk="0" hangingPunct="1">
              <a:lnSpc>
                <a:spcPct val="150000"/>
              </a:lnSpc>
              <a:spcBef>
                <a:spcPts val="0"/>
              </a:spcBef>
              <a:spcAft>
                <a:spcPts val="0"/>
              </a:spcAft>
              <a:buClr>
                <a:srgbClr val="000000"/>
              </a:buClr>
              <a:buSzPts val="1200"/>
              <a:buFont typeface="Calibri" pitchFamily="34" charset="0"/>
              <a:buChar char="■"/>
              <a:defRPr sz="1200" kern="1200">
                <a:solidFill>
                  <a:srgbClr val="000000"/>
                </a:solidFill>
                <a:latin typeface="+mn-lt"/>
                <a:ea typeface="+mn-ea"/>
                <a:cs typeface="+mn-cs"/>
              </a:defRPr>
            </a:lvl6pPr>
            <a:lvl7pPr marL="3200320" lvl="6" indent="-304793" algn="l" defTabSz="685800" rtl="0" eaLnBrk="1" latinLnBrk="0" hangingPunct="1">
              <a:lnSpc>
                <a:spcPct val="150000"/>
              </a:lnSpc>
              <a:spcBef>
                <a:spcPts val="0"/>
              </a:spcBef>
              <a:spcAft>
                <a:spcPts val="0"/>
              </a:spcAft>
              <a:buClr>
                <a:srgbClr val="000000"/>
              </a:buClr>
              <a:buSzPts val="1200"/>
              <a:buFont typeface="Calibri" pitchFamily="34" charset="0"/>
              <a:buChar char="●"/>
              <a:defRPr sz="1200" kern="1200">
                <a:solidFill>
                  <a:srgbClr val="000000"/>
                </a:solidFill>
                <a:latin typeface="+mn-lt"/>
                <a:ea typeface="+mn-ea"/>
                <a:cs typeface="+mn-cs"/>
              </a:defRPr>
            </a:lvl7pPr>
            <a:lvl8pPr marL="3657509" lvl="7" indent="-304793" algn="l" defTabSz="685800" rtl="0" eaLnBrk="1" latinLnBrk="0" hangingPunct="1">
              <a:lnSpc>
                <a:spcPct val="150000"/>
              </a:lnSpc>
              <a:spcBef>
                <a:spcPts val="0"/>
              </a:spcBef>
              <a:spcAft>
                <a:spcPts val="0"/>
              </a:spcAft>
              <a:buClr>
                <a:srgbClr val="000000"/>
              </a:buClr>
              <a:buSzPts val="1200"/>
              <a:buFont typeface="Calibri" pitchFamily="34" charset="0"/>
              <a:buChar char="○"/>
              <a:defRPr sz="1200" kern="1200">
                <a:solidFill>
                  <a:srgbClr val="000000"/>
                </a:solidFill>
                <a:latin typeface="+mn-lt"/>
                <a:ea typeface="+mn-ea"/>
                <a:cs typeface="+mn-cs"/>
              </a:defRPr>
            </a:lvl8pPr>
            <a:lvl9pPr marL="4114697" lvl="8" indent="-304793" algn="l" defTabSz="685800" rtl="0" eaLnBrk="1" latinLnBrk="0" hangingPunct="1">
              <a:lnSpc>
                <a:spcPct val="150000"/>
              </a:lnSpc>
              <a:spcBef>
                <a:spcPts val="0"/>
              </a:spcBef>
              <a:spcAft>
                <a:spcPts val="0"/>
              </a:spcAft>
              <a:buClr>
                <a:srgbClr val="000000"/>
              </a:buClr>
              <a:buSzPts val="1200"/>
              <a:buFont typeface="Calibri" pitchFamily="34" charset="0"/>
              <a:buChar char="■"/>
              <a:defRPr sz="1200" kern="1200">
                <a:solidFill>
                  <a:srgbClr val="000000"/>
                </a:solidFill>
                <a:latin typeface="+mn-lt"/>
                <a:ea typeface="+mn-ea"/>
                <a:cs typeface="+mn-cs"/>
              </a:defRPr>
            </a:lvl9pPr>
          </a:lstStyle>
          <a:p>
            <a:pPr marL="139694" marR="0" lvl="0" indent="0" algn="l" defTabSz="51435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endParaRPr>
          </a:p>
          <a:p>
            <a:pPr marL="342892" marR="0" lvl="0" indent="-238119" algn="l" defTabSz="51435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Public Presentations/Media Interviews/Column</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9" name="Text Placeholder 2">
            <a:extLst>
              <a:ext uri="{FF2B5EF4-FFF2-40B4-BE49-F238E27FC236}">
                <a16:creationId xmlns:a16="http://schemas.microsoft.com/office/drawing/2014/main" id="{D5708C2D-ACDA-4BE5-BE90-04F48CF7146D}"/>
              </a:ext>
            </a:extLst>
          </p:cNvPr>
          <p:cNvSpPr txBox="1">
            <a:spLocks/>
          </p:cNvSpPr>
          <p:nvPr/>
        </p:nvSpPr>
        <p:spPr>
          <a:xfrm>
            <a:off x="1496290" y="4547564"/>
            <a:ext cx="8936579" cy="1516235"/>
          </a:xfrm>
          <a:prstGeom prst="rect">
            <a:avLst/>
          </a:prstGeom>
        </p:spPr>
        <p:txBody>
          <a:bodyPr spcFirstLastPara="1" vert="horz" wrap="square" lIns="91425" tIns="91425" rIns="91425" bIns="91425" rtlCol="0" anchor="t" anchorCtr="0">
            <a:normAutofit/>
          </a:bodyPr>
          <a:lstStyle>
            <a:lvl1pPr marL="457189" lvl="0" indent="-317492" algn="l" defTabSz="685800" rtl="0" eaLnBrk="1" latinLnBrk="0" hangingPunct="1">
              <a:lnSpc>
                <a:spcPct val="100000"/>
              </a:lnSpc>
              <a:spcBef>
                <a:spcPts val="0"/>
              </a:spcBef>
              <a:spcAft>
                <a:spcPts val="0"/>
              </a:spcAft>
              <a:buClr>
                <a:srgbClr val="000000"/>
              </a:buClr>
              <a:buSzPts val="1400"/>
              <a:buFont typeface="Arial" panose="020B0604020202020204" pitchFamily="34" charset="0"/>
              <a:buChar char="●"/>
              <a:defRPr sz="2000" b="0" kern="1200">
                <a:solidFill>
                  <a:srgbClr val="000000"/>
                </a:solidFill>
                <a:latin typeface="+mn-lt"/>
                <a:ea typeface="Verdana" panose="020B0604030504040204" pitchFamily="34" charset="0"/>
                <a:cs typeface="+mn-cs"/>
              </a:defRPr>
            </a:lvl1pPr>
            <a:lvl2pPr marL="914378" lvl="1" indent="-304793" algn="l" defTabSz="685800" rtl="0" eaLnBrk="1" latinLnBrk="0" hangingPunct="1">
              <a:lnSpc>
                <a:spcPct val="150000"/>
              </a:lnSpc>
              <a:spcBef>
                <a:spcPts val="1600"/>
              </a:spcBef>
              <a:spcAft>
                <a:spcPts val="0"/>
              </a:spcAft>
              <a:buClr>
                <a:srgbClr val="000000"/>
              </a:buClr>
              <a:buSzPts val="1200"/>
              <a:buFont typeface="Arial" panose="020B0604020202020204" pitchFamily="34" charset="0"/>
              <a:buChar char="○"/>
              <a:tabLst>
                <a:tab pos="346472" algn="l"/>
              </a:tabLst>
              <a:defRPr sz="1200" kern="1200">
                <a:solidFill>
                  <a:srgbClr val="000000"/>
                </a:solidFill>
                <a:latin typeface="Verdana" panose="020B0604030504040204" pitchFamily="34" charset="0"/>
                <a:ea typeface="Verdana" panose="020B0604030504040204" pitchFamily="34" charset="0"/>
                <a:cs typeface="+mn-cs"/>
              </a:defRPr>
            </a:lvl2pPr>
            <a:lvl3pPr marL="1371566" lvl="2" indent="-304793" algn="l" defTabSz="685800" rtl="0" eaLnBrk="1" latinLnBrk="0" hangingPunct="1">
              <a:lnSpc>
                <a:spcPct val="150000"/>
              </a:lnSpc>
              <a:spcBef>
                <a:spcPts val="0"/>
              </a:spcBef>
              <a:spcAft>
                <a:spcPts val="0"/>
              </a:spcAft>
              <a:buClr>
                <a:srgbClr val="000000"/>
              </a:buClr>
              <a:buSzPts val="1200"/>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mn-cs"/>
              </a:defRPr>
            </a:lvl3pPr>
            <a:lvl4pPr marL="1828754" lvl="3" indent="-304793" algn="l" defTabSz="685800" rtl="0" eaLnBrk="1" latinLnBrk="0" hangingPunct="1">
              <a:lnSpc>
                <a:spcPct val="150000"/>
              </a:lnSpc>
              <a:spcBef>
                <a:spcPts val="0"/>
              </a:spcBef>
              <a:spcAft>
                <a:spcPts val="0"/>
              </a:spcAft>
              <a:buClr>
                <a:srgbClr val="000000"/>
              </a:buClr>
              <a:buSzPts val="1200"/>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mn-cs"/>
              </a:defRPr>
            </a:lvl4pPr>
            <a:lvl5pPr marL="2285943" lvl="4" indent="-304793" algn="l" defTabSz="685800" rtl="0" eaLnBrk="1" latinLnBrk="0" hangingPunct="1">
              <a:lnSpc>
                <a:spcPct val="150000"/>
              </a:lnSpc>
              <a:spcBef>
                <a:spcPts val="0"/>
              </a:spcBef>
              <a:spcAft>
                <a:spcPts val="0"/>
              </a:spcAft>
              <a:buClr>
                <a:srgbClr val="000000"/>
              </a:buClr>
              <a:buSzPts val="1200"/>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mn-cs"/>
              </a:defRPr>
            </a:lvl5pPr>
            <a:lvl6pPr marL="2743132" lvl="5" indent="-304793" algn="l" defTabSz="685800" rtl="0" eaLnBrk="1" latinLnBrk="0" hangingPunct="1">
              <a:lnSpc>
                <a:spcPct val="150000"/>
              </a:lnSpc>
              <a:spcBef>
                <a:spcPts val="0"/>
              </a:spcBef>
              <a:spcAft>
                <a:spcPts val="0"/>
              </a:spcAft>
              <a:buClr>
                <a:srgbClr val="000000"/>
              </a:buClr>
              <a:buSzPts val="1200"/>
              <a:buFont typeface="Calibri" pitchFamily="34" charset="0"/>
              <a:buChar char="■"/>
              <a:defRPr sz="1200" kern="1200">
                <a:solidFill>
                  <a:srgbClr val="000000"/>
                </a:solidFill>
                <a:latin typeface="+mn-lt"/>
                <a:ea typeface="+mn-ea"/>
                <a:cs typeface="+mn-cs"/>
              </a:defRPr>
            </a:lvl6pPr>
            <a:lvl7pPr marL="3200320" lvl="6" indent="-304793" algn="l" defTabSz="685800" rtl="0" eaLnBrk="1" latinLnBrk="0" hangingPunct="1">
              <a:lnSpc>
                <a:spcPct val="150000"/>
              </a:lnSpc>
              <a:spcBef>
                <a:spcPts val="0"/>
              </a:spcBef>
              <a:spcAft>
                <a:spcPts val="0"/>
              </a:spcAft>
              <a:buClr>
                <a:srgbClr val="000000"/>
              </a:buClr>
              <a:buSzPts val="1200"/>
              <a:buFont typeface="Calibri" pitchFamily="34" charset="0"/>
              <a:buChar char="●"/>
              <a:defRPr sz="1200" kern="1200">
                <a:solidFill>
                  <a:srgbClr val="000000"/>
                </a:solidFill>
                <a:latin typeface="+mn-lt"/>
                <a:ea typeface="+mn-ea"/>
                <a:cs typeface="+mn-cs"/>
              </a:defRPr>
            </a:lvl7pPr>
            <a:lvl8pPr marL="3657509" lvl="7" indent="-304793" algn="l" defTabSz="685800" rtl="0" eaLnBrk="1" latinLnBrk="0" hangingPunct="1">
              <a:lnSpc>
                <a:spcPct val="150000"/>
              </a:lnSpc>
              <a:spcBef>
                <a:spcPts val="0"/>
              </a:spcBef>
              <a:spcAft>
                <a:spcPts val="0"/>
              </a:spcAft>
              <a:buClr>
                <a:srgbClr val="000000"/>
              </a:buClr>
              <a:buSzPts val="1200"/>
              <a:buFont typeface="Calibri" pitchFamily="34" charset="0"/>
              <a:buChar char="○"/>
              <a:defRPr sz="1200" kern="1200">
                <a:solidFill>
                  <a:srgbClr val="000000"/>
                </a:solidFill>
                <a:latin typeface="+mn-lt"/>
                <a:ea typeface="+mn-ea"/>
                <a:cs typeface="+mn-cs"/>
              </a:defRPr>
            </a:lvl8pPr>
            <a:lvl9pPr marL="4114697" lvl="8" indent="-304793" algn="l" defTabSz="685800" rtl="0" eaLnBrk="1" latinLnBrk="0" hangingPunct="1">
              <a:lnSpc>
                <a:spcPct val="150000"/>
              </a:lnSpc>
              <a:spcBef>
                <a:spcPts val="0"/>
              </a:spcBef>
              <a:spcAft>
                <a:spcPts val="0"/>
              </a:spcAft>
              <a:buClr>
                <a:srgbClr val="000000"/>
              </a:buClr>
              <a:buSzPts val="1200"/>
              <a:buFont typeface="Calibri" pitchFamily="34" charset="0"/>
              <a:buChar char="■"/>
              <a:defRPr sz="1200" kern="1200">
                <a:solidFill>
                  <a:srgbClr val="000000"/>
                </a:solidFill>
                <a:latin typeface="+mn-lt"/>
                <a:ea typeface="+mn-ea"/>
                <a:cs typeface="+mn-cs"/>
              </a:defRPr>
            </a:lvl9pPr>
          </a:lstStyle>
          <a:p>
            <a:pPr marL="342892" marR="0" lvl="0" indent="-238119" algn="l" defTabSz="51435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8" name="Text Placeholder 2">
            <a:extLst>
              <a:ext uri="{FF2B5EF4-FFF2-40B4-BE49-F238E27FC236}">
                <a16:creationId xmlns:a16="http://schemas.microsoft.com/office/drawing/2014/main" id="{F49A2CD9-BC1E-4857-AACF-D26FA411A45A}"/>
              </a:ext>
            </a:extLst>
          </p:cNvPr>
          <p:cNvSpPr txBox="1">
            <a:spLocks/>
          </p:cNvSpPr>
          <p:nvPr/>
        </p:nvSpPr>
        <p:spPr>
          <a:xfrm>
            <a:off x="771525" y="1314450"/>
            <a:ext cx="10215563" cy="1259134"/>
          </a:xfrm>
          <a:prstGeom prst="rect">
            <a:avLst/>
          </a:prstGeom>
        </p:spPr>
        <p:txBody>
          <a:bodyPr spcFirstLastPara="1" vert="horz" wrap="square" lIns="91425" tIns="91425" rIns="91425" bIns="91425" rtlCol="0" anchor="t" anchorCtr="0">
            <a:noAutofit/>
          </a:bodyPr>
          <a:lstStyle>
            <a:lvl1pPr marL="457189" lvl="0" indent="-317492" algn="l" defTabSz="685800" rtl="0" eaLnBrk="1" latinLnBrk="0" hangingPunct="1">
              <a:lnSpc>
                <a:spcPct val="100000"/>
              </a:lnSpc>
              <a:spcBef>
                <a:spcPts val="0"/>
              </a:spcBef>
              <a:spcAft>
                <a:spcPts val="0"/>
              </a:spcAft>
              <a:buClr>
                <a:srgbClr val="000000"/>
              </a:buClr>
              <a:buSzPts val="1400"/>
              <a:buFont typeface="Arial" panose="020B0604020202020204" pitchFamily="34" charset="0"/>
              <a:buChar char="●"/>
              <a:defRPr sz="2000" b="0" kern="1200">
                <a:solidFill>
                  <a:srgbClr val="000000"/>
                </a:solidFill>
                <a:latin typeface="+mn-lt"/>
                <a:ea typeface="Verdana" panose="020B0604030504040204" pitchFamily="34" charset="0"/>
                <a:cs typeface="+mn-cs"/>
              </a:defRPr>
            </a:lvl1pPr>
            <a:lvl2pPr marL="914378" lvl="1" indent="-304793" algn="l" defTabSz="685800" rtl="0" eaLnBrk="1" latinLnBrk="0" hangingPunct="1">
              <a:lnSpc>
                <a:spcPct val="150000"/>
              </a:lnSpc>
              <a:spcBef>
                <a:spcPts val="1600"/>
              </a:spcBef>
              <a:spcAft>
                <a:spcPts val="0"/>
              </a:spcAft>
              <a:buClr>
                <a:srgbClr val="000000"/>
              </a:buClr>
              <a:buSzPts val="1200"/>
              <a:buFont typeface="Arial" panose="020B0604020202020204" pitchFamily="34" charset="0"/>
              <a:buChar char="○"/>
              <a:tabLst>
                <a:tab pos="346472" algn="l"/>
              </a:tabLst>
              <a:defRPr sz="1200" kern="1200">
                <a:solidFill>
                  <a:srgbClr val="000000"/>
                </a:solidFill>
                <a:latin typeface="Verdana" panose="020B0604030504040204" pitchFamily="34" charset="0"/>
                <a:ea typeface="Verdana" panose="020B0604030504040204" pitchFamily="34" charset="0"/>
                <a:cs typeface="+mn-cs"/>
              </a:defRPr>
            </a:lvl2pPr>
            <a:lvl3pPr marL="1371566" lvl="2" indent="-304793" algn="l" defTabSz="685800" rtl="0" eaLnBrk="1" latinLnBrk="0" hangingPunct="1">
              <a:lnSpc>
                <a:spcPct val="150000"/>
              </a:lnSpc>
              <a:spcBef>
                <a:spcPts val="0"/>
              </a:spcBef>
              <a:spcAft>
                <a:spcPts val="0"/>
              </a:spcAft>
              <a:buClr>
                <a:srgbClr val="000000"/>
              </a:buClr>
              <a:buSzPts val="1200"/>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mn-cs"/>
              </a:defRPr>
            </a:lvl3pPr>
            <a:lvl4pPr marL="1828754" lvl="3" indent="-304793" algn="l" defTabSz="685800" rtl="0" eaLnBrk="1" latinLnBrk="0" hangingPunct="1">
              <a:lnSpc>
                <a:spcPct val="150000"/>
              </a:lnSpc>
              <a:spcBef>
                <a:spcPts val="0"/>
              </a:spcBef>
              <a:spcAft>
                <a:spcPts val="0"/>
              </a:spcAft>
              <a:buClr>
                <a:srgbClr val="000000"/>
              </a:buClr>
              <a:buSzPts val="1200"/>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mn-cs"/>
              </a:defRPr>
            </a:lvl4pPr>
            <a:lvl5pPr marL="2285943" lvl="4" indent="-304793" algn="l" defTabSz="685800" rtl="0" eaLnBrk="1" latinLnBrk="0" hangingPunct="1">
              <a:lnSpc>
                <a:spcPct val="150000"/>
              </a:lnSpc>
              <a:spcBef>
                <a:spcPts val="0"/>
              </a:spcBef>
              <a:spcAft>
                <a:spcPts val="0"/>
              </a:spcAft>
              <a:buClr>
                <a:srgbClr val="000000"/>
              </a:buClr>
              <a:buSzPts val="1200"/>
              <a:buFont typeface="Arial" panose="020B0604020202020204" pitchFamily="34" charset="0"/>
              <a:buChar char="○"/>
              <a:defRPr sz="1200" kern="1200">
                <a:solidFill>
                  <a:srgbClr val="000000"/>
                </a:solidFill>
                <a:latin typeface="Verdana" panose="020B0604030504040204" pitchFamily="34" charset="0"/>
                <a:ea typeface="Verdana" panose="020B0604030504040204" pitchFamily="34" charset="0"/>
                <a:cs typeface="+mn-cs"/>
              </a:defRPr>
            </a:lvl5pPr>
            <a:lvl6pPr marL="2743132" lvl="5" indent="-304793" algn="l" defTabSz="685800" rtl="0" eaLnBrk="1" latinLnBrk="0" hangingPunct="1">
              <a:lnSpc>
                <a:spcPct val="150000"/>
              </a:lnSpc>
              <a:spcBef>
                <a:spcPts val="0"/>
              </a:spcBef>
              <a:spcAft>
                <a:spcPts val="0"/>
              </a:spcAft>
              <a:buClr>
                <a:srgbClr val="000000"/>
              </a:buClr>
              <a:buSzPts val="1200"/>
              <a:buFont typeface="Calibri" pitchFamily="34" charset="0"/>
              <a:buChar char="■"/>
              <a:defRPr sz="1200" kern="1200">
                <a:solidFill>
                  <a:srgbClr val="000000"/>
                </a:solidFill>
                <a:latin typeface="+mn-lt"/>
                <a:ea typeface="+mn-ea"/>
                <a:cs typeface="+mn-cs"/>
              </a:defRPr>
            </a:lvl6pPr>
            <a:lvl7pPr marL="3200320" lvl="6" indent="-304793" algn="l" defTabSz="685800" rtl="0" eaLnBrk="1" latinLnBrk="0" hangingPunct="1">
              <a:lnSpc>
                <a:spcPct val="150000"/>
              </a:lnSpc>
              <a:spcBef>
                <a:spcPts val="0"/>
              </a:spcBef>
              <a:spcAft>
                <a:spcPts val="0"/>
              </a:spcAft>
              <a:buClr>
                <a:srgbClr val="000000"/>
              </a:buClr>
              <a:buSzPts val="1200"/>
              <a:buFont typeface="Calibri" pitchFamily="34" charset="0"/>
              <a:buChar char="●"/>
              <a:defRPr sz="1200" kern="1200">
                <a:solidFill>
                  <a:srgbClr val="000000"/>
                </a:solidFill>
                <a:latin typeface="+mn-lt"/>
                <a:ea typeface="+mn-ea"/>
                <a:cs typeface="+mn-cs"/>
              </a:defRPr>
            </a:lvl7pPr>
            <a:lvl8pPr marL="3657509" lvl="7" indent="-304793" algn="l" defTabSz="685800" rtl="0" eaLnBrk="1" latinLnBrk="0" hangingPunct="1">
              <a:lnSpc>
                <a:spcPct val="150000"/>
              </a:lnSpc>
              <a:spcBef>
                <a:spcPts val="0"/>
              </a:spcBef>
              <a:spcAft>
                <a:spcPts val="0"/>
              </a:spcAft>
              <a:buClr>
                <a:srgbClr val="000000"/>
              </a:buClr>
              <a:buSzPts val="1200"/>
              <a:buFont typeface="Calibri" pitchFamily="34" charset="0"/>
              <a:buChar char="○"/>
              <a:defRPr sz="1200" kern="1200">
                <a:solidFill>
                  <a:srgbClr val="000000"/>
                </a:solidFill>
                <a:latin typeface="+mn-lt"/>
                <a:ea typeface="+mn-ea"/>
                <a:cs typeface="+mn-cs"/>
              </a:defRPr>
            </a:lvl8pPr>
            <a:lvl9pPr marL="4114697" lvl="8" indent="-304793" algn="l" defTabSz="685800" rtl="0" eaLnBrk="1" latinLnBrk="0" hangingPunct="1">
              <a:lnSpc>
                <a:spcPct val="150000"/>
              </a:lnSpc>
              <a:spcBef>
                <a:spcPts val="0"/>
              </a:spcBef>
              <a:spcAft>
                <a:spcPts val="0"/>
              </a:spcAft>
              <a:buClr>
                <a:srgbClr val="000000"/>
              </a:buClr>
              <a:buSzPts val="1200"/>
              <a:buFont typeface="Calibri" pitchFamily="34" charset="0"/>
              <a:buChar char="■"/>
              <a:defRPr sz="1200" kern="1200">
                <a:solidFill>
                  <a:srgbClr val="000000"/>
                </a:solidFill>
                <a:latin typeface="+mn-lt"/>
                <a:ea typeface="+mn-ea"/>
                <a:cs typeface="+mn-cs"/>
              </a:defRPr>
            </a:lvl9pPr>
          </a:lstStyle>
          <a:p>
            <a:pPr marL="139694" marR="0" lvl="0" indent="0" algn="l" defTabSz="51435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endParaRPr>
          </a:p>
          <a:p>
            <a:pPr marL="342892" marR="0" lvl="0" indent="-238119" algn="l" defTabSz="51435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Direct Client Support</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743ED1A3-E3EE-4916-89F5-FBAFCCA3583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63168" y="-41728"/>
            <a:ext cx="876846" cy="960050"/>
          </a:xfrm>
          <a:prstGeom prst="rect">
            <a:avLst/>
          </a:prstGeom>
          <a:noFill/>
        </p:spPr>
      </p:pic>
      <p:pic>
        <p:nvPicPr>
          <p:cNvPr id="12" name="Picture 11">
            <a:extLst>
              <a:ext uri="{FF2B5EF4-FFF2-40B4-BE49-F238E27FC236}">
                <a16:creationId xmlns:a16="http://schemas.microsoft.com/office/drawing/2014/main" id="{3BAC8E96-13AE-C747-BF09-FBE09C554EF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59348" y="996829"/>
            <a:ext cx="2874611" cy="1615303"/>
          </a:xfrm>
          <a:prstGeom prst="rect">
            <a:avLst/>
          </a:prstGeom>
        </p:spPr>
      </p:pic>
      <p:pic>
        <p:nvPicPr>
          <p:cNvPr id="13" name="Picture 12" descr="A close up of a newspaper&#10;&#10;Description automatically generated">
            <a:extLst>
              <a:ext uri="{FF2B5EF4-FFF2-40B4-BE49-F238E27FC236}">
                <a16:creationId xmlns:a16="http://schemas.microsoft.com/office/drawing/2014/main" id="{13F29915-6434-0345-8ED0-5C6F1AEAB9C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988908" y="4196275"/>
            <a:ext cx="2031084" cy="2111024"/>
          </a:xfrm>
          <a:prstGeom prst="rect">
            <a:avLst/>
          </a:prstGeom>
        </p:spPr>
      </p:pic>
      <p:pic>
        <p:nvPicPr>
          <p:cNvPr id="14" name="Picture 13">
            <a:extLst>
              <a:ext uri="{FF2B5EF4-FFF2-40B4-BE49-F238E27FC236}">
                <a16:creationId xmlns:a16="http://schemas.microsoft.com/office/drawing/2014/main" id="{3281F0D7-D923-CB44-9DAE-5AB07AEE5C0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163012" y="2730712"/>
            <a:ext cx="2400156" cy="1615303"/>
          </a:xfrm>
          <a:prstGeom prst="rect">
            <a:avLst/>
          </a:prstGeom>
        </p:spPr>
      </p:pic>
    </p:spTree>
    <p:extLst>
      <p:ext uri="{BB962C8B-B14F-4D97-AF65-F5344CB8AC3E}">
        <p14:creationId xmlns:p14="http://schemas.microsoft.com/office/powerpoint/2010/main" val="91993307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par>
                          <p:cTn id="10" fill="hold">
                            <p:stCondLst>
                              <p:cond delay="0"/>
                            </p:stCondLst>
                            <p:childTnLst>
                              <p:par>
                                <p:cTn id="11" presetID="2" presetClass="entr" presetSubtype="4"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P spid="8"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B6E0C-4B4D-B24A-8AEB-351A6EE4C0E9}"/>
              </a:ext>
            </a:extLst>
          </p:cNvPr>
          <p:cNvSpPr>
            <a:spLocks noGrp="1"/>
          </p:cNvSpPr>
          <p:nvPr>
            <p:ph type="title"/>
          </p:nvPr>
        </p:nvSpPr>
        <p:spPr>
          <a:xfrm>
            <a:off x="0" y="0"/>
            <a:ext cx="11360800" cy="763600"/>
          </a:xfrm>
        </p:spPr>
        <p:txBody>
          <a:bodyPr/>
          <a:lstStyle/>
          <a:p>
            <a:r>
              <a:rPr lang="en-US" sz="3200" dirty="0">
                <a:cs typeface="Verdana" panose="020B0604030504040204" pitchFamily="34" charset="0"/>
              </a:rPr>
              <a:t>Our Partnerships include</a:t>
            </a:r>
          </a:p>
        </p:txBody>
      </p:sp>
      <p:sp>
        <p:nvSpPr>
          <p:cNvPr id="3" name="Rectangle 2">
            <a:extLst>
              <a:ext uri="{FF2B5EF4-FFF2-40B4-BE49-F238E27FC236}">
                <a16:creationId xmlns:a16="http://schemas.microsoft.com/office/drawing/2014/main" id="{D1738A9A-F37B-8544-9C40-FBD27DA74035}"/>
              </a:ext>
            </a:extLst>
          </p:cNvPr>
          <p:cNvSpPr/>
          <p:nvPr/>
        </p:nvSpPr>
        <p:spPr>
          <a:xfrm>
            <a:off x="76840" y="843677"/>
            <a:ext cx="11016730" cy="3801041"/>
          </a:xfrm>
          <a:prstGeom prst="rect">
            <a:avLst/>
          </a:prstGeom>
        </p:spPr>
        <p:txBody>
          <a:bodyPr wrap="square">
            <a:spAutoFit/>
          </a:bodyPr>
          <a:lstStyle/>
          <a:p>
            <a:pPr marL="285750" lvl="0" indent="-285750" defTabSz="342900">
              <a:spcBef>
                <a:spcPts val="500"/>
              </a:spcBef>
              <a:buFont typeface="Arial" panose="020B0604020202020204" pitchFamily="34" charset="0"/>
              <a:buChar char="•"/>
              <a:defRPr/>
            </a:pPr>
            <a:r>
              <a:rPr lang="en-US" sz="2400" dirty="0">
                <a:solidFill>
                  <a:prstClr val="black"/>
                </a:solidFill>
              </a:rPr>
              <a:t>Los Altos City Council, Police Department and Town Crier</a:t>
            </a:r>
          </a:p>
          <a:p>
            <a:pPr marL="285750" lvl="0" indent="-285750" defTabSz="342900">
              <a:spcBef>
                <a:spcPts val="500"/>
              </a:spcBef>
              <a:buFont typeface="Arial" panose="020B0604020202020204" pitchFamily="34" charset="0"/>
              <a:buChar char="•"/>
              <a:defRPr/>
            </a:pPr>
            <a:r>
              <a:rPr lang="en-US" sz="2400" dirty="0">
                <a:solidFill>
                  <a:prstClr val="black"/>
                </a:solidFill>
              </a:rPr>
              <a:t>Cupertino City Council, Public Safety Commission and Public Safety Forum</a:t>
            </a:r>
          </a:p>
          <a:p>
            <a:pPr marL="285750" lvl="0" indent="-285750" defTabSz="342900">
              <a:spcBef>
                <a:spcPts val="500"/>
              </a:spcBef>
              <a:buFont typeface="Arial" panose="020B0604020202020204" pitchFamily="34" charset="0"/>
              <a:buChar char="•"/>
              <a:defRPr/>
            </a:pPr>
            <a:r>
              <a:rPr lang="en-US" sz="2400" dirty="0">
                <a:solidFill>
                  <a:prstClr val="black"/>
                </a:solidFill>
              </a:rPr>
              <a:t>Mountain View, Sunnyvale, Los Altos Police Departments, Cupertino Substation</a:t>
            </a:r>
          </a:p>
          <a:p>
            <a:pPr marL="285750" lvl="0" indent="-285750" defTabSz="342900">
              <a:spcBef>
                <a:spcPts val="500"/>
              </a:spcBef>
              <a:buFont typeface="Arial" panose="020B0604020202020204" pitchFamily="34" charset="0"/>
              <a:buChar char="•"/>
              <a:defRPr/>
            </a:pPr>
            <a:r>
              <a:rPr lang="en-US" sz="2400" dirty="0">
                <a:solidFill>
                  <a:prstClr val="black"/>
                </a:solidFill>
              </a:rPr>
              <a:t>SCC DV Conference and SCC Probation Department</a:t>
            </a:r>
          </a:p>
          <a:p>
            <a:pPr marL="285750" lvl="0" indent="-285750" defTabSz="342900">
              <a:spcBef>
                <a:spcPts val="500"/>
              </a:spcBef>
              <a:buFont typeface="Arial" panose="020B0604020202020204" pitchFamily="34" charset="0"/>
              <a:buChar char="•"/>
              <a:defRPr/>
            </a:pPr>
            <a:r>
              <a:rPr lang="en-US" sz="2400" dirty="0">
                <a:solidFill>
                  <a:prstClr val="black"/>
                </a:solidFill>
              </a:rPr>
              <a:t>DVDRT and SCC Police Chiefs Protocol</a:t>
            </a:r>
          </a:p>
          <a:p>
            <a:pPr marL="285750" lvl="0" indent="-285750" defTabSz="342900">
              <a:spcBef>
                <a:spcPts val="500"/>
              </a:spcBef>
              <a:buFont typeface="Arial" panose="020B0604020202020204" pitchFamily="34" charset="0"/>
              <a:buChar char="•"/>
              <a:defRPr/>
            </a:pPr>
            <a:r>
              <a:rPr lang="en-US" sz="2400" dirty="0">
                <a:solidFill>
                  <a:prstClr val="black"/>
                </a:solidFill>
              </a:rPr>
              <a:t>De Anza College Nursing Program, Valley Med Center OB-GYN’s and Kaiser San Jose and Kaiser Santa Clara physicians</a:t>
            </a:r>
          </a:p>
          <a:p>
            <a:pPr marL="285750" lvl="0" indent="-285750" defTabSz="342900">
              <a:spcBef>
                <a:spcPts val="500"/>
              </a:spcBef>
              <a:buFont typeface="Arial" panose="020B0604020202020204" pitchFamily="34" charset="0"/>
              <a:buChar char="•"/>
              <a:defRPr/>
            </a:pPr>
            <a:r>
              <a:rPr lang="en-US" sz="2400" dirty="0">
                <a:solidFill>
                  <a:prstClr val="black"/>
                </a:solidFill>
              </a:rPr>
              <a:t>Juana Briones Summer program at Los Altos History Museum with multiple high schools throughout SCC addressing teen dating violence </a:t>
            </a:r>
          </a:p>
        </p:txBody>
      </p:sp>
    </p:spTree>
    <p:extLst>
      <p:ext uri="{BB962C8B-B14F-4D97-AF65-F5344CB8AC3E}">
        <p14:creationId xmlns:p14="http://schemas.microsoft.com/office/powerpoint/2010/main" val="240340857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theme/theme1.xml><?xml version="1.0" encoding="utf-8"?>
<a:theme xmlns:a="http://schemas.openxmlformats.org/drawingml/2006/main" name="1_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WomenSV Template" id="{304BE761-C0EC-4F41-BECA-5A5D3DBFF716}" vid="{15A90965-2A93-4959-86C9-2F4814DCE651}"/>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540</TotalTime>
  <Words>2600</Words>
  <Application>Microsoft Macintosh PowerPoint</Application>
  <PresentationFormat>Widescreen</PresentationFormat>
  <Paragraphs>159</Paragraphs>
  <Slides>13</Slides>
  <Notes>13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13</vt:i4>
      </vt:variant>
    </vt:vector>
  </HeadingPairs>
  <TitlesOfParts>
    <vt:vector size="21" baseType="lpstr">
      <vt:lpstr>Arial</vt:lpstr>
      <vt:lpstr>Calibri</vt:lpstr>
      <vt:lpstr>Open Sans</vt:lpstr>
      <vt:lpstr>Open Sans ExtraBold</vt:lpstr>
      <vt:lpstr>Open Sans Light</vt:lpstr>
      <vt:lpstr>Verdana</vt:lpstr>
      <vt:lpstr>1_Retrospect</vt:lpstr>
      <vt:lpstr>Simple Light</vt:lpstr>
      <vt:lpstr>The Work of WomenSV (Women of Silicon Valley)</vt:lpstr>
      <vt:lpstr>Public Perception</vt:lpstr>
      <vt:lpstr>The problem: coercive control…</vt:lpstr>
      <vt:lpstr>Engineer</vt:lpstr>
      <vt:lpstr>Abuse crosses all economic lines…</vt:lpstr>
      <vt:lpstr>Our Mission</vt:lpstr>
      <vt:lpstr>Our Focus</vt:lpstr>
      <vt:lpstr>Our Services</vt:lpstr>
      <vt:lpstr>Our Partnerships include</vt:lpstr>
      <vt:lpstr>Our Impact--1</vt:lpstr>
      <vt:lpstr>Our Challenges</vt:lpstr>
      <vt:lpstr>    WSV is committed to building partnerships and bridges across Silicon Valley and across the country!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Work of WomenSV</dc:title>
  <dc:creator>Ruth Patrick</dc:creator>
  <cp:lastModifiedBy>Audin Leung</cp:lastModifiedBy>
  <cp:revision>45</cp:revision>
  <dcterms:created xsi:type="dcterms:W3CDTF">2021-10-09T03:16:08Z</dcterms:created>
  <dcterms:modified xsi:type="dcterms:W3CDTF">2021-10-13T18:40:22Z</dcterms:modified>
</cp:coreProperties>
</file>