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770" r:id="rId2"/>
    <p:sldMasterId id="2147483758" r:id="rId3"/>
  </p:sldMasterIdLst>
  <p:notesMasterIdLst>
    <p:notesMasterId r:id="rId21"/>
  </p:notesMasterIdLst>
  <p:sldIdLst>
    <p:sldId id="286" r:id="rId4"/>
    <p:sldId id="287" r:id="rId5"/>
    <p:sldId id="829" r:id="rId6"/>
    <p:sldId id="873" r:id="rId7"/>
    <p:sldId id="872" r:id="rId8"/>
    <p:sldId id="874" r:id="rId9"/>
    <p:sldId id="875" r:id="rId10"/>
    <p:sldId id="876" r:id="rId11"/>
    <p:sldId id="884" r:id="rId12"/>
    <p:sldId id="877" r:id="rId13"/>
    <p:sldId id="878" r:id="rId14"/>
    <p:sldId id="879" r:id="rId15"/>
    <p:sldId id="880" r:id="rId16"/>
    <p:sldId id="881" r:id="rId17"/>
    <p:sldId id="882" r:id="rId18"/>
    <p:sldId id="883" r:id="rId19"/>
    <p:sldId id="853" r:id="rId20"/>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PENCER, LISA RENE" initials="SL" lastIdx="30" clrIdx="0"/>
  <p:cmAuthor id="1" name="CHAN, DAVID" initials="DC" lastIdx="11" clrIdx="1"/>
  <p:cmAuthor id="2" name="TATRO, SCOTT" initials="TS" lastIdx="14" clrIdx="2"/>
  <p:cmAuthor id="3" name="PANTOJA, KATHRYN R." initials="PKR"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DBFF"/>
    <a:srgbClr val="66CCFF"/>
    <a:srgbClr val="CCFFFF"/>
    <a:srgbClr val="CC3300"/>
    <a:srgbClr val="0033CC"/>
    <a:srgbClr val="6600CC"/>
    <a:srgbClr val="D8BDFF"/>
    <a:srgbClr val="BF93FF"/>
    <a:srgbClr val="A365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3873" autoAdjust="0"/>
  </p:normalViewPr>
  <p:slideViewPr>
    <p:cSldViewPr>
      <p:cViewPr varScale="1">
        <p:scale>
          <a:sx n="157" d="100"/>
          <a:sy n="157" d="100"/>
        </p:scale>
        <p:origin x="156" y="22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7728"/>
    </p:cViewPr>
  </p:sorterViewPr>
  <p:notesViewPr>
    <p:cSldViewPr>
      <p:cViewPr varScale="1">
        <p:scale>
          <a:sx n="94" d="100"/>
          <a:sy n="94" d="100"/>
        </p:scale>
        <p:origin x="-2400" y="-11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defRPr sz="1200"/>
            </a:lvl1pPr>
          </a:lstStyle>
          <a:p>
            <a:pPr>
              <a:defRPr/>
            </a:pPr>
            <a:endParaRPr lang="en-US" dirty="0"/>
          </a:p>
        </p:txBody>
      </p:sp>
      <p:sp>
        <p:nvSpPr>
          <p:cNvPr id="307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a:lvl1pPr>
          </a:lstStyle>
          <a:p>
            <a:pPr>
              <a:defRPr/>
            </a:pPr>
            <a:endParaRPr lang="en-US" dirty="0"/>
          </a:p>
        </p:txBody>
      </p:sp>
      <p:sp>
        <p:nvSpPr>
          <p:cNvPr id="29700" name="Rectangle 4"/>
          <p:cNvSpPr>
            <a:spLocks noGrp="1" noRot="1" noChangeAspect="1" noChangeArrowheads="1" noTextEdit="1"/>
          </p:cNvSpPr>
          <p:nvPr>
            <p:ph type="sldImg" idx="2"/>
          </p:nvPr>
        </p:nvSpPr>
        <p:spPr bwMode="auto">
          <a:xfrm>
            <a:off x="407988" y="696913"/>
            <a:ext cx="6196012"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defRPr sz="1200"/>
            </a:lvl1pPr>
          </a:lstStyle>
          <a:p>
            <a:pPr>
              <a:defRPr/>
            </a:pPr>
            <a:endParaRPr lang="en-US" dirty="0"/>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a:lvl1pPr>
          </a:lstStyle>
          <a:p>
            <a:pPr>
              <a:defRPr/>
            </a:pPr>
            <a:fld id="{59500C02-0C5A-42CC-9015-56FBD404F68A}" type="slidenum">
              <a:rPr lang="en-US"/>
              <a:pPr>
                <a:defRPr/>
              </a:pPr>
              <a:t>‹#›</a:t>
            </a:fld>
            <a:endParaRPr lang="en-US" dirty="0"/>
          </a:p>
        </p:txBody>
      </p:sp>
    </p:spTree>
    <p:extLst>
      <p:ext uri="{BB962C8B-B14F-4D97-AF65-F5344CB8AC3E}">
        <p14:creationId xmlns:p14="http://schemas.microsoft.com/office/powerpoint/2010/main" val="242228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407988" y="696913"/>
            <a:ext cx="6196012" cy="3486150"/>
          </a:xfrm>
          <a:ln/>
        </p:spPr>
      </p:sp>
      <p:sp>
        <p:nvSpPr>
          <p:cNvPr id="18435" name="Rectangle 3"/>
          <p:cNvSpPr>
            <a:spLocks noGrp="1" noChangeArrowheads="1"/>
          </p:cNvSpPr>
          <p:nvPr>
            <p:ph type="body" idx="1"/>
          </p:nvPr>
        </p:nvSpPr>
        <p:spPr>
          <a:noFill/>
          <a:ln/>
        </p:spPr>
        <p:txBody>
          <a:bodyPr/>
          <a:lstStyle/>
          <a:p>
            <a:endParaRPr lang="en-US" dirty="0" smtClean="0">
              <a:latin typeface="Arial" charset="0"/>
              <a:ea typeface="ＭＳ Ｐゴシック" pitchFamily="34" charset="-128"/>
            </a:endParaRPr>
          </a:p>
        </p:txBody>
      </p:sp>
    </p:spTree>
    <p:extLst>
      <p:ext uri="{BB962C8B-B14F-4D97-AF65-F5344CB8AC3E}">
        <p14:creationId xmlns:p14="http://schemas.microsoft.com/office/powerpoint/2010/main" val="2305708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1597819"/>
            <a:ext cx="7772400" cy="1102519"/>
          </a:xfrm>
        </p:spPr>
        <p:txBody>
          <a:bodyPr/>
          <a:lstStyle>
            <a:lvl1pPr>
              <a:defRPr/>
            </a:lvl1pPr>
          </a:lstStyle>
          <a:p>
            <a:pPr lvl="0"/>
            <a:r>
              <a:rPr lang="en-US" noProof="0" smtClean="0"/>
              <a:t>Click to edit Master title style</a:t>
            </a:r>
          </a:p>
        </p:txBody>
      </p:sp>
      <p:sp>
        <p:nvSpPr>
          <p:cNvPr id="25603" name="Rectangle 3"/>
          <p:cNvSpPr>
            <a:spLocks noGrp="1" noChangeArrowheads="1"/>
          </p:cNvSpPr>
          <p:nvPr>
            <p:ph type="subTitle" idx="1"/>
          </p:nvPr>
        </p:nvSpPr>
        <p:spPr>
          <a:xfrm>
            <a:off x="1371600" y="2914650"/>
            <a:ext cx="6400800" cy="1314450"/>
          </a:xfrm>
        </p:spPr>
        <p:txBody>
          <a:bodyPr/>
          <a:lstStyle>
            <a:lvl1pPr marL="0" indent="0" algn="ctr">
              <a:buFontTx/>
              <a:buNone/>
              <a:defRPr/>
            </a:lvl1pPr>
          </a:lstStyle>
          <a:p>
            <a:pPr lvl="0"/>
            <a:r>
              <a:rPr lang="en-US" noProof="0" smtClean="0"/>
              <a:t>Click to edit Master subtitle style</a:t>
            </a: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5057" y="47807"/>
            <a:ext cx="542743" cy="542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976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5A6F49-480F-4293-8948-F7CDDE20B1C9}" type="datetimeFigureOut">
              <a:rPr lang="en-US"/>
              <a:pPr>
                <a:defRPr/>
              </a:pPr>
              <a:t>9/10/2019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431693B-AF14-4E39-A274-3229CAF9410A}" type="slidenum">
              <a:rPr lang="en-US"/>
              <a:pPr>
                <a:defRPr/>
              </a:pPr>
              <a:t>‹#›</a:t>
            </a:fld>
            <a:endParaRPr lang="en-US" dirty="0"/>
          </a:p>
        </p:txBody>
      </p:sp>
    </p:spTree>
    <p:extLst>
      <p:ext uri="{BB962C8B-B14F-4D97-AF65-F5344CB8AC3E}">
        <p14:creationId xmlns:p14="http://schemas.microsoft.com/office/powerpoint/2010/main" val="3135800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009894-FEEE-4B12-BCD9-E0A66944723E}" type="datetimeFigureOut">
              <a:rPr lang="en-US"/>
              <a:pPr>
                <a:defRPr/>
              </a:pPr>
              <a:t>9/10/2019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0026820-A91C-4210-A3F6-FAC0B0895DC4}" type="slidenum">
              <a:rPr lang="en-US"/>
              <a:pPr>
                <a:defRPr/>
              </a:pPr>
              <a:t>‹#›</a:t>
            </a:fld>
            <a:endParaRPr lang="en-US" dirty="0"/>
          </a:p>
        </p:txBody>
      </p:sp>
    </p:spTree>
    <p:extLst>
      <p:ext uri="{BB962C8B-B14F-4D97-AF65-F5344CB8AC3E}">
        <p14:creationId xmlns:p14="http://schemas.microsoft.com/office/powerpoint/2010/main" val="3159791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FB07DF5-DE8A-412A-B111-3C34B6C690C5}" type="datetimeFigureOut">
              <a:rPr lang="en-US"/>
              <a:pPr>
                <a:defRPr/>
              </a:pPr>
              <a:t>9/10/2019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229388E-45B5-410C-9721-4BF372240FAF}" type="slidenum">
              <a:rPr lang="en-US"/>
              <a:pPr>
                <a:defRPr/>
              </a:pPr>
              <a:t>‹#›</a:t>
            </a:fld>
            <a:endParaRPr lang="en-US" dirty="0"/>
          </a:p>
        </p:txBody>
      </p:sp>
    </p:spTree>
    <p:extLst>
      <p:ext uri="{BB962C8B-B14F-4D97-AF65-F5344CB8AC3E}">
        <p14:creationId xmlns:p14="http://schemas.microsoft.com/office/powerpoint/2010/main" val="2579608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3D0B0E-7DB6-4293-B9CE-CD7CF2F59C0E}" type="datetimeFigureOut">
              <a:rPr lang="en-US"/>
              <a:pPr>
                <a:defRPr/>
              </a:pPr>
              <a:t>9/10/2019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A7A61AC-CC04-4576-8D14-4C76954D6E6A}" type="slidenum">
              <a:rPr lang="en-US"/>
              <a:pPr>
                <a:defRPr/>
              </a:pPr>
              <a:t>‹#›</a:t>
            </a:fld>
            <a:endParaRPr lang="en-US" dirty="0"/>
          </a:p>
        </p:txBody>
      </p:sp>
    </p:spTree>
    <p:extLst>
      <p:ext uri="{BB962C8B-B14F-4D97-AF65-F5344CB8AC3E}">
        <p14:creationId xmlns:p14="http://schemas.microsoft.com/office/powerpoint/2010/main" val="942635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683578B-92BB-4295-BB05-EF23F7DDD822}" type="datetimeFigureOut">
              <a:rPr lang="en-US"/>
              <a:pPr>
                <a:defRPr/>
              </a:pPr>
              <a:t>9/10/2019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7F7C891-FC4E-446D-9140-9602F196B6D3}" type="slidenum">
              <a:rPr lang="en-US"/>
              <a:pPr>
                <a:defRPr/>
              </a:pPr>
              <a:t>‹#›</a:t>
            </a:fld>
            <a:endParaRPr lang="en-US" dirty="0"/>
          </a:p>
        </p:txBody>
      </p:sp>
    </p:spTree>
    <p:extLst>
      <p:ext uri="{BB962C8B-B14F-4D97-AF65-F5344CB8AC3E}">
        <p14:creationId xmlns:p14="http://schemas.microsoft.com/office/powerpoint/2010/main" val="203727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AAC608-63D8-4E14-9067-FFA4EC15BC1C}" type="datetimeFigureOut">
              <a:rPr lang="en-US"/>
              <a:pPr>
                <a:defRPr/>
              </a:pPr>
              <a:t>9/10/2019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691DDC4-F2C1-479C-BA9B-D476D66ED562}" type="slidenum">
              <a:rPr lang="en-US"/>
              <a:pPr>
                <a:defRPr/>
              </a:pPr>
              <a:t>‹#›</a:t>
            </a:fld>
            <a:endParaRPr lang="en-US" dirty="0"/>
          </a:p>
        </p:txBody>
      </p:sp>
    </p:spTree>
    <p:extLst>
      <p:ext uri="{BB962C8B-B14F-4D97-AF65-F5344CB8AC3E}">
        <p14:creationId xmlns:p14="http://schemas.microsoft.com/office/powerpoint/2010/main" val="1872627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613531-FBA0-4175-AD20-2FBB97A846A9}" type="datetimeFigureOut">
              <a:rPr lang="en-US"/>
              <a:pPr>
                <a:defRPr/>
              </a:pPr>
              <a:t>9/10/2019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C6BC361-CCC5-4E2C-9069-52A432CD4A46}" type="slidenum">
              <a:rPr lang="en-US"/>
              <a:pPr>
                <a:defRPr/>
              </a:pPr>
              <a:t>‹#›</a:t>
            </a:fld>
            <a:endParaRPr lang="en-US" dirty="0"/>
          </a:p>
        </p:txBody>
      </p:sp>
    </p:spTree>
    <p:extLst>
      <p:ext uri="{BB962C8B-B14F-4D97-AF65-F5344CB8AC3E}">
        <p14:creationId xmlns:p14="http://schemas.microsoft.com/office/powerpoint/2010/main" val="272649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8CDAF2-954B-4FB1-AD48-6CB34BCDDEFD}" type="datetimeFigureOut">
              <a:rPr lang="en-US"/>
              <a:pPr>
                <a:defRPr/>
              </a:pPr>
              <a:t>9/10/2019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7D19A8F-4990-4EE7-B730-736CD3DC6109}" type="slidenum">
              <a:rPr lang="en-US"/>
              <a:pPr>
                <a:defRPr/>
              </a:pPr>
              <a:t>‹#›</a:t>
            </a:fld>
            <a:endParaRPr lang="en-US" dirty="0"/>
          </a:p>
        </p:txBody>
      </p:sp>
    </p:spTree>
    <p:extLst>
      <p:ext uri="{BB962C8B-B14F-4D97-AF65-F5344CB8AC3E}">
        <p14:creationId xmlns:p14="http://schemas.microsoft.com/office/powerpoint/2010/main" val="1090989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48BDF9-ADE9-4B7B-B827-791EA494020E}" type="datetimeFigureOut">
              <a:rPr lang="en-US"/>
              <a:pPr>
                <a:defRPr/>
              </a:pPr>
              <a:t>9/10/2019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9FD4B8B-A781-4A8F-9141-CE8E46BC58D9}" type="slidenum">
              <a:rPr lang="en-US"/>
              <a:pPr>
                <a:defRPr/>
              </a:pPr>
              <a:t>‹#›</a:t>
            </a:fld>
            <a:endParaRPr lang="en-US" dirty="0"/>
          </a:p>
        </p:txBody>
      </p:sp>
    </p:spTree>
    <p:extLst>
      <p:ext uri="{BB962C8B-B14F-4D97-AF65-F5344CB8AC3E}">
        <p14:creationId xmlns:p14="http://schemas.microsoft.com/office/powerpoint/2010/main" val="2001053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DE4100-EF73-4A84-8859-05E0F4E7434A}" type="datetimeFigureOut">
              <a:rPr lang="en-US"/>
              <a:pPr>
                <a:defRPr/>
              </a:pPr>
              <a:t>9/10/2019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532BE2-2172-4BEF-8716-6133B0192F4A}" type="slidenum">
              <a:rPr lang="en-US"/>
              <a:pPr>
                <a:defRPr/>
              </a:pPr>
              <a:t>‹#›</a:t>
            </a:fld>
            <a:endParaRPr lang="en-US" dirty="0"/>
          </a:p>
        </p:txBody>
      </p:sp>
    </p:spTree>
    <p:extLst>
      <p:ext uri="{BB962C8B-B14F-4D97-AF65-F5344CB8AC3E}">
        <p14:creationId xmlns:p14="http://schemas.microsoft.com/office/powerpoint/2010/main" val="316202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2987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0553D54-A846-4E03-A7D2-6B34DAC94CBE}" type="datetime1">
              <a:rPr lang="en-US"/>
              <a:pPr>
                <a:defRPr/>
              </a:pPr>
              <a:t>9/10/2019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642A3CB-746F-4508-9800-5AB6B318312A}" type="slidenum">
              <a:rPr lang="en-US"/>
              <a:pPr>
                <a:defRPr/>
              </a:pPr>
              <a:t>‹#›</a:t>
            </a:fld>
            <a:endParaRPr lang="en-US" dirty="0"/>
          </a:p>
        </p:txBody>
      </p:sp>
    </p:spTree>
    <p:extLst>
      <p:ext uri="{BB962C8B-B14F-4D97-AF65-F5344CB8AC3E}">
        <p14:creationId xmlns:p14="http://schemas.microsoft.com/office/powerpoint/2010/main" val="1253074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553D54-A846-4E03-A7D2-6B34DAC94CBE}" type="datetime1">
              <a:rPr lang="en-US"/>
              <a:pPr>
                <a:defRPr/>
              </a:pPr>
              <a:t>9/10/2019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4DE6FDC-10B9-4509-B1C6-20B36D9E7642}" type="slidenum">
              <a:rPr lang="en-US"/>
              <a:pPr>
                <a:defRPr/>
              </a:pPr>
              <a:t>‹#›</a:t>
            </a:fld>
            <a:endParaRPr lang="en-US" dirty="0"/>
          </a:p>
        </p:txBody>
      </p:sp>
    </p:spTree>
    <p:extLst>
      <p:ext uri="{BB962C8B-B14F-4D97-AF65-F5344CB8AC3E}">
        <p14:creationId xmlns:p14="http://schemas.microsoft.com/office/powerpoint/2010/main" val="148801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553D54-A846-4E03-A7D2-6B34DAC94CBE}" type="datetime1">
              <a:rPr lang="en-US"/>
              <a:pPr>
                <a:defRPr/>
              </a:pPr>
              <a:t>9/10/2019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E9AF709-D65F-4350-9D21-B7A5745FB896}" type="slidenum">
              <a:rPr lang="en-US"/>
              <a:pPr>
                <a:defRPr/>
              </a:pPr>
              <a:t>‹#›</a:t>
            </a:fld>
            <a:endParaRPr lang="en-US" dirty="0"/>
          </a:p>
        </p:txBody>
      </p:sp>
    </p:spTree>
    <p:extLst>
      <p:ext uri="{BB962C8B-B14F-4D97-AF65-F5344CB8AC3E}">
        <p14:creationId xmlns:p14="http://schemas.microsoft.com/office/powerpoint/2010/main" val="3495608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0553D54-A846-4E03-A7D2-6B34DAC94CBE}" type="datetime1">
              <a:rPr lang="en-US"/>
              <a:pPr>
                <a:defRPr/>
              </a:pPr>
              <a:t>9/10/2019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CE6A66F-2D5A-4552-BD66-7CFB61C369DE}" type="slidenum">
              <a:rPr lang="en-US"/>
              <a:pPr>
                <a:defRPr/>
              </a:pPr>
              <a:t>‹#›</a:t>
            </a:fld>
            <a:endParaRPr lang="en-US" dirty="0"/>
          </a:p>
        </p:txBody>
      </p:sp>
    </p:spTree>
    <p:extLst>
      <p:ext uri="{BB962C8B-B14F-4D97-AF65-F5344CB8AC3E}">
        <p14:creationId xmlns:p14="http://schemas.microsoft.com/office/powerpoint/2010/main" val="1449978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0553D54-A846-4E03-A7D2-6B34DAC94CBE}" type="datetime1">
              <a:rPr lang="en-US"/>
              <a:pPr>
                <a:defRPr/>
              </a:pPr>
              <a:t>9/10/2019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E758AD8-B415-4242-A06A-DBBD35521AFD}" type="slidenum">
              <a:rPr lang="en-US"/>
              <a:pPr>
                <a:defRPr/>
              </a:pPr>
              <a:t>‹#›</a:t>
            </a:fld>
            <a:endParaRPr lang="en-US" dirty="0"/>
          </a:p>
        </p:txBody>
      </p:sp>
    </p:spTree>
    <p:extLst>
      <p:ext uri="{BB962C8B-B14F-4D97-AF65-F5344CB8AC3E}">
        <p14:creationId xmlns:p14="http://schemas.microsoft.com/office/powerpoint/2010/main" val="958564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0553D54-A846-4E03-A7D2-6B34DAC94CBE}" type="datetime1">
              <a:rPr lang="en-US"/>
              <a:pPr>
                <a:defRPr/>
              </a:pPr>
              <a:t>9/10/2019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3EC76DC-09D8-47F1-9DC8-E261B9E1252E}" type="slidenum">
              <a:rPr lang="en-US"/>
              <a:pPr>
                <a:defRPr/>
              </a:pPr>
              <a:t>‹#›</a:t>
            </a:fld>
            <a:endParaRPr lang="en-US" dirty="0"/>
          </a:p>
        </p:txBody>
      </p:sp>
    </p:spTree>
    <p:extLst>
      <p:ext uri="{BB962C8B-B14F-4D97-AF65-F5344CB8AC3E}">
        <p14:creationId xmlns:p14="http://schemas.microsoft.com/office/powerpoint/2010/main" val="1643937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553D54-A846-4E03-A7D2-6B34DAC94CBE}" type="datetime1">
              <a:rPr lang="en-US"/>
              <a:pPr>
                <a:defRPr/>
              </a:pPr>
              <a:t>9/10/2019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9BD6399-5B71-49E4-8F69-F95CA9F5EB36}" type="slidenum">
              <a:rPr lang="en-US"/>
              <a:pPr>
                <a:defRPr/>
              </a:pPr>
              <a:t>‹#›</a:t>
            </a:fld>
            <a:endParaRPr lang="en-US" dirty="0"/>
          </a:p>
        </p:txBody>
      </p:sp>
    </p:spTree>
    <p:extLst>
      <p:ext uri="{BB962C8B-B14F-4D97-AF65-F5344CB8AC3E}">
        <p14:creationId xmlns:p14="http://schemas.microsoft.com/office/powerpoint/2010/main" val="1395706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553D54-A846-4E03-A7D2-6B34DAC94CBE}" type="datetime1">
              <a:rPr lang="en-US"/>
              <a:pPr>
                <a:defRPr/>
              </a:pPr>
              <a:t>9/10/2019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B48DFF3-D165-4E33-8E6F-8D070B4F4636}" type="slidenum">
              <a:rPr lang="en-US"/>
              <a:pPr>
                <a:defRPr/>
              </a:pPr>
              <a:t>‹#›</a:t>
            </a:fld>
            <a:endParaRPr lang="en-US" dirty="0"/>
          </a:p>
        </p:txBody>
      </p:sp>
    </p:spTree>
    <p:extLst>
      <p:ext uri="{BB962C8B-B14F-4D97-AF65-F5344CB8AC3E}">
        <p14:creationId xmlns:p14="http://schemas.microsoft.com/office/powerpoint/2010/main" val="3877152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553D54-A846-4E03-A7D2-6B34DAC94CBE}" type="datetime1">
              <a:rPr lang="en-US"/>
              <a:pPr>
                <a:defRPr/>
              </a:pPr>
              <a:t>9/10/2019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9CC614A-85F9-4A2F-97F6-709B93D81C17}" type="slidenum">
              <a:rPr lang="en-US"/>
              <a:pPr>
                <a:defRPr/>
              </a:pPr>
              <a:t>‹#›</a:t>
            </a:fld>
            <a:endParaRPr lang="en-US" dirty="0"/>
          </a:p>
        </p:txBody>
      </p:sp>
    </p:spTree>
    <p:extLst>
      <p:ext uri="{BB962C8B-B14F-4D97-AF65-F5344CB8AC3E}">
        <p14:creationId xmlns:p14="http://schemas.microsoft.com/office/powerpoint/2010/main" val="2429051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553D54-A846-4E03-A7D2-6B34DAC94CBE}" type="datetime1">
              <a:rPr lang="en-US"/>
              <a:pPr>
                <a:defRPr/>
              </a:pPr>
              <a:t>9/10/2019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C07C29A-FF8E-42FB-BA3A-F90527F6624D}" type="slidenum">
              <a:rPr lang="en-US"/>
              <a:pPr>
                <a:defRPr/>
              </a:pPr>
              <a:t>‹#›</a:t>
            </a:fld>
            <a:endParaRPr lang="en-US" dirty="0"/>
          </a:p>
        </p:txBody>
      </p:sp>
    </p:spTree>
    <p:extLst>
      <p:ext uri="{BB962C8B-B14F-4D97-AF65-F5344CB8AC3E}">
        <p14:creationId xmlns:p14="http://schemas.microsoft.com/office/powerpoint/2010/main" val="2372039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xfrm>
            <a:off x="6705600" y="4794648"/>
            <a:ext cx="2133600" cy="240506"/>
          </a:xfrm>
          <a:prstGeom prst="rect">
            <a:avLst/>
          </a:prstGeom>
        </p:spPr>
        <p:txBody>
          <a:bodyPr/>
          <a:lstStyle>
            <a:lvl1pPr algn="r">
              <a:defRPr sz="1400"/>
            </a:lvl1pPr>
          </a:lstStyle>
          <a:p>
            <a:pPr>
              <a:defRPr/>
            </a:pPr>
            <a:fld id="{C9E22CCC-5E0F-47A6-9A63-832966A28E90}" type="slidenum">
              <a:rPr lang="en-US"/>
              <a:pPr>
                <a:defRPr/>
              </a:pPr>
              <a:t>‹#›</a:t>
            </a:fld>
            <a:endParaRPr lang="en-US" dirty="0"/>
          </a:p>
        </p:txBody>
      </p:sp>
    </p:spTree>
    <p:extLst>
      <p:ext uri="{BB962C8B-B14F-4D97-AF65-F5344CB8AC3E}">
        <p14:creationId xmlns:p14="http://schemas.microsoft.com/office/powerpoint/2010/main" val="3096438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553D54-A846-4E03-A7D2-6B34DAC94CBE}" type="datetime1">
              <a:rPr lang="en-US"/>
              <a:pPr>
                <a:defRPr/>
              </a:pPr>
              <a:t>9/10/2019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A0C213-9CCA-440D-8107-F28C289DCD19}" type="slidenum">
              <a:rPr lang="en-US"/>
              <a:pPr>
                <a:defRPr/>
              </a:pPr>
              <a:t>‹#›</a:t>
            </a:fld>
            <a:endParaRPr lang="en-US" dirty="0"/>
          </a:p>
        </p:txBody>
      </p:sp>
    </p:spTree>
    <p:extLst>
      <p:ext uri="{BB962C8B-B14F-4D97-AF65-F5344CB8AC3E}">
        <p14:creationId xmlns:p14="http://schemas.microsoft.com/office/powerpoint/2010/main" val="144812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4683919"/>
            <a:ext cx="2133600" cy="357188"/>
          </a:xfrm>
          <a:prstGeom prst="rect">
            <a:avLst/>
          </a:prstGeom>
        </p:spPr>
        <p:txBody>
          <a:bodyPr/>
          <a:lstStyle>
            <a:lvl1pPr>
              <a:defRPr/>
            </a:lvl1pPr>
          </a:lstStyle>
          <a:p>
            <a:pPr>
              <a:defRPr/>
            </a:pPr>
            <a:fld id="{373B3834-4197-406C-B5BD-320F72F59324}" type="datetime1">
              <a:rPr lang="en-US"/>
              <a:pPr>
                <a:defRPr/>
              </a:pPr>
              <a:t>9/10/2019</a:t>
            </a:fld>
            <a:endParaRPr lang="en-US" dirty="0"/>
          </a:p>
        </p:txBody>
      </p:sp>
      <p:sp>
        <p:nvSpPr>
          <p:cNvPr id="6" name="Footer Placeholder 5"/>
          <p:cNvSpPr>
            <a:spLocks noGrp="1" noChangeArrowheads="1"/>
          </p:cNvSpPr>
          <p:nvPr>
            <p:ph type="ftr" sz="quarter" idx="11"/>
          </p:nvPr>
        </p:nvSpPr>
        <p:spPr>
          <a:xfrm>
            <a:off x="3124200" y="4683919"/>
            <a:ext cx="2895600" cy="357188"/>
          </a:xfrm>
          <a:prstGeom prst="rect">
            <a:avLst/>
          </a:prstGeom>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4683919"/>
            <a:ext cx="2133600" cy="357188"/>
          </a:xfrm>
          <a:prstGeom prst="rect">
            <a:avLst/>
          </a:prstGeom>
        </p:spPr>
        <p:txBody>
          <a:bodyPr/>
          <a:lstStyle>
            <a:lvl1pPr>
              <a:defRPr/>
            </a:lvl1pPr>
          </a:lstStyle>
          <a:p>
            <a:pPr>
              <a:defRPr/>
            </a:pPr>
            <a:fld id="{B97072F9-810E-46BC-BE1B-AAF0F9465AAB}" type="slidenum">
              <a:rPr lang="en-US"/>
              <a:pPr>
                <a:defRPr/>
              </a:pPr>
              <a:t>‹#›</a:t>
            </a:fld>
            <a:endParaRPr lang="en-US" dirty="0"/>
          </a:p>
        </p:txBody>
      </p:sp>
    </p:spTree>
    <p:extLst>
      <p:ext uri="{BB962C8B-B14F-4D97-AF65-F5344CB8AC3E}">
        <p14:creationId xmlns:p14="http://schemas.microsoft.com/office/powerpoint/2010/main" val="157488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4683919"/>
            <a:ext cx="2133600" cy="357188"/>
          </a:xfrm>
          <a:prstGeom prst="rect">
            <a:avLst/>
          </a:prstGeom>
        </p:spPr>
        <p:txBody>
          <a:bodyPr/>
          <a:lstStyle>
            <a:lvl1pPr>
              <a:defRPr/>
            </a:lvl1pPr>
          </a:lstStyle>
          <a:p>
            <a:pPr>
              <a:defRPr/>
            </a:pPr>
            <a:fld id="{685A5D65-DA7E-4397-9678-ADCF511297E7}" type="datetime1">
              <a:rPr lang="en-US"/>
              <a:pPr>
                <a:defRPr/>
              </a:pPr>
              <a:t>9/10/2019</a:t>
            </a:fld>
            <a:endParaRPr lang="en-US" dirty="0"/>
          </a:p>
        </p:txBody>
      </p:sp>
      <p:sp>
        <p:nvSpPr>
          <p:cNvPr id="6" name="Footer Placeholder 5"/>
          <p:cNvSpPr>
            <a:spLocks noGrp="1" noChangeArrowheads="1"/>
          </p:cNvSpPr>
          <p:nvPr>
            <p:ph type="ftr" sz="quarter" idx="11"/>
          </p:nvPr>
        </p:nvSpPr>
        <p:spPr>
          <a:xfrm>
            <a:off x="3124200" y="4683919"/>
            <a:ext cx="2895600" cy="357188"/>
          </a:xfrm>
          <a:prstGeom prst="rect">
            <a:avLst/>
          </a:prstGeom>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4683919"/>
            <a:ext cx="2133600" cy="357188"/>
          </a:xfrm>
          <a:prstGeom prst="rect">
            <a:avLst/>
          </a:prstGeom>
        </p:spPr>
        <p:txBody>
          <a:bodyPr/>
          <a:lstStyle>
            <a:lvl1pPr>
              <a:defRPr/>
            </a:lvl1pPr>
          </a:lstStyle>
          <a:p>
            <a:pPr>
              <a:defRPr/>
            </a:pPr>
            <a:fld id="{8239C72C-3E20-4C04-9631-061B4E68A10F}" type="slidenum">
              <a:rPr lang="en-US"/>
              <a:pPr>
                <a:defRPr/>
              </a:pPr>
              <a:t>‹#›</a:t>
            </a:fld>
            <a:endParaRPr lang="en-US" dirty="0"/>
          </a:p>
        </p:txBody>
      </p:sp>
    </p:spTree>
    <p:extLst>
      <p:ext uri="{BB962C8B-B14F-4D97-AF65-F5344CB8AC3E}">
        <p14:creationId xmlns:p14="http://schemas.microsoft.com/office/powerpoint/2010/main" val="141227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57200" y="4683919"/>
            <a:ext cx="2133600" cy="357188"/>
          </a:xfrm>
          <a:prstGeom prst="rect">
            <a:avLst/>
          </a:prstGeom>
        </p:spPr>
        <p:txBody>
          <a:bodyPr/>
          <a:lstStyle>
            <a:lvl1pPr>
              <a:defRPr/>
            </a:lvl1pPr>
          </a:lstStyle>
          <a:p>
            <a:pPr>
              <a:defRPr/>
            </a:pPr>
            <a:fld id="{028452D0-9DC6-47DD-B90D-DE515155E827}" type="datetime1">
              <a:rPr lang="en-US"/>
              <a:pPr>
                <a:defRPr/>
              </a:pPr>
              <a:t>9/10/2019</a:t>
            </a:fld>
            <a:endParaRPr lang="en-US" dirty="0"/>
          </a:p>
        </p:txBody>
      </p:sp>
      <p:sp>
        <p:nvSpPr>
          <p:cNvPr id="5" name="Footer Placeholder 4"/>
          <p:cNvSpPr>
            <a:spLocks noGrp="1" noChangeArrowheads="1"/>
          </p:cNvSpPr>
          <p:nvPr>
            <p:ph type="ftr" sz="quarter" idx="11"/>
          </p:nvPr>
        </p:nvSpPr>
        <p:spPr>
          <a:xfrm>
            <a:off x="3124200" y="4683919"/>
            <a:ext cx="2895600" cy="357188"/>
          </a:xfrm>
          <a:prstGeom prst="rect">
            <a:avLst/>
          </a:prstGeom>
        </p:spPr>
        <p:txBody>
          <a:bodyPr/>
          <a:lstStyle>
            <a:lvl1pPr>
              <a:defRPr/>
            </a:lvl1pPr>
          </a:lstStyle>
          <a:p>
            <a:pPr>
              <a:defRPr/>
            </a:pPr>
            <a:endParaRPr lang="en-US" dirty="0"/>
          </a:p>
        </p:txBody>
      </p:sp>
      <p:sp>
        <p:nvSpPr>
          <p:cNvPr id="6" name="Slide Number Placeholder 5"/>
          <p:cNvSpPr>
            <a:spLocks noGrp="1" noChangeArrowheads="1"/>
          </p:cNvSpPr>
          <p:nvPr>
            <p:ph type="sldNum" sz="quarter" idx="12"/>
          </p:nvPr>
        </p:nvSpPr>
        <p:spPr>
          <a:xfrm>
            <a:off x="6553200" y="4683919"/>
            <a:ext cx="2133600" cy="357188"/>
          </a:xfrm>
          <a:prstGeom prst="rect">
            <a:avLst/>
          </a:prstGeom>
        </p:spPr>
        <p:txBody>
          <a:bodyPr/>
          <a:lstStyle>
            <a:lvl1pPr>
              <a:defRPr/>
            </a:lvl1pPr>
          </a:lstStyle>
          <a:p>
            <a:pPr>
              <a:defRPr/>
            </a:pPr>
            <a:fld id="{6B9CDD18-DCA2-450F-8159-7C6B57038BAA}" type="slidenum">
              <a:rPr lang="en-US"/>
              <a:pPr>
                <a:defRPr/>
              </a:pPr>
              <a:t>‹#›</a:t>
            </a:fld>
            <a:endParaRPr lang="en-US" dirty="0"/>
          </a:p>
        </p:txBody>
      </p:sp>
    </p:spTree>
    <p:extLst>
      <p:ext uri="{BB962C8B-B14F-4D97-AF65-F5344CB8AC3E}">
        <p14:creationId xmlns:p14="http://schemas.microsoft.com/office/powerpoint/2010/main" val="369518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
            <a:ext cx="2057400" cy="45946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
            <a:ext cx="6019800" cy="45946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57200" y="4683919"/>
            <a:ext cx="2133600" cy="357188"/>
          </a:xfrm>
          <a:prstGeom prst="rect">
            <a:avLst/>
          </a:prstGeom>
        </p:spPr>
        <p:txBody>
          <a:bodyPr/>
          <a:lstStyle>
            <a:lvl1pPr>
              <a:defRPr/>
            </a:lvl1pPr>
          </a:lstStyle>
          <a:p>
            <a:pPr>
              <a:defRPr/>
            </a:pPr>
            <a:fld id="{66A7BF10-F53E-47B6-A32F-45F390337821}" type="datetime1">
              <a:rPr lang="en-US"/>
              <a:pPr>
                <a:defRPr/>
              </a:pPr>
              <a:t>9/10/2019</a:t>
            </a:fld>
            <a:endParaRPr lang="en-US" dirty="0"/>
          </a:p>
        </p:txBody>
      </p:sp>
      <p:sp>
        <p:nvSpPr>
          <p:cNvPr id="5" name="Footer Placeholder 4"/>
          <p:cNvSpPr>
            <a:spLocks noGrp="1" noChangeArrowheads="1"/>
          </p:cNvSpPr>
          <p:nvPr>
            <p:ph type="ftr" sz="quarter" idx="11"/>
          </p:nvPr>
        </p:nvSpPr>
        <p:spPr>
          <a:xfrm>
            <a:off x="3124200" y="4683919"/>
            <a:ext cx="2895600" cy="357188"/>
          </a:xfrm>
          <a:prstGeom prst="rect">
            <a:avLst/>
          </a:prstGeom>
        </p:spPr>
        <p:txBody>
          <a:bodyPr/>
          <a:lstStyle>
            <a:lvl1pPr>
              <a:defRPr/>
            </a:lvl1pPr>
          </a:lstStyle>
          <a:p>
            <a:pPr>
              <a:defRPr/>
            </a:pPr>
            <a:endParaRPr lang="en-US" dirty="0"/>
          </a:p>
        </p:txBody>
      </p:sp>
      <p:sp>
        <p:nvSpPr>
          <p:cNvPr id="6" name="Slide Number Placeholder 5"/>
          <p:cNvSpPr>
            <a:spLocks noGrp="1" noChangeArrowheads="1"/>
          </p:cNvSpPr>
          <p:nvPr>
            <p:ph type="sldNum" sz="quarter" idx="12"/>
          </p:nvPr>
        </p:nvSpPr>
        <p:spPr>
          <a:xfrm>
            <a:off x="6553200" y="4683919"/>
            <a:ext cx="2133600" cy="357188"/>
          </a:xfrm>
          <a:prstGeom prst="rect">
            <a:avLst/>
          </a:prstGeom>
        </p:spPr>
        <p:txBody>
          <a:bodyPr/>
          <a:lstStyle>
            <a:lvl1pPr>
              <a:defRPr/>
            </a:lvl1pPr>
          </a:lstStyle>
          <a:p>
            <a:pPr>
              <a:defRPr/>
            </a:pPr>
            <a:fld id="{599F86BC-C91F-4998-86BD-F44A280073C6}" type="slidenum">
              <a:rPr lang="en-US"/>
              <a:pPr>
                <a:defRPr/>
              </a:pPr>
              <a:t>‹#›</a:t>
            </a:fld>
            <a:endParaRPr lang="en-US" dirty="0"/>
          </a:p>
        </p:txBody>
      </p:sp>
    </p:spTree>
    <p:extLst>
      <p:ext uri="{BB962C8B-B14F-4D97-AF65-F5344CB8AC3E}">
        <p14:creationId xmlns:p14="http://schemas.microsoft.com/office/powerpoint/2010/main" val="416965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87043" name="Rectangle 3"/>
          <p:cNvSpPr>
            <a:spLocks noGrp="1" noChangeArrowheads="1"/>
          </p:cNvSpPr>
          <p:nvPr>
            <p:ph type="subTitle" idx="1"/>
          </p:nvPr>
        </p:nvSpPr>
        <p:spPr>
          <a:xfrm>
            <a:off x="1295400" y="1543050"/>
            <a:ext cx="6400800" cy="1314450"/>
          </a:xfrm>
        </p:spPr>
        <p:txBody>
          <a:bodyPr/>
          <a:lstStyle>
            <a:lvl1pPr marL="0" indent="0" algn="ctr">
              <a:buFontTx/>
              <a:buNone/>
              <a:defRPr>
                <a:ea typeface="ＭＳ Ｐゴシック" pitchFamily="-107" charset="-128"/>
              </a:defRPr>
            </a:lvl1pPr>
          </a:lstStyle>
          <a:p>
            <a:r>
              <a:rPr lang="en-US" smtClean="0"/>
              <a:t>Click to edit Master subtitle style</a:t>
            </a:r>
            <a:endParaRPr lang="en-US"/>
          </a:p>
        </p:txBody>
      </p:sp>
    </p:spTree>
    <p:extLst>
      <p:ext uri="{BB962C8B-B14F-4D97-AF65-F5344CB8AC3E}">
        <p14:creationId xmlns:p14="http://schemas.microsoft.com/office/powerpoint/2010/main" val="31016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C80BE-8B47-4AB1-82A5-7030291340EC}" type="datetimeFigureOut">
              <a:rPr lang="en-US"/>
              <a:pPr>
                <a:defRPr/>
              </a:pPr>
              <a:t>9/10/2019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3329900-FEC8-48CC-A079-9671A93617F6}" type="slidenum">
              <a:rPr lang="en-US"/>
              <a:pPr>
                <a:defRPr/>
              </a:pPr>
              <a:t>‹#›</a:t>
            </a:fld>
            <a:endParaRPr lang="en-US" dirty="0"/>
          </a:p>
        </p:txBody>
      </p:sp>
    </p:spTree>
    <p:extLst>
      <p:ext uri="{BB962C8B-B14F-4D97-AF65-F5344CB8AC3E}">
        <p14:creationId xmlns:p14="http://schemas.microsoft.com/office/powerpoint/2010/main" val="293802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96457" y="57150"/>
            <a:ext cx="466543" cy="46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11"/>
          <p:cNvSpPr>
            <a:spLocks noChangeArrowheads="1"/>
          </p:cNvSpPr>
          <p:nvPr/>
        </p:nvSpPr>
        <p:spPr bwMode="auto">
          <a:xfrm>
            <a:off x="381000" y="571500"/>
            <a:ext cx="8382000" cy="57150"/>
          </a:xfrm>
          <a:prstGeom prst="rect">
            <a:avLst/>
          </a:prstGeom>
          <a:gradFill rotWithShape="1">
            <a:gsLst>
              <a:gs pos="0">
                <a:srgbClr val="0000FF">
                  <a:alpha val="60001"/>
                </a:srgbClr>
              </a:gs>
              <a:gs pos="100000">
                <a:srgbClr val="66CCFF">
                  <a:alpha val="59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smtClean="0"/>
          </a:p>
        </p:txBody>
      </p:sp>
    </p:spTree>
  </p:cSld>
  <p:clrMap bg1="lt1" tx1="dk1" bg2="lt2" tx2="dk2" accent1="accent1" accent2="accent2" accent3="accent3" accent4="accent4" accent5="accent5" accent6="accent6" hlink="hlink" folHlink="folHlink"/>
  <p:sldLayoutIdLst>
    <p:sldLayoutId id="2147484783" r:id="rId1"/>
    <p:sldLayoutId id="2147484784" r:id="rId2"/>
    <p:sldLayoutId id="2147484785" r:id="rId3"/>
    <p:sldLayoutId id="2147484786" r:id="rId4"/>
    <p:sldLayoutId id="2147484787" r:id="rId5"/>
    <p:sldLayoutId id="2147484788" r:id="rId6"/>
    <p:sldLayoutId id="2147484789" r:id="rId7"/>
    <p:sldLayoutId id="2147484790" r:id="rId8"/>
  </p:sldLayoutIdLst>
  <p:hf hdr="0" ftr="0" dt="0"/>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1406E1A-279F-4A19-9008-B26FFBF84D70}" type="datetimeFigureOut">
              <a:rPr lang="en-US"/>
              <a:pPr>
                <a:defRPr/>
              </a:pPr>
              <a:t>9/10/2019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450B542-509E-4D03-9E2A-FD832D64D16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61" r:id="rId1"/>
    <p:sldLayoutId id="2147484762" r:id="rId2"/>
    <p:sldLayoutId id="2147484763" r:id="rId3"/>
    <p:sldLayoutId id="2147484764" r:id="rId4"/>
    <p:sldLayoutId id="2147484765" r:id="rId5"/>
    <p:sldLayoutId id="2147484766" r:id="rId6"/>
    <p:sldLayoutId id="2147484767" r:id="rId7"/>
    <p:sldLayoutId id="2147484768" r:id="rId8"/>
    <p:sldLayoutId id="2147484769" r:id="rId9"/>
    <p:sldLayoutId id="2147484770" r:id="rId10"/>
    <p:sldLayoutId id="21474847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0553D54-A846-4E03-A7D2-6B34DAC94CBE}" type="datetime1">
              <a:rPr lang="en-US"/>
              <a:pPr>
                <a:defRPr/>
              </a:pPr>
              <a:t>9/10/2019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5DA4317-FE45-4683-A5C6-D92F3AEEA9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72" r:id="rId1"/>
    <p:sldLayoutId id="2147484773" r:id="rId2"/>
    <p:sldLayoutId id="2147484774" r:id="rId3"/>
    <p:sldLayoutId id="2147484775" r:id="rId4"/>
    <p:sldLayoutId id="2147484776" r:id="rId5"/>
    <p:sldLayoutId id="2147484777" r:id="rId6"/>
    <p:sldLayoutId id="2147484778" r:id="rId7"/>
    <p:sldLayoutId id="2147484779" r:id="rId8"/>
    <p:sldLayoutId id="2147484780" r:id="rId9"/>
    <p:sldLayoutId id="2147484781" r:id="rId10"/>
    <p:sldLayoutId id="214748478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cscroundtable.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flysanjose.com/Ad_Hoc_Meetings" TargetMode="External"/><Relationship Id="rId3" Type="http://schemas.openxmlformats.org/officeDocument/2006/relationships/hyperlink" Target="https://scscroundtable.org/documents/bylaws/" TargetMode="External"/><Relationship Id="rId7" Type="http://schemas.openxmlformats.org/officeDocument/2006/relationships/hyperlink" Target="https://www.facebook.com/SCSCroundtable" TargetMode="External"/><Relationship Id="rId2" Type="http://schemas.openxmlformats.org/officeDocument/2006/relationships/hyperlink" Target="https://scscroundtable.org/documents/memorandum-of-understanding/" TargetMode="External"/><Relationship Id="rId1" Type="http://schemas.openxmlformats.org/officeDocument/2006/relationships/slideLayout" Target="../slideLayouts/slideLayout2.xml"/><Relationship Id="rId6" Type="http://schemas.openxmlformats.org/officeDocument/2006/relationships/hyperlink" Target="https://twitter.com/SCSCroundtable" TargetMode="External"/><Relationship Id="rId5" Type="http://schemas.openxmlformats.org/officeDocument/2006/relationships/hyperlink" Target="https://scscroundtable.org/meetings/" TargetMode="External"/><Relationship Id="rId4" Type="http://schemas.openxmlformats.org/officeDocument/2006/relationships/hyperlink" Target="https://scscroundtable.org/news/" TargetMode="External"/><Relationship Id="rId9" Type="http://schemas.openxmlformats.org/officeDocument/2006/relationships/hyperlink" Target="https://eshoo.house.gov/wp-content/uploads/2016/12/111716-Report-of-the-Select-Comm-on-SoBayArrvls-FINAL.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381000" y="2552700"/>
            <a:ext cx="8382000" cy="2457450"/>
          </a:xfrm>
        </p:spPr>
        <p:txBody>
          <a:bodyPr/>
          <a:lstStyle/>
          <a:p>
            <a:pPr algn="ctr">
              <a:spcBef>
                <a:spcPts val="600"/>
              </a:spcBef>
              <a:spcAft>
                <a:spcPts val="600"/>
              </a:spcAft>
            </a:pPr>
            <a:r>
              <a:rPr lang="en-US" sz="2400" b="0" dirty="0" smtClean="0">
                <a:solidFill>
                  <a:srgbClr val="595959"/>
                </a:solidFill>
                <a:latin typeface="Calibri" panose="020F0502020204030204" pitchFamily="34" charset="0"/>
                <a:ea typeface="ＭＳ Ｐゴシック" pitchFamily="34" charset="-128"/>
              </a:rPr>
              <a:t>Work Program C1 – Briefing on the</a:t>
            </a:r>
            <a:br>
              <a:rPr lang="en-US" sz="2400" b="0" dirty="0" smtClean="0">
                <a:solidFill>
                  <a:srgbClr val="595959"/>
                </a:solidFill>
                <a:latin typeface="Calibri" panose="020F0502020204030204" pitchFamily="34" charset="0"/>
                <a:ea typeface="ＭＳ Ｐゴシック" pitchFamily="34" charset="-128"/>
              </a:rPr>
            </a:br>
            <a:r>
              <a:rPr lang="en-US" sz="2400" b="0" dirty="0" smtClean="0">
                <a:solidFill>
                  <a:srgbClr val="595959"/>
                </a:solidFill>
                <a:latin typeface="Calibri" panose="020F0502020204030204" pitchFamily="34" charset="0"/>
                <a:ea typeface="ＭＳ Ｐゴシック" pitchFamily="34" charset="-128"/>
              </a:rPr>
              <a:t>Santa Clara/Santa Cruz Counties/Airport Community Roundtable</a:t>
            </a:r>
            <a:r>
              <a:rPr lang="en-US" sz="2800" b="0" dirty="0" smtClean="0">
                <a:solidFill>
                  <a:srgbClr val="595959"/>
                </a:solidFill>
                <a:latin typeface="Calibri" panose="020F0502020204030204" pitchFamily="34" charset="0"/>
                <a:ea typeface="ＭＳ Ｐゴシック" pitchFamily="34" charset="-128"/>
              </a:rPr>
              <a:t/>
            </a:r>
            <a:br>
              <a:rPr lang="en-US" sz="2800" b="0" dirty="0" smtClean="0">
                <a:solidFill>
                  <a:srgbClr val="595959"/>
                </a:solidFill>
                <a:latin typeface="Calibri" panose="020F0502020204030204" pitchFamily="34" charset="0"/>
                <a:ea typeface="ＭＳ Ｐゴシック" pitchFamily="34" charset="-128"/>
              </a:rPr>
            </a:br>
            <a:r>
              <a:rPr lang="en-US" sz="2800" b="0" dirty="0" smtClean="0">
                <a:solidFill>
                  <a:srgbClr val="595959"/>
                </a:solidFill>
                <a:latin typeface="Calibri" panose="020F0502020204030204" pitchFamily="34" charset="0"/>
                <a:ea typeface="ＭＳ Ｐゴシック" pitchFamily="34" charset="-128"/>
              </a:rPr>
              <a:t/>
            </a:r>
            <a:br>
              <a:rPr lang="en-US" sz="2800" b="0" dirty="0" smtClean="0">
                <a:solidFill>
                  <a:srgbClr val="595959"/>
                </a:solidFill>
                <a:latin typeface="Calibri" panose="020F0502020204030204" pitchFamily="34" charset="0"/>
                <a:ea typeface="ＭＳ Ｐゴシック" pitchFamily="34" charset="-128"/>
              </a:rPr>
            </a:br>
            <a:r>
              <a:rPr lang="en-US" sz="2400" b="0" dirty="0" smtClean="0">
                <a:solidFill>
                  <a:srgbClr val="595959"/>
                </a:solidFill>
                <a:latin typeface="Calibri" panose="020F0502020204030204" pitchFamily="34" charset="0"/>
                <a:ea typeface="ＭＳ Ｐゴシック" pitchFamily="34" charset="-128"/>
              </a:rPr>
              <a:t>September 11, 2019</a:t>
            </a:r>
          </a:p>
        </p:txBody>
      </p:sp>
      <p:sp>
        <p:nvSpPr>
          <p:cNvPr id="3075" name="Rectangle 3"/>
          <p:cNvSpPr>
            <a:spLocks noGrp="1" noChangeArrowheads="1"/>
          </p:cNvSpPr>
          <p:nvPr>
            <p:ph type="subTitle" idx="1"/>
          </p:nvPr>
        </p:nvSpPr>
        <p:spPr>
          <a:xfrm>
            <a:off x="1295400" y="2057400"/>
            <a:ext cx="7086600" cy="514350"/>
          </a:xfrm>
        </p:spPr>
        <p:txBody>
          <a:bodyPr/>
          <a:lstStyle/>
          <a:p>
            <a:r>
              <a:rPr lang="en-US" dirty="0" smtClean="0">
                <a:latin typeface="Calibri" panose="020F0502020204030204" pitchFamily="34" charset="0"/>
                <a:ea typeface="ＭＳ Ｐゴシック" pitchFamily="34" charset="-128"/>
              </a:rPr>
              <a:t>LAX/Community Noise Roundtable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476250"/>
            <a:ext cx="14097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0041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Presentation Outline</a:t>
            </a:r>
          </a:p>
        </p:txBody>
      </p:sp>
      <p:sp>
        <p:nvSpPr>
          <p:cNvPr id="3" name="Content Placeholder 2"/>
          <p:cNvSpPr>
            <a:spLocks noGrp="1"/>
          </p:cNvSpPr>
          <p:nvPr>
            <p:ph idx="1"/>
          </p:nvPr>
        </p:nvSpPr>
        <p:spPr>
          <a:xfrm>
            <a:off x="457200" y="742950"/>
            <a:ext cx="8458200" cy="4343400"/>
          </a:xfrm>
        </p:spPr>
        <p:txBody>
          <a:bodyPr/>
          <a:lstStyle/>
          <a:p>
            <a:pPr marL="0" indent="0">
              <a:spcBef>
                <a:spcPts val="1200"/>
              </a:spcBef>
              <a:spcAft>
                <a:spcPts val="1200"/>
              </a:spcAft>
              <a:buNone/>
            </a:pPr>
            <a:r>
              <a:rPr lang="en-US" sz="2000" b="1" dirty="0" smtClean="0">
                <a:latin typeface="Calibri" panose="020F0502020204030204" pitchFamily="34" charset="0"/>
              </a:rPr>
              <a:t>The SCSC Roundtable meets at various locations throughout Santa Clara and Santa Cruz Counties</a:t>
            </a:r>
            <a:endParaRPr lang="en-US" sz="2000" b="1" dirty="0">
              <a:latin typeface="Calibri" panose="020F0502020204030204" pitchFamily="34" charset="0"/>
            </a:endParaRPr>
          </a:p>
          <a:p>
            <a:pPr>
              <a:spcBef>
                <a:spcPts val="900"/>
              </a:spcBef>
              <a:spcAft>
                <a:spcPts val="900"/>
              </a:spcAft>
            </a:pPr>
            <a:r>
              <a:rPr lang="en-US" sz="1600" dirty="0" smtClean="0">
                <a:latin typeface="Calibri" panose="020F0502020204030204" pitchFamily="34" charset="0"/>
              </a:rPr>
              <a:t>Meeting locations must meet several requirements including ADA accessibility, sufficient dais space and microphones to accommodate the 13 members, sufficient seating space to accommodate the interested public, active staff assistance at the meeting site during the SCSC Roundtable meetings, and live-meeting broadcast capabilities</a:t>
            </a:r>
          </a:p>
          <a:p>
            <a:pPr>
              <a:spcBef>
                <a:spcPts val="900"/>
              </a:spcBef>
              <a:spcAft>
                <a:spcPts val="900"/>
              </a:spcAft>
            </a:pPr>
            <a:r>
              <a:rPr lang="en-US" sz="1600" dirty="0" smtClean="0">
                <a:latin typeface="Calibri" panose="020F0502020204030204" pitchFamily="34" charset="0"/>
              </a:rPr>
              <a:t>To date, SCSC Roundtable meetings have occurred in</a:t>
            </a:r>
            <a:br>
              <a:rPr lang="en-US" sz="1600" dirty="0" smtClean="0">
                <a:latin typeface="Calibri" panose="020F0502020204030204" pitchFamily="34" charset="0"/>
              </a:rPr>
            </a:br>
            <a:r>
              <a:rPr lang="en-US" sz="1600" dirty="0" smtClean="0">
                <a:latin typeface="Calibri" panose="020F0502020204030204" pitchFamily="34" charset="0"/>
              </a:rPr>
              <a:t>San Jose, Santa Clara, and Santa Cruz</a:t>
            </a:r>
          </a:p>
          <a:p>
            <a:pPr>
              <a:spcBef>
                <a:spcPts val="900"/>
              </a:spcBef>
              <a:spcAft>
                <a:spcPts val="900"/>
              </a:spcAft>
            </a:pPr>
            <a:r>
              <a:rPr lang="en-US" sz="1600" dirty="0">
                <a:latin typeface="Calibri" panose="020F0502020204030204" pitchFamily="34" charset="0"/>
              </a:rPr>
              <a:t>The SCSC Roundtable </a:t>
            </a:r>
            <a:r>
              <a:rPr lang="en-US" sz="1600" dirty="0" smtClean="0">
                <a:latin typeface="Calibri" panose="020F0502020204030204" pitchFamily="34" charset="0"/>
              </a:rPr>
              <a:t>currently meets </a:t>
            </a:r>
            <a:r>
              <a:rPr lang="en-US" sz="1600" dirty="0">
                <a:latin typeface="Calibri" panose="020F0502020204030204" pitchFamily="34" charset="0"/>
              </a:rPr>
              <a:t>during the </a:t>
            </a:r>
            <a:r>
              <a:rPr lang="en-US" sz="1600" dirty="0" smtClean="0">
                <a:latin typeface="Calibri" panose="020F0502020204030204" pitchFamily="34" charset="0"/>
              </a:rPr>
              <a:t>day</a:t>
            </a:r>
            <a:br>
              <a:rPr lang="en-US" sz="1600" dirty="0" smtClean="0">
                <a:latin typeface="Calibri" panose="020F0502020204030204" pitchFamily="34" charset="0"/>
              </a:rPr>
            </a:br>
            <a:r>
              <a:rPr lang="en-US" sz="1600" dirty="0" smtClean="0">
                <a:latin typeface="Calibri" panose="020F0502020204030204" pitchFamily="34" charset="0"/>
              </a:rPr>
              <a:t>from </a:t>
            </a:r>
            <a:r>
              <a:rPr lang="en-US" sz="1600" dirty="0">
                <a:latin typeface="Calibri" panose="020F0502020204030204" pitchFamily="34" charset="0"/>
              </a:rPr>
              <a:t>1 to 3 </a:t>
            </a:r>
            <a:r>
              <a:rPr lang="en-US" sz="1600" dirty="0" smtClean="0">
                <a:latin typeface="Calibri" panose="020F0502020204030204" pitchFamily="34" charset="0"/>
              </a:rPr>
              <a:t>pm</a:t>
            </a:r>
            <a:endParaRPr lang="en-US" sz="1600" dirty="0">
              <a:latin typeface="Calibri" panose="020F0502020204030204" pitchFamily="34" charset="0"/>
            </a:endParaRPr>
          </a:p>
        </p:txBody>
      </p:sp>
      <p:sp>
        <p:nvSpPr>
          <p:cNvPr id="4" name="Title 1"/>
          <p:cNvSpPr txBox="1">
            <a:spLocks/>
          </p:cNvSpPr>
          <p:nvPr/>
        </p:nvSpPr>
        <p:spPr bwMode="auto">
          <a:xfrm>
            <a:off x="457200" y="114301"/>
            <a:ext cx="8229600"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kern="0" dirty="0">
                <a:solidFill>
                  <a:schemeClr val="tx1"/>
                </a:solidFill>
                <a:latin typeface="Calibri" panose="020F0502020204030204" pitchFamily="34" charset="0"/>
              </a:rPr>
              <a:t>Meeting Location, </a:t>
            </a:r>
            <a:r>
              <a:rPr lang="en-US" kern="0" dirty="0" smtClean="0">
                <a:solidFill>
                  <a:schemeClr val="tx1"/>
                </a:solidFill>
                <a:latin typeface="Calibri" panose="020F0502020204030204" pitchFamily="34" charset="0"/>
              </a:rPr>
              <a:t>Frequency, and </a:t>
            </a:r>
            <a:r>
              <a:rPr lang="en-US" kern="0" dirty="0">
                <a:solidFill>
                  <a:schemeClr val="tx1"/>
                </a:solidFill>
                <a:latin typeface="Calibri" panose="020F0502020204030204" pitchFamily="34" charset="0"/>
              </a:rPr>
              <a:t>Accessibility</a:t>
            </a:r>
          </a:p>
        </p:txBody>
      </p:sp>
      <p:pic>
        <p:nvPicPr>
          <p:cNvPr id="5" name="Picture 4"/>
          <p:cNvPicPr>
            <a:picLocks noChangeAspect="1"/>
          </p:cNvPicPr>
          <p:nvPr/>
        </p:nvPicPr>
        <p:blipFill rotWithShape="1">
          <a:blip r:embed="rId2"/>
          <a:srcRect l="18867" t="15614" r="17194"/>
          <a:stretch/>
        </p:blipFill>
        <p:spPr>
          <a:xfrm>
            <a:off x="6082363" y="2571750"/>
            <a:ext cx="2833037" cy="225899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989320" y="4844188"/>
            <a:ext cx="2209800" cy="184666"/>
          </a:xfrm>
          <a:prstGeom prst="rect">
            <a:avLst/>
          </a:prstGeom>
          <a:noFill/>
        </p:spPr>
        <p:txBody>
          <a:bodyPr wrap="square" rtlCol="0">
            <a:spAutoFit/>
          </a:bodyPr>
          <a:lstStyle/>
          <a:p>
            <a:r>
              <a:rPr lang="en-US" sz="600" dirty="0" smtClean="0"/>
              <a:t>Source: SCSC Roundtable</a:t>
            </a:r>
            <a:endParaRPr lang="en-US" sz="600" dirty="0"/>
          </a:p>
        </p:txBody>
      </p:sp>
    </p:spTree>
    <p:extLst>
      <p:ext uri="{BB962C8B-B14F-4D97-AF65-F5344CB8AC3E}">
        <p14:creationId xmlns:p14="http://schemas.microsoft.com/office/powerpoint/2010/main" val="3766615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Presentation Outline</a:t>
            </a:r>
          </a:p>
        </p:txBody>
      </p:sp>
      <p:sp>
        <p:nvSpPr>
          <p:cNvPr id="3" name="Content Placeholder 2"/>
          <p:cNvSpPr>
            <a:spLocks noGrp="1"/>
          </p:cNvSpPr>
          <p:nvPr>
            <p:ph idx="1"/>
          </p:nvPr>
        </p:nvSpPr>
        <p:spPr>
          <a:xfrm>
            <a:off x="457200" y="742950"/>
            <a:ext cx="8458200" cy="4343400"/>
          </a:xfrm>
        </p:spPr>
        <p:txBody>
          <a:bodyPr/>
          <a:lstStyle/>
          <a:p>
            <a:pPr>
              <a:spcBef>
                <a:spcPts val="900"/>
              </a:spcBef>
              <a:spcAft>
                <a:spcPts val="900"/>
              </a:spcAft>
            </a:pPr>
            <a:r>
              <a:rPr lang="en-US" sz="1600" dirty="0">
                <a:latin typeface="Calibri" panose="020F0502020204030204" pitchFamily="34" charset="0"/>
              </a:rPr>
              <a:t>The SCSC Roundtable has been meeting monthly since February 2019, but voted in August to consider moving to an every-other-month schedule</a:t>
            </a:r>
          </a:p>
          <a:p>
            <a:pPr>
              <a:spcBef>
                <a:spcPts val="900"/>
              </a:spcBef>
              <a:spcAft>
                <a:spcPts val="900"/>
              </a:spcAft>
            </a:pPr>
            <a:r>
              <a:rPr lang="en-US" sz="1600" dirty="0" smtClean="0">
                <a:latin typeface="Calibri" panose="020F0502020204030204" pitchFamily="34" charset="0"/>
              </a:rPr>
              <a:t>The SCSC meetings are live-streamed over a local-access cable channel</a:t>
            </a:r>
          </a:p>
          <a:p>
            <a:pPr>
              <a:spcBef>
                <a:spcPts val="900"/>
              </a:spcBef>
              <a:spcAft>
                <a:spcPts val="900"/>
              </a:spcAft>
            </a:pPr>
            <a:r>
              <a:rPr lang="en-US" sz="1600" dirty="0" smtClean="0">
                <a:latin typeface="Calibri" panose="020F0502020204030204" pitchFamily="34" charset="0"/>
              </a:rPr>
              <a:t>The meeting video is recorded and posted on the SCSC Roundtable website shortly after the meeting</a:t>
            </a:r>
          </a:p>
          <a:p>
            <a:pPr>
              <a:spcBef>
                <a:spcPts val="900"/>
              </a:spcBef>
              <a:spcAft>
                <a:spcPts val="900"/>
              </a:spcAft>
            </a:pPr>
            <a:r>
              <a:rPr lang="en-US" sz="1600" dirty="0" smtClean="0">
                <a:latin typeface="Calibri" panose="020F0502020204030204" pitchFamily="34" charset="0"/>
              </a:rPr>
              <a:t>All </a:t>
            </a:r>
            <a:r>
              <a:rPr lang="en-US" sz="1600" dirty="0">
                <a:latin typeface="Calibri" panose="020F0502020204030204" pitchFamily="34" charset="0"/>
              </a:rPr>
              <a:t>of the meetings have been well attended by </a:t>
            </a:r>
            <a:r>
              <a:rPr lang="en-US" sz="1600" dirty="0" smtClean="0">
                <a:latin typeface="Calibri" panose="020F0502020204030204" pitchFamily="34" charset="0"/>
              </a:rPr>
              <a:t>both</a:t>
            </a:r>
            <a:br>
              <a:rPr lang="en-US" sz="1600" dirty="0" smtClean="0">
                <a:latin typeface="Calibri" panose="020F0502020204030204" pitchFamily="34" charset="0"/>
              </a:rPr>
            </a:br>
            <a:r>
              <a:rPr lang="en-US" sz="1600" dirty="0" smtClean="0">
                <a:latin typeface="Calibri" panose="020F0502020204030204" pitchFamily="34" charset="0"/>
              </a:rPr>
              <a:t>the </a:t>
            </a:r>
            <a:r>
              <a:rPr lang="en-US" sz="1600" dirty="0">
                <a:latin typeface="Calibri" panose="020F0502020204030204" pitchFamily="34" charset="0"/>
              </a:rPr>
              <a:t>Roundtable members and the </a:t>
            </a:r>
            <a:r>
              <a:rPr lang="en-US" sz="1600" dirty="0" smtClean="0">
                <a:latin typeface="Calibri" panose="020F0502020204030204" pitchFamily="34" charset="0"/>
              </a:rPr>
              <a:t>public</a:t>
            </a:r>
          </a:p>
          <a:p>
            <a:pPr>
              <a:spcBef>
                <a:spcPts val="900"/>
              </a:spcBef>
              <a:spcAft>
                <a:spcPts val="900"/>
              </a:spcAft>
            </a:pPr>
            <a:r>
              <a:rPr lang="en-US" sz="1600" dirty="0" smtClean="0">
                <a:latin typeface="Calibri" panose="020F0502020204030204" pitchFamily="34" charset="0"/>
              </a:rPr>
              <a:t>The next meeting is scheduled for Wednesday,</a:t>
            </a:r>
            <a:br>
              <a:rPr lang="en-US" sz="1600" dirty="0" smtClean="0">
                <a:latin typeface="Calibri" panose="020F0502020204030204" pitchFamily="34" charset="0"/>
              </a:rPr>
            </a:br>
            <a:r>
              <a:rPr lang="en-US" sz="1600" dirty="0" smtClean="0">
                <a:latin typeface="Calibri" panose="020F0502020204030204" pitchFamily="34" charset="0"/>
              </a:rPr>
              <a:t>October 23, 2019 from 1 to 3 pm</a:t>
            </a:r>
          </a:p>
          <a:p>
            <a:pPr lvl="1">
              <a:spcBef>
                <a:spcPts val="900"/>
              </a:spcBef>
              <a:spcAft>
                <a:spcPts val="900"/>
              </a:spcAft>
            </a:pPr>
            <a:r>
              <a:rPr lang="en-US" sz="1200" dirty="0" smtClean="0">
                <a:latin typeface="Calibri" panose="020F0502020204030204" pitchFamily="34" charset="0"/>
              </a:rPr>
              <a:t>Instructions for watching the meeting live online are located</a:t>
            </a:r>
            <a:br>
              <a:rPr lang="en-US" sz="1200" dirty="0" smtClean="0">
                <a:latin typeface="Calibri" panose="020F0502020204030204" pitchFamily="34" charset="0"/>
              </a:rPr>
            </a:br>
            <a:r>
              <a:rPr lang="en-US" sz="1200" dirty="0" smtClean="0">
                <a:latin typeface="Calibri" panose="020F0502020204030204" pitchFamily="34" charset="0"/>
              </a:rPr>
              <a:t>on the SCSC Roundtable website at </a:t>
            </a:r>
            <a:r>
              <a:rPr lang="en-US" sz="1200" dirty="0" smtClean="0">
                <a:latin typeface="Calibri" panose="020F0502020204030204" pitchFamily="34" charset="0"/>
                <a:hlinkClick r:id="rId2"/>
              </a:rPr>
              <a:t>www.scscroundtable.org</a:t>
            </a:r>
            <a:r>
              <a:rPr lang="en-US" sz="1200" dirty="0" smtClean="0">
                <a:latin typeface="Calibri" panose="020F0502020204030204" pitchFamily="34" charset="0"/>
              </a:rPr>
              <a:t> </a:t>
            </a:r>
            <a:endParaRPr lang="en-US" sz="1200" dirty="0">
              <a:latin typeface="Calibri" panose="020F0502020204030204" pitchFamily="34" charset="0"/>
            </a:endParaRPr>
          </a:p>
        </p:txBody>
      </p:sp>
      <p:sp>
        <p:nvSpPr>
          <p:cNvPr id="4" name="Title 1"/>
          <p:cNvSpPr txBox="1">
            <a:spLocks/>
          </p:cNvSpPr>
          <p:nvPr/>
        </p:nvSpPr>
        <p:spPr bwMode="auto">
          <a:xfrm>
            <a:off x="457200" y="114301"/>
            <a:ext cx="8229600"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sz="2700" kern="0" dirty="0">
                <a:solidFill>
                  <a:schemeClr val="tx1"/>
                </a:solidFill>
                <a:latin typeface="Calibri" panose="020F0502020204030204" pitchFamily="34" charset="0"/>
              </a:rPr>
              <a:t>Meeting Location, </a:t>
            </a:r>
            <a:r>
              <a:rPr lang="en-US" sz="2700" kern="0" dirty="0" smtClean="0">
                <a:solidFill>
                  <a:schemeClr val="tx1"/>
                </a:solidFill>
                <a:latin typeface="Calibri" panose="020F0502020204030204" pitchFamily="34" charset="0"/>
              </a:rPr>
              <a:t>Frequency, and Accessibility (cont.)</a:t>
            </a:r>
            <a:endParaRPr lang="en-US" sz="2700" kern="0" dirty="0">
              <a:solidFill>
                <a:schemeClr val="tx1"/>
              </a:solidFill>
              <a:latin typeface="Calibri" panose="020F0502020204030204" pitchFamily="34" charset="0"/>
            </a:endParaRPr>
          </a:p>
        </p:txBody>
      </p:sp>
      <p:pic>
        <p:nvPicPr>
          <p:cNvPr id="5" name="Picture 4"/>
          <p:cNvPicPr>
            <a:picLocks noChangeAspect="1"/>
          </p:cNvPicPr>
          <p:nvPr/>
        </p:nvPicPr>
        <p:blipFill rotWithShape="1">
          <a:blip r:embed="rId3"/>
          <a:srcRect l="8805" t="13187" r="31331" b="16125"/>
          <a:stretch/>
        </p:blipFill>
        <p:spPr>
          <a:xfrm>
            <a:off x="5518204" y="2495550"/>
            <a:ext cx="3204295" cy="22860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434584" y="4844188"/>
            <a:ext cx="2209800" cy="184666"/>
          </a:xfrm>
          <a:prstGeom prst="rect">
            <a:avLst/>
          </a:prstGeom>
          <a:noFill/>
        </p:spPr>
        <p:txBody>
          <a:bodyPr wrap="square" rtlCol="0">
            <a:spAutoFit/>
          </a:bodyPr>
          <a:lstStyle/>
          <a:p>
            <a:r>
              <a:rPr lang="en-US" sz="600" dirty="0" smtClean="0"/>
              <a:t>Source: SCSC Roundtable</a:t>
            </a:r>
            <a:endParaRPr lang="en-US" sz="600" dirty="0"/>
          </a:p>
        </p:txBody>
      </p:sp>
    </p:spTree>
    <p:extLst>
      <p:ext uri="{BB962C8B-B14F-4D97-AF65-F5344CB8AC3E}">
        <p14:creationId xmlns:p14="http://schemas.microsoft.com/office/powerpoint/2010/main" val="1475643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Presentation Outline</a:t>
            </a:r>
          </a:p>
        </p:txBody>
      </p:sp>
      <p:sp>
        <p:nvSpPr>
          <p:cNvPr id="3" name="Content Placeholder 2"/>
          <p:cNvSpPr>
            <a:spLocks noGrp="1"/>
          </p:cNvSpPr>
          <p:nvPr>
            <p:ph idx="1"/>
          </p:nvPr>
        </p:nvSpPr>
        <p:spPr>
          <a:xfrm>
            <a:off x="457200" y="742950"/>
            <a:ext cx="8458200" cy="4343400"/>
          </a:xfrm>
        </p:spPr>
        <p:txBody>
          <a:bodyPr/>
          <a:lstStyle/>
          <a:p>
            <a:pPr marL="0" indent="0">
              <a:spcBef>
                <a:spcPts val="900"/>
              </a:spcBef>
              <a:spcAft>
                <a:spcPts val="900"/>
              </a:spcAft>
              <a:buNone/>
            </a:pPr>
            <a:r>
              <a:rPr lang="en-US" sz="2000" b="1" dirty="0">
                <a:latin typeface="Calibri" panose="020F0502020204030204" pitchFamily="34" charset="0"/>
              </a:rPr>
              <a:t>The SCSC Roundtable </a:t>
            </a:r>
            <a:r>
              <a:rPr lang="en-US" sz="2000" b="1" dirty="0" smtClean="0">
                <a:latin typeface="Calibri" panose="020F0502020204030204" pitchFamily="34" charset="0"/>
              </a:rPr>
              <a:t>website serves as a user-friendly hub of information for the Roundtable members and interested public</a:t>
            </a:r>
            <a:endParaRPr lang="en-US" sz="2000" b="1" dirty="0">
              <a:latin typeface="Calibri" panose="020F0502020204030204" pitchFamily="34" charset="0"/>
            </a:endParaRPr>
          </a:p>
          <a:p>
            <a:pPr>
              <a:spcBef>
                <a:spcPts val="900"/>
              </a:spcBef>
              <a:spcAft>
                <a:spcPts val="900"/>
              </a:spcAft>
            </a:pPr>
            <a:r>
              <a:rPr lang="en-US" sz="1600" dirty="0" smtClean="0">
                <a:latin typeface="Calibri" panose="020F0502020204030204" pitchFamily="34" charset="0"/>
              </a:rPr>
              <a:t>In addition to the traditional Bylaws, meeting agendas, past presentations, and correspondence, the </a:t>
            </a:r>
            <a:r>
              <a:rPr lang="en-US" sz="1600" dirty="0">
                <a:latin typeface="Calibri" panose="020F0502020204030204" pitchFamily="34" charset="0"/>
              </a:rPr>
              <a:t>SCSC Roundtable </a:t>
            </a:r>
            <a:r>
              <a:rPr lang="en-US" sz="1600" dirty="0" smtClean="0">
                <a:latin typeface="Calibri" panose="020F0502020204030204" pitchFamily="34" charset="0"/>
              </a:rPr>
              <a:t>website also includes links to:</a:t>
            </a:r>
          </a:p>
          <a:p>
            <a:pPr lvl="1">
              <a:spcBef>
                <a:spcPts val="500"/>
              </a:spcBef>
              <a:spcAft>
                <a:spcPts val="500"/>
              </a:spcAft>
            </a:pPr>
            <a:r>
              <a:rPr lang="en-US" sz="1200" dirty="0" smtClean="0">
                <a:latin typeface="Calibri" panose="020F0502020204030204" pitchFamily="34" charset="0"/>
              </a:rPr>
              <a:t>Recent aviation-noise related news articles and press releases</a:t>
            </a:r>
          </a:p>
          <a:p>
            <a:pPr lvl="1">
              <a:spcBef>
                <a:spcPts val="500"/>
              </a:spcBef>
              <a:spcAft>
                <a:spcPts val="500"/>
              </a:spcAft>
            </a:pPr>
            <a:r>
              <a:rPr lang="en-US" sz="1200" dirty="0" smtClean="0">
                <a:latin typeface="Calibri" panose="020F0502020204030204" pitchFamily="34" charset="0"/>
              </a:rPr>
              <a:t>Community feedback tab, which allows for community</a:t>
            </a:r>
            <a:br>
              <a:rPr lang="en-US" sz="1200" dirty="0" smtClean="0">
                <a:latin typeface="Calibri" panose="020F0502020204030204" pitchFamily="34" charset="0"/>
              </a:rPr>
            </a:br>
            <a:r>
              <a:rPr lang="en-US" sz="1200" dirty="0" smtClean="0">
                <a:latin typeface="Calibri" panose="020F0502020204030204" pitchFamily="34" charset="0"/>
              </a:rPr>
              <a:t>input to upcoming meetings and topics of concern</a:t>
            </a:r>
          </a:p>
          <a:p>
            <a:pPr lvl="1">
              <a:spcBef>
                <a:spcPts val="500"/>
              </a:spcBef>
              <a:spcAft>
                <a:spcPts val="500"/>
              </a:spcAft>
            </a:pPr>
            <a:r>
              <a:rPr lang="en-US" sz="1200" dirty="0" smtClean="0">
                <a:latin typeface="Calibri" panose="020F0502020204030204" pitchFamily="34" charset="0"/>
              </a:rPr>
              <a:t>A list of the Roundtable members and staff</a:t>
            </a:r>
          </a:p>
          <a:p>
            <a:pPr lvl="1">
              <a:spcBef>
                <a:spcPts val="500"/>
              </a:spcBef>
              <a:spcAft>
                <a:spcPts val="500"/>
              </a:spcAft>
            </a:pPr>
            <a:r>
              <a:rPr lang="en-US" sz="1200" dirty="0" smtClean="0">
                <a:latin typeface="Calibri" panose="020F0502020204030204" pitchFamily="34" charset="0"/>
              </a:rPr>
              <a:t>Frequently Asked Questions</a:t>
            </a:r>
          </a:p>
          <a:p>
            <a:pPr lvl="1">
              <a:spcBef>
                <a:spcPts val="500"/>
              </a:spcBef>
              <a:spcAft>
                <a:spcPts val="500"/>
              </a:spcAft>
            </a:pPr>
            <a:r>
              <a:rPr lang="en-US" sz="1200" dirty="0" smtClean="0">
                <a:latin typeface="Calibri" panose="020F0502020204030204" pitchFamily="34" charset="0"/>
              </a:rPr>
              <a:t>Airport noise complaint websites</a:t>
            </a:r>
          </a:p>
          <a:p>
            <a:pPr lvl="1">
              <a:spcBef>
                <a:spcPts val="500"/>
              </a:spcBef>
              <a:spcAft>
                <a:spcPts val="500"/>
              </a:spcAft>
            </a:pPr>
            <a:r>
              <a:rPr lang="en-US" sz="1200" dirty="0" smtClean="0">
                <a:latin typeface="Calibri" panose="020F0502020204030204" pitchFamily="34" charset="0"/>
              </a:rPr>
              <a:t>Notices of Proposed Rulemaking</a:t>
            </a:r>
          </a:p>
          <a:p>
            <a:pPr lvl="1">
              <a:spcBef>
                <a:spcPts val="500"/>
              </a:spcBef>
              <a:spcAft>
                <a:spcPts val="500"/>
              </a:spcAft>
            </a:pPr>
            <a:r>
              <a:rPr lang="en-US" sz="1200" dirty="0" smtClean="0">
                <a:latin typeface="Calibri" panose="020F0502020204030204" pitchFamily="34" charset="0"/>
              </a:rPr>
              <a:t>Select Committee and SJC Ad Hoc Advisory Committee</a:t>
            </a:r>
            <a:br>
              <a:rPr lang="en-US" sz="1200" dirty="0" smtClean="0">
                <a:latin typeface="Calibri" panose="020F0502020204030204" pitchFamily="34" charset="0"/>
              </a:rPr>
            </a:br>
            <a:r>
              <a:rPr lang="en-US" sz="1200" dirty="0" smtClean="0">
                <a:latin typeface="Calibri" panose="020F0502020204030204" pitchFamily="34" charset="0"/>
              </a:rPr>
              <a:t>Reports and FAA Updates</a:t>
            </a:r>
          </a:p>
        </p:txBody>
      </p:sp>
      <p:sp>
        <p:nvSpPr>
          <p:cNvPr id="4" name="Title 1"/>
          <p:cNvSpPr txBox="1">
            <a:spLocks/>
          </p:cNvSpPr>
          <p:nvPr/>
        </p:nvSpPr>
        <p:spPr bwMode="auto">
          <a:xfrm>
            <a:off x="457200" y="114301"/>
            <a:ext cx="8229600"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kern="0" dirty="0" smtClean="0">
                <a:solidFill>
                  <a:schemeClr val="tx1"/>
                </a:solidFill>
                <a:latin typeface="Calibri" panose="020F0502020204030204" pitchFamily="34" charset="0"/>
              </a:rPr>
              <a:t>SCSC Roundtable Website: www.scscroundtable.org</a:t>
            </a:r>
            <a:endParaRPr lang="en-US" kern="0" dirty="0">
              <a:solidFill>
                <a:schemeClr val="tx1"/>
              </a:solidFill>
              <a:latin typeface="Calibri" panose="020F0502020204030204" pitchFamily="34" charset="0"/>
            </a:endParaRPr>
          </a:p>
        </p:txBody>
      </p:sp>
      <p:pic>
        <p:nvPicPr>
          <p:cNvPr id="5" name="Picture 4"/>
          <p:cNvPicPr>
            <a:picLocks noChangeAspect="1"/>
          </p:cNvPicPr>
          <p:nvPr/>
        </p:nvPicPr>
        <p:blipFill>
          <a:blip r:embed="rId2"/>
          <a:stretch>
            <a:fillRect/>
          </a:stretch>
        </p:blipFill>
        <p:spPr>
          <a:xfrm>
            <a:off x="5114845" y="2571750"/>
            <a:ext cx="3800555" cy="229616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029200" y="4867919"/>
            <a:ext cx="2209800" cy="184666"/>
          </a:xfrm>
          <a:prstGeom prst="rect">
            <a:avLst/>
          </a:prstGeom>
          <a:noFill/>
        </p:spPr>
        <p:txBody>
          <a:bodyPr wrap="square" rtlCol="0">
            <a:spAutoFit/>
          </a:bodyPr>
          <a:lstStyle/>
          <a:p>
            <a:r>
              <a:rPr lang="en-US" sz="600" dirty="0" smtClean="0"/>
              <a:t>Source: SCSC Roundtable</a:t>
            </a:r>
            <a:endParaRPr lang="en-US" sz="600" dirty="0"/>
          </a:p>
        </p:txBody>
      </p:sp>
    </p:spTree>
    <p:extLst>
      <p:ext uri="{BB962C8B-B14F-4D97-AF65-F5344CB8AC3E}">
        <p14:creationId xmlns:p14="http://schemas.microsoft.com/office/powerpoint/2010/main" val="3942232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Presentation Outline</a:t>
            </a:r>
          </a:p>
        </p:txBody>
      </p:sp>
      <p:sp>
        <p:nvSpPr>
          <p:cNvPr id="3" name="Content Placeholder 2"/>
          <p:cNvSpPr>
            <a:spLocks noGrp="1"/>
          </p:cNvSpPr>
          <p:nvPr>
            <p:ph idx="1"/>
          </p:nvPr>
        </p:nvSpPr>
        <p:spPr>
          <a:xfrm>
            <a:off x="457200" y="742950"/>
            <a:ext cx="8458200" cy="4343400"/>
          </a:xfrm>
        </p:spPr>
        <p:txBody>
          <a:bodyPr/>
          <a:lstStyle/>
          <a:p>
            <a:pPr marL="0" indent="0">
              <a:spcBef>
                <a:spcPts val="900"/>
              </a:spcBef>
              <a:spcAft>
                <a:spcPts val="900"/>
              </a:spcAft>
              <a:buNone/>
            </a:pPr>
            <a:r>
              <a:rPr lang="en-US" sz="2000" b="1" dirty="0">
                <a:latin typeface="Calibri" panose="020F0502020204030204" pitchFamily="34" charset="0"/>
              </a:rPr>
              <a:t>The SCSC Roundtable </a:t>
            </a:r>
            <a:r>
              <a:rPr lang="en-US" sz="2000" b="1" dirty="0" smtClean="0">
                <a:latin typeface="Calibri" panose="020F0502020204030204" pitchFamily="34" charset="0"/>
              </a:rPr>
              <a:t>also uses Facebook and Twitter social media accounts to broadcast information and to receive feedback:</a:t>
            </a:r>
            <a:endParaRPr lang="en-US" sz="2000" b="1" dirty="0">
              <a:latin typeface="Calibri" panose="020F0502020204030204" pitchFamily="34" charset="0"/>
            </a:endParaRPr>
          </a:p>
        </p:txBody>
      </p:sp>
      <p:sp>
        <p:nvSpPr>
          <p:cNvPr id="4" name="Title 1"/>
          <p:cNvSpPr txBox="1">
            <a:spLocks/>
          </p:cNvSpPr>
          <p:nvPr/>
        </p:nvSpPr>
        <p:spPr bwMode="auto">
          <a:xfrm>
            <a:off x="457200" y="114301"/>
            <a:ext cx="8229600"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kern="0" dirty="0" smtClean="0">
                <a:solidFill>
                  <a:schemeClr val="tx1"/>
                </a:solidFill>
                <a:latin typeface="Calibri" panose="020F0502020204030204" pitchFamily="34" charset="0"/>
              </a:rPr>
              <a:t>SCSC Roundtable Website: www.scscroundtable.org</a:t>
            </a:r>
            <a:endParaRPr lang="en-US" kern="0" dirty="0">
              <a:solidFill>
                <a:schemeClr val="tx1"/>
              </a:solidFill>
              <a:latin typeface="Calibri" panose="020F0502020204030204" pitchFamily="34" charset="0"/>
            </a:endParaRPr>
          </a:p>
        </p:txBody>
      </p:sp>
      <p:pic>
        <p:nvPicPr>
          <p:cNvPr id="7" name="Picture 6"/>
          <p:cNvPicPr>
            <a:picLocks noChangeAspect="1"/>
          </p:cNvPicPr>
          <p:nvPr/>
        </p:nvPicPr>
        <p:blipFill rotWithShape="1">
          <a:blip r:embed="rId2"/>
          <a:srcRect l="5211" t="3378" r="4456"/>
          <a:stretch/>
        </p:blipFill>
        <p:spPr>
          <a:xfrm>
            <a:off x="680839" y="1581150"/>
            <a:ext cx="3891161" cy="25146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3"/>
          <a:srcRect l="6572" t="6044" r="12149" b="13227"/>
          <a:stretch/>
        </p:blipFill>
        <p:spPr>
          <a:xfrm>
            <a:off x="4343400" y="2144640"/>
            <a:ext cx="4267200" cy="256071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257800" y="4840129"/>
            <a:ext cx="3429000" cy="246221"/>
          </a:xfrm>
          <a:prstGeom prst="rect">
            <a:avLst/>
          </a:prstGeom>
          <a:noFill/>
        </p:spPr>
        <p:txBody>
          <a:bodyPr wrap="square" rtlCol="0">
            <a:spAutoFit/>
          </a:bodyPr>
          <a:lstStyle/>
          <a:p>
            <a:r>
              <a:rPr lang="en-US" sz="1000" dirty="0"/>
              <a:t>https://www.facebook.com/SCSCroundtable</a:t>
            </a:r>
          </a:p>
        </p:txBody>
      </p:sp>
      <p:sp>
        <p:nvSpPr>
          <p:cNvPr id="10" name="TextBox 9"/>
          <p:cNvSpPr txBox="1"/>
          <p:nvPr/>
        </p:nvSpPr>
        <p:spPr>
          <a:xfrm>
            <a:off x="1371600" y="4248150"/>
            <a:ext cx="2514600" cy="246221"/>
          </a:xfrm>
          <a:prstGeom prst="rect">
            <a:avLst/>
          </a:prstGeom>
          <a:noFill/>
        </p:spPr>
        <p:txBody>
          <a:bodyPr wrap="square" rtlCol="0">
            <a:spAutoFit/>
          </a:bodyPr>
          <a:lstStyle/>
          <a:p>
            <a:r>
              <a:rPr lang="en-US" sz="1000" dirty="0"/>
              <a:t>https://twitter.com/SCSCroundtable</a:t>
            </a:r>
          </a:p>
        </p:txBody>
      </p:sp>
      <p:sp>
        <p:nvSpPr>
          <p:cNvPr id="11" name="TextBox 10"/>
          <p:cNvSpPr txBox="1"/>
          <p:nvPr/>
        </p:nvSpPr>
        <p:spPr>
          <a:xfrm>
            <a:off x="609600" y="4113251"/>
            <a:ext cx="2209800" cy="184666"/>
          </a:xfrm>
          <a:prstGeom prst="rect">
            <a:avLst/>
          </a:prstGeom>
          <a:noFill/>
        </p:spPr>
        <p:txBody>
          <a:bodyPr wrap="square" rtlCol="0">
            <a:spAutoFit/>
          </a:bodyPr>
          <a:lstStyle/>
          <a:p>
            <a:r>
              <a:rPr lang="en-US" sz="600" dirty="0" smtClean="0"/>
              <a:t>Source: SCSC Roundtable</a:t>
            </a:r>
            <a:endParaRPr lang="en-US" sz="600" dirty="0"/>
          </a:p>
        </p:txBody>
      </p:sp>
      <p:sp>
        <p:nvSpPr>
          <p:cNvPr id="12" name="TextBox 11"/>
          <p:cNvSpPr txBox="1"/>
          <p:nvPr/>
        </p:nvSpPr>
        <p:spPr>
          <a:xfrm>
            <a:off x="4267200" y="4711184"/>
            <a:ext cx="2209800" cy="184666"/>
          </a:xfrm>
          <a:prstGeom prst="rect">
            <a:avLst/>
          </a:prstGeom>
          <a:noFill/>
        </p:spPr>
        <p:txBody>
          <a:bodyPr wrap="square" rtlCol="0">
            <a:spAutoFit/>
          </a:bodyPr>
          <a:lstStyle/>
          <a:p>
            <a:r>
              <a:rPr lang="en-US" sz="600" dirty="0" smtClean="0"/>
              <a:t>Source: SCSC Roundtable</a:t>
            </a:r>
            <a:endParaRPr lang="en-US" sz="600" dirty="0"/>
          </a:p>
        </p:txBody>
      </p:sp>
    </p:spTree>
    <p:extLst>
      <p:ext uri="{BB962C8B-B14F-4D97-AF65-F5344CB8AC3E}">
        <p14:creationId xmlns:p14="http://schemas.microsoft.com/office/powerpoint/2010/main" val="331326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Presentation Outline</a:t>
            </a:r>
          </a:p>
        </p:txBody>
      </p:sp>
      <p:sp>
        <p:nvSpPr>
          <p:cNvPr id="3" name="Content Placeholder 2"/>
          <p:cNvSpPr>
            <a:spLocks noGrp="1"/>
          </p:cNvSpPr>
          <p:nvPr>
            <p:ph idx="1"/>
          </p:nvPr>
        </p:nvSpPr>
        <p:spPr>
          <a:xfrm>
            <a:off x="457200" y="742950"/>
            <a:ext cx="8458200" cy="4343400"/>
          </a:xfrm>
        </p:spPr>
        <p:txBody>
          <a:bodyPr/>
          <a:lstStyle/>
          <a:p>
            <a:pPr marL="0" indent="0">
              <a:spcBef>
                <a:spcPts val="900"/>
              </a:spcBef>
              <a:spcAft>
                <a:spcPts val="900"/>
              </a:spcAft>
              <a:buNone/>
            </a:pPr>
            <a:r>
              <a:rPr lang="en-US" sz="1600" b="1" dirty="0">
                <a:latin typeface="Calibri" panose="020F0502020204030204" pitchFamily="34" charset="0"/>
              </a:rPr>
              <a:t>The SCSC Roundtable </a:t>
            </a:r>
            <a:r>
              <a:rPr lang="en-US" sz="1600" b="1" dirty="0" smtClean="0">
                <a:latin typeface="Calibri" panose="020F0502020204030204" pitchFamily="34" charset="0"/>
              </a:rPr>
              <a:t>is the newest airport/community noise roundtable in the country, but has been busy since its first meeting in February 2019. Here are a few of its accomplishments:</a:t>
            </a:r>
            <a:endParaRPr lang="en-US" sz="1600" b="1" dirty="0">
              <a:latin typeface="Calibri" panose="020F0502020204030204" pitchFamily="34" charset="0"/>
            </a:endParaRPr>
          </a:p>
          <a:p>
            <a:pPr>
              <a:spcBef>
                <a:spcPts val="1200"/>
              </a:spcBef>
              <a:spcAft>
                <a:spcPts val="1200"/>
              </a:spcAft>
            </a:pPr>
            <a:r>
              <a:rPr lang="en-US" sz="1600" dirty="0" smtClean="0">
                <a:latin typeface="Calibri" panose="020F0502020204030204" pitchFamily="34" charset="0"/>
              </a:rPr>
              <a:t>Elected a Chair and Vice Chair</a:t>
            </a:r>
          </a:p>
          <a:p>
            <a:pPr>
              <a:spcBef>
                <a:spcPts val="1200"/>
              </a:spcBef>
              <a:spcAft>
                <a:spcPts val="1200"/>
              </a:spcAft>
            </a:pPr>
            <a:r>
              <a:rPr lang="en-US" sz="1600" dirty="0" smtClean="0">
                <a:latin typeface="Calibri" panose="020F0502020204030204" pitchFamily="34" charset="0"/>
              </a:rPr>
              <a:t>Approved the SCSC Roundtable Bylaws</a:t>
            </a:r>
          </a:p>
          <a:p>
            <a:pPr>
              <a:spcBef>
                <a:spcPts val="1200"/>
              </a:spcBef>
              <a:spcAft>
                <a:spcPts val="1200"/>
              </a:spcAft>
            </a:pPr>
            <a:r>
              <a:rPr lang="en-US" sz="1600" dirty="0" smtClean="0">
                <a:latin typeface="Calibri" panose="020F0502020204030204" pitchFamily="34" charset="0"/>
              </a:rPr>
              <a:t>Livestreaming of the Roundtable meetings</a:t>
            </a:r>
          </a:p>
          <a:p>
            <a:pPr>
              <a:spcBef>
                <a:spcPts val="1200"/>
              </a:spcBef>
              <a:spcAft>
                <a:spcPts val="1200"/>
              </a:spcAft>
            </a:pPr>
            <a:r>
              <a:rPr lang="en-US" sz="1600" dirty="0" smtClean="0">
                <a:latin typeface="Calibri" panose="020F0502020204030204" pitchFamily="34" charset="0"/>
              </a:rPr>
              <a:t>Drafted a Strategic Plan and</a:t>
            </a:r>
            <a:br>
              <a:rPr lang="en-US" sz="1600" dirty="0" smtClean="0">
                <a:latin typeface="Calibri" panose="020F0502020204030204" pitchFamily="34" charset="0"/>
              </a:rPr>
            </a:br>
            <a:r>
              <a:rPr lang="en-US" sz="1600" dirty="0" smtClean="0">
                <a:latin typeface="Calibri" panose="020F0502020204030204" pitchFamily="34" charset="0"/>
              </a:rPr>
              <a:t>Work Program</a:t>
            </a:r>
          </a:p>
          <a:p>
            <a:pPr>
              <a:spcBef>
                <a:spcPts val="1200"/>
              </a:spcBef>
              <a:spcAft>
                <a:spcPts val="1200"/>
              </a:spcAft>
            </a:pPr>
            <a:r>
              <a:rPr lang="en-US" sz="1600" dirty="0" smtClean="0">
                <a:latin typeface="Calibri" panose="020F0502020204030204" pitchFamily="34" charset="0"/>
              </a:rPr>
              <a:t>Established website/social media platforms</a:t>
            </a:r>
          </a:p>
          <a:p>
            <a:pPr>
              <a:spcBef>
                <a:spcPts val="1200"/>
              </a:spcBef>
              <a:spcAft>
                <a:spcPts val="1200"/>
              </a:spcAft>
            </a:pPr>
            <a:r>
              <a:rPr lang="en-US" sz="1600" dirty="0" smtClean="0">
                <a:latin typeface="Calibri" panose="020F0502020204030204" pitchFamily="34" charset="0"/>
              </a:rPr>
              <a:t>Submitted several letters to the FAA</a:t>
            </a:r>
            <a:br>
              <a:rPr lang="en-US" sz="1600" dirty="0" smtClean="0">
                <a:latin typeface="Calibri" panose="020F0502020204030204" pitchFamily="34" charset="0"/>
              </a:rPr>
            </a:br>
            <a:r>
              <a:rPr lang="en-US" sz="1600" dirty="0" smtClean="0">
                <a:latin typeface="Calibri" panose="020F0502020204030204" pitchFamily="34" charset="0"/>
              </a:rPr>
              <a:t>with questions on flight procedures</a:t>
            </a:r>
          </a:p>
          <a:p>
            <a:pPr>
              <a:spcBef>
                <a:spcPts val="900"/>
              </a:spcBef>
              <a:spcAft>
                <a:spcPts val="900"/>
              </a:spcAft>
            </a:pPr>
            <a:endParaRPr lang="en-US" sz="1600" dirty="0" smtClean="0">
              <a:latin typeface="Calibri" panose="020F0502020204030204" pitchFamily="34" charset="0"/>
            </a:endParaRPr>
          </a:p>
        </p:txBody>
      </p:sp>
      <p:sp>
        <p:nvSpPr>
          <p:cNvPr id="4" name="Title 1"/>
          <p:cNvSpPr txBox="1">
            <a:spLocks/>
          </p:cNvSpPr>
          <p:nvPr/>
        </p:nvSpPr>
        <p:spPr bwMode="auto">
          <a:xfrm>
            <a:off x="457200" y="114301"/>
            <a:ext cx="8229600"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kern="0" dirty="0" smtClean="0">
                <a:solidFill>
                  <a:schemeClr val="tx1"/>
                </a:solidFill>
                <a:latin typeface="Calibri" panose="020F0502020204030204" pitchFamily="34" charset="0"/>
              </a:rPr>
              <a:t>SCSC Roundtable Accomplishments</a:t>
            </a:r>
            <a:endParaRPr lang="en-US" kern="0" dirty="0">
              <a:solidFill>
                <a:schemeClr val="tx1"/>
              </a:solidFill>
              <a:latin typeface="Calibri" panose="020F0502020204030204" pitchFamily="34" charset="0"/>
            </a:endParaRPr>
          </a:p>
        </p:txBody>
      </p:sp>
      <p:sp>
        <p:nvSpPr>
          <p:cNvPr id="5" name="Content Placeholder 2"/>
          <p:cNvSpPr txBox="1">
            <a:spLocks/>
          </p:cNvSpPr>
          <p:nvPr/>
        </p:nvSpPr>
        <p:spPr bwMode="auto">
          <a:xfrm>
            <a:off x="4572000" y="1492660"/>
            <a:ext cx="8458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400"/>
              </a:spcBef>
              <a:spcAft>
                <a:spcPts val="400"/>
              </a:spcAft>
            </a:pPr>
            <a:r>
              <a:rPr lang="en-US" sz="1600" kern="0" dirty="0" smtClean="0">
                <a:latin typeface="Calibri" panose="020F0502020204030204" pitchFamily="34" charset="0"/>
              </a:rPr>
              <a:t>Establishing relationships with the SFO</a:t>
            </a:r>
            <a:br>
              <a:rPr lang="en-US" sz="1600" kern="0" dirty="0" smtClean="0">
                <a:latin typeface="Calibri" panose="020F0502020204030204" pitchFamily="34" charset="0"/>
              </a:rPr>
            </a:br>
            <a:r>
              <a:rPr lang="en-US" sz="1600" kern="0" dirty="0" smtClean="0">
                <a:latin typeface="Calibri" panose="020F0502020204030204" pitchFamily="34" charset="0"/>
              </a:rPr>
              <a:t>Airport Community Roundtable and OAK</a:t>
            </a:r>
            <a:br>
              <a:rPr lang="en-US" sz="1600" kern="0" dirty="0" smtClean="0">
                <a:latin typeface="Calibri" panose="020F0502020204030204" pitchFamily="34" charset="0"/>
              </a:rPr>
            </a:br>
            <a:r>
              <a:rPr lang="en-US" sz="1600" kern="0" dirty="0" smtClean="0">
                <a:latin typeface="Calibri" panose="020F0502020204030204" pitchFamily="34" charset="0"/>
              </a:rPr>
              <a:t>Noise Forum</a:t>
            </a:r>
            <a:endParaRPr lang="en-US" sz="1600" kern="0" dirty="0">
              <a:latin typeface="Calibri" panose="020F0502020204030204" pitchFamily="34" charset="0"/>
            </a:endParaRPr>
          </a:p>
          <a:p>
            <a:pPr>
              <a:spcBef>
                <a:spcPts val="400"/>
              </a:spcBef>
              <a:spcAft>
                <a:spcPts val="400"/>
              </a:spcAft>
            </a:pPr>
            <a:r>
              <a:rPr lang="en-US" sz="1600" kern="0" dirty="0">
                <a:latin typeface="Calibri" panose="020F0502020204030204" pitchFamily="34" charset="0"/>
              </a:rPr>
              <a:t>Developed a positive working relationship</a:t>
            </a:r>
            <a:br>
              <a:rPr lang="en-US" sz="1600" kern="0" dirty="0">
                <a:latin typeface="Calibri" panose="020F0502020204030204" pitchFamily="34" charset="0"/>
              </a:rPr>
            </a:br>
            <a:r>
              <a:rPr lang="en-US" sz="1600" kern="0" dirty="0">
                <a:latin typeface="Calibri" panose="020F0502020204030204" pitchFamily="34" charset="0"/>
              </a:rPr>
              <a:t>with the FAA</a:t>
            </a:r>
          </a:p>
          <a:p>
            <a:pPr>
              <a:spcBef>
                <a:spcPts val="400"/>
              </a:spcBef>
              <a:spcAft>
                <a:spcPts val="400"/>
              </a:spcAft>
            </a:pPr>
            <a:r>
              <a:rPr lang="en-US" sz="1600" kern="0" dirty="0" smtClean="0">
                <a:latin typeface="Calibri" panose="020F0502020204030204" pitchFamily="34" charset="0"/>
              </a:rPr>
              <a:t>Received several presentations by the</a:t>
            </a:r>
            <a:br>
              <a:rPr lang="en-US" sz="1600" kern="0" dirty="0" smtClean="0">
                <a:latin typeface="Calibri" panose="020F0502020204030204" pitchFamily="34" charset="0"/>
              </a:rPr>
            </a:br>
            <a:r>
              <a:rPr lang="en-US" sz="1600" kern="0" dirty="0" smtClean="0">
                <a:latin typeface="Calibri" panose="020F0502020204030204" pitchFamily="34" charset="0"/>
              </a:rPr>
              <a:t>FAA on changes to certain flight procedures</a:t>
            </a:r>
          </a:p>
          <a:p>
            <a:pPr>
              <a:spcBef>
                <a:spcPts val="400"/>
              </a:spcBef>
              <a:spcAft>
                <a:spcPts val="400"/>
              </a:spcAft>
            </a:pPr>
            <a:r>
              <a:rPr lang="en-US" sz="1600" kern="0" dirty="0" smtClean="0">
                <a:latin typeface="Calibri" panose="020F0502020204030204" pitchFamily="34" charset="0"/>
              </a:rPr>
              <a:t>Conducts a monthly review of the</a:t>
            </a:r>
            <a:br>
              <a:rPr lang="en-US" sz="1600" kern="0" dirty="0" smtClean="0">
                <a:latin typeface="Calibri" panose="020F0502020204030204" pitchFamily="34" charset="0"/>
              </a:rPr>
            </a:br>
            <a:r>
              <a:rPr lang="en-US" sz="1600" kern="0" dirty="0" smtClean="0">
                <a:latin typeface="Calibri" panose="020F0502020204030204" pitchFamily="34" charset="0"/>
              </a:rPr>
              <a:t>Instrument Flight Procedure Gateway</a:t>
            </a:r>
          </a:p>
          <a:p>
            <a:pPr>
              <a:spcBef>
                <a:spcPts val="400"/>
              </a:spcBef>
              <a:spcAft>
                <a:spcPts val="400"/>
              </a:spcAft>
            </a:pPr>
            <a:r>
              <a:rPr lang="en-US" sz="1600" kern="0" dirty="0" smtClean="0">
                <a:latin typeface="Calibri" panose="020F0502020204030204" pitchFamily="34" charset="0"/>
              </a:rPr>
              <a:t>Prepared tracking matrices on the status</a:t>
            </a:r>
            <a:br>
              <a:rPr lang="en-US" sz="1600" kern="0" dirty="0" smtClean="0">
                <a:latin typeface="Calibri" panose="020F0502020204030204" pitchFamily="34" charset="0"/>
              </a:rPr>
            </a:br>
            <a:r>
              <a:rPr lang="en-US" sz="1600" kern="0" dirty="0" smtClean="0">
                <a:latin typeface="Calibri" panose="020F0502020204030204" pitchFamily="34" charset="0"/>
              </a:rPr>
              <a:t>of FAA’s implementation of the Select</a:t>
            </a:r>
            <a:br>
              <a:rPr lang="en-US" sz="1600" kern="0" dirty="0" smtClean="0">
                <a:latin typeface="Calibri" panose="020F0502020204030204" pitchFamily="34" charset="0"/>
              </a:rPr>
            </a:br>
            <a:r>
              <a:rPr lang="en-US" sz="1600" kern="0" dirty="0" smtClean="0">
                <a:latin typeface="Calibri" panose="020F0502020204030204" pitchFamily="34" charset="0"/>
              </a:rPr>
              <a:t>and Ad Hoc Committee recommendations</a:t>
            </a:r>
          </a:p>
        </p:txBody>
      </p:sp>
    </p:spTree>
    <p:extLst>
      <p:ext uri="{BB962C8B-B14F-4D97-AF65-F5344CB8AC3E}">
        <p14:creationId xmlns:p14="http://schemas.microsoft.com/office/powerpoint/2010/main" val="2168321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Presentation Outline</a:t>
            </a:r>
          </a:p>
        </p:txBody>
      </p:sp>
      <p:sp>
        <p:nvSpPr>
          <p:cNvPr id="3" name="Content Placeholder 2"/>
          <p:cNvSpPr>
            <a:spLocks noGrp="1"/>
          </p:cNvSpPr>
          <p:nvPr>
            <p:ph idx="1"/>
          </p:nvPr>
        </p:nvSpPr>
        <p:spPr>
          <a:xfrm>
            <a:off x="457200" y="742950"/>
            <a:ext cx="8458200" cy="4343400"/>
          </a:xfrm>
        </p:spPr>
        <p:txBody>
          <a:bodyPr/>
          <a:lstStyle/>
          <a:p>
            <a:pPr marL="0" indent="0">
              <a:spcBef>
                <a:spcPts val="900"/>
              </a:spcBef>
              <a:spcAft>
                <a:spcPts val="900"/>
              </a:spcAft>
              <a:buNone/>
            </a:pPr>
            <a:r>
              <a:rPr lang="en-US" sz="1600" b="1" dirty="0">
                <a:latin typeface="Calibri" panose="020F0502020204030204" pitchFamily="34" charset="0"/>
              </a:rPr>
              <a:t>The SCSC Roundtable </a:t>
            </a:r>
            <a:r>
              <a:rPr lang="en-US" sz="1600" b="1" dirty="0" smtClean="0">
                <a:latin typeface="Calibri" panose="020F0502020204030204" pitchFamily="34" charset="0"/>
              </a:rPr>
              <a:t>fills the void that existed for communities that are impacted by aircraft noise from arrivals and departures to/from multiple San Francisco Bay Area airports, but did not have a forum through which to communicate their concerns to the FAA</a:t>
            </a:r>
            <a:endParaRPr lang="en-US" sz="1600" b="1" dirty="0">
              <a:latin typeface="Calibri" panose="020F0502020204030204" pitchFamily="34" charset="0"/>
            </a:endParaRPr>
          </a:p>
          <a:p>
            <a:pPr>
              <a:spcBef>
                <a:spcPts val="1200"/>
              </a:spcBef>
              <a:spcAft>
                <a:spcPts val="1200"/>
              </a:spcAft>
            </a:pPr>
            <a:r>
              <a:rPr lang="en-US" sz="1600" dirty="0" smtClean="0">
                <a:latin typeface="Calibri" panose="020F0502020204030204" pitchFamily="34" charset="0"/>
              </a:rPr>
              <a:t>The SCSC Roundtable provides a collaborative regional forum that invites public input, identifies aircraft noise concerns, and provides noise abatement recommendations to the regional airports and the FAA</a:t>
            </a:r>
          </a:p>
          <a:p>
            <a:pPr>
              <a:spcBef>
                <a:spcPts val="1200"/>
              </a:spcBef>
              <a:spcAft>
                <a:spcPts val="1200"/>
              </a:spcAft>
            </a:pPr>
            <a:r>
              <a:rPr lang="en-US" sz="1600" dirty="0" smtClean="0">
                <a:latin typeface="Calibri" panose="020F0502020204030204" pitchFamily="34" charset="0"/>
              </a:rPr>
              <a:t>The FAA prefers to work through airport community noise roundtables as they are intended to represent a regional consensus on aircraft noise-related issues</a:t>
            </a:r>
          </a:p>
          <a:p>
            <a:pPr>
              <a:spcBef>
                <a:spcPts val="1200"/>
              </a:spcBef>
              <a:spcAft>
                <a:spcPts val="1200"/>
              </a:spcAft>
            </a:pPr>
            <a:r>
              <a:rPr lang="en-US" sz="1600" dirty="0" smtClean="0">
                <a:latin typeface="Calibri" panose="020F0502020204030204" pitchFamily="34" charset="0"/>
              </a:rPr>
              <a:t>The FAA is evaluating flight procedure recommendations from the Select and SJC Ad Hoc Advisory Committees and has indicated that it will reach out to the SCSC Roundtable for assistance in identifying locations for public workshops should there be an environmental review process</a:t>
            </a:r>
          </a:p>
        </p:txBody>
      </p:sp>
      <p:sp>
        <p:nvSpPr>
          <p:cNvPr id="4" name="Title 1"/>
          <p:cNvSpPr txBox="1">
            <a:spLocks/>
          </p:cNvSpPr>
          <p:nvPr/>
        </p:nvSpPr>
        <p:spPr bwMode="auto">
          <a:xfrm>
            <a:off x="457200" y="114301"/>
            <a:ext cx="8229600"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kern="0" dirty="0" smtClean="0">
                <a:solidFill>
                  <a:schemeClr val="tx1"/>
                </a:solidFill>
                <a:latin typeface="Calibri" panose="020F0502020204030204" pitchFamily="34" charset="0"/>
              </a:rPr>
              <a:t>Summary</a:t>
            </a:r>
            <a:endParaRPr lang="en-US" kern="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264242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Presentation Outline</a:t>
            </a:r>
          </a:p>
        </p:txBody>
      </p:sp>
      <p:sp>
        <p:nvSpPr>
          <p:cNvPr id="3" name="Content Placeholder 2"/>
          <p:cNvSpPr>
            <a:spLocks noGrp="1"/>
          </p:cNvSpPr>
          <p:nvPr>
            <p:ph idx="1"/>
          </p:nvPr>
        </p:nvSpPr>
        <p:spPr>
          <a:xfrm>
            <a:off x="457200" y="742950"/>
            <a:ext cx="8458200" cy="4343400"/>
          </a:xfrm>
        </p:spPr>
        <p:txBody>
          <a:bodyPr/>
          <a:lstStyle/>
          <a:p>
            <a:pPr>
              <a:spcBef>
                <a:spcPts val="1000"/>
              </a:spcBef>
              <a:spcAft>
                <a:spcPts val="1000"/>
              </a:spcAft>
            </a:pPr>
            <a:r>
              <a:rPr lang="en-US" sz="1600" dirty="0" smtClean="0">
                <a:latin typeface="Calibri" panose="020F0502020204030204" pitchFamily="34" charset="0"/>
                <a:cs typeface="Calibri" panose="020F0502020204030204" pitchFamily="34" charset="0"/>
              </a:rPr>
              <a:t>Memorandum of </a:t>
            </a:r>
            <a:r>
              <a:rPr lang="en-US" sz="1600" dirty="0">
                <a:latin typeface="Calibri" panose="020F0502020204030204" pitchFamily="34" charset="0"/>
                <a:cs typeface="Calibri" panose="020F0502020204030204" pitchFamily="34" charset="0"/>
              </a:rPr>
              <a:t>Understanding: </a:t>
            </a:r>
            <a:r>
              <a:rPr lang="en-US" sz="1600" dirty="0">
                <a:latin typeface="Calibri" panose="020F0502020204030204" pitchFamily="34" charset="0"/>
                <a:cs typeface="Calibri" panose="020F0502020204030204" pitchFamily="34" charset="0"/>
                <a:hlinkClick r:id="rId2"/>
              </a:rPr>
              <a:t>https://scscroundtable.org/documents/memorandum-of-understanding</a:t>
            </a:r>
            <a:r>
              <a:rPr lang="en-US" sz="1600" dirty="0" smtClean="0">
                <a:latin typeface="Calibri" panose="020F0502020204030204" pitchFamily="34" charset="0"/>
                <a:cs typeface="Calibri" panose="020F0502020204030204" pitchFamily="34" charset="0"/>
                <a:hlinkClick r:id="rId2"/>
              </a:rPr>
              <a:t>/</a:t>
            </a:r>
            <a:endParaRPr lang="en-US" sz="1600" dirty="0" smtClean="0">
              <a:latin typeface="Calibri" panose="020F0502020204030204" pitchFamily="34" charset="0"/>
              <a:cs typeface="Calibri" panose="020F0502020204030204" pitchFamily="34" charset="0"/>
            </a:endParaRPr>
          </a:p>
          <a:p>
            <a:pPr>
              <a:spcBef>
                <a:spcPts val="1000"/>
              </a:spcBef>
              <a:spcAft>
                <a:spcPts val="1000"/>
              </a:spcAft>
            </a:pPr>
            <a:r>
              <a:rPr lang="en-US" sz="1600" dirty="0" smtClean="0">
                <a:latin typeface="Calibri" panose="020F0502020204030204" pitchFamily="34" charset="0"/>
                <a:cs typeface="Calibri" panose="020F0502020204030204" pitchFamily="34" charset="0"/>
              </a:rPr>
              <a:t>Bylaws: </a:t>
            </a:r>
            <a:r>
              <a:rPr lang="en-US" sz="1600" dirty="0">
                <a:latin typeface="Calibri" panose="020F0502020204030204" pitchFamily="34" charset="0"/>
                <a:cs typeface="Calibri" panose="020F0502020204030204" pitchFamily="34" charset="0"/>
                <a:hlinkClick r:id="rId3"/>
              </a:rPr>
              <a:t>https://scscroundtable.org/documents/bylaws</a:t>
            </a:r>
            <a:r>
              <a:rPr lang="en-US" sz="1600" dirty="0" smtClean="0">
                <a:latin typeface="Calibri" panose="020F0502020204030204" pitchFamily="34" charset="0"/>
                <a:cs typeface="Calibri" panose="020F0502020204030204" pitchFamily="34" charset="0"/>
                <a:hlinkClick r:id="rId3"/>
              </a:rPr>
              <a:t>/</a:t>
            </a:r>
            <a:endParaRPr lang="en-US" sz="1600" dirty="0" smtClean="0">
              <a:latin typeface="Calibri" panose="020F0502020204030204" pitchFamily="34" charset="0"/>
              <a:cs typeface="Calibri" panose="020F0502020204030204" pitchFamily="34" charset="0"/>
            </a:endParaRPr>
          </a:p>
          <a:p>
            <a:pPr>
              <a:spcBef>
                <a:spcPts val="1000"/>
              </a:spcBef>
              <a:spcAft>
                <a:spcPts val="1000"/>
              </a:spcAft>
            </a:pPr>
            <a:r>
              <a:rPr lang="en-US" sz="1600" dirty="0" smtClean="0">
                <a:latin typeface="Calibri" panose="020F0502020204030204" pitchFamily="34" charset="0"/>
                <a:cs typeface="Calibri" panose="020F0502020204030204" pitchFamily="34" charset="0"/>
              </a:rPr>
              <a:t>News: </a:t>
            </a:r>
            <a:r>
              <a:rPr lang="en-US" sz="1600" dirty="0">
                <a:latin typeface="Calibri" panose="020F0502020204030204" pitchFamily="34" charset="0"/>
                <a:cs typeface="Calibri" panose="020F0502020204030204" pitchFamily="34" charset="0"/>
                <a:hlinkClick r:id="rId4"/>
              </a:rPr>
              <a:t>https://scscroundtable.org/news/</a:t>
            </a:r>
            <a:endParaRPr lang="en-US" sz="1600" dirty="0" smtClean="0">
              <a:latin typeface="Calibri" panose="020F0502020204030204" pitchFamily="34" charset="0"/>
              <a:cs typeface="Calibri" panose="020F0502020204030204" pitchFamily="34" charset="0"/>
            </a:endParaRPr>
          </a:p>
          <a:p>
            <a:pPr>
              <a:spcBef>
                <a:spcPts val="1000"/>
              </a:spcBef>
              <a:spcAft>
                <a:spcPts val="1000"/>
              </a:spcAft>
            </a:pPr>
            <a:r>
              <a:rPr lang="en-US" sz="1600" dirty="0" smtClean="0">
                <a:latin typeface="Calibri" panose="020F0502020204030204" pitchFamily="34" charset="0"/>
                <a:cs typeface="Calibri" panose="020F0502020204030204" pitchFamily="34" charset="0"/>
              </a:rPr>
              <a:t>Meeting Dates, Agendas, and Videos: </a:t>
            </a:r>
            <a:r>
              <a:rPr lang="en-US" sz="1600" dirty="0">
                <a:latin typeface="Calibri" panose="020F0502020204030204" pitchFamily="34" charset="0"/>
                <a:cs typeface="Calibri" panose="020F0502020204030204" pitchFamily="34" charset="0"/>
                <a:hlinkClick r:id="rId5"/>
              </a:rPr>
              <a:t>https://scscroundtable.org/meetings</a:t>
            </a:r>
            <a:r>
              <a:rPr lang="en-US" sz="1600" dirty="0" smtClean="0">
                <a:latin typeface="Calibri" panose="020F0502020204030204" pitchFamily="34" charset="0"/>
                <a:cs typeface="Calibri" panose="020F0502020204030204" pitchFamily="34" charset="0"/>
                <a:hlinkClick r:id="rId5"/>
              </a:rPr>
              <a:t>/</a:t>
            </a:r>
            <a:endParaRPr lang="en-US" sz="1600" dirty="0" smtClean="0">
              <a:latin typeface="Calibri" panose="020F0502020204030204" pitchFamily="34" charset="0"/>
              <a:cs typeface="Calibri" panose="020F0502020204030204" pitchFamily="34" charset="0"/>
            </a:endParaRPr>
          </a:p>
          <a:p>
            <a:pPr>
              <a:spcBef>
                <a:spcPts val="1000"/>
              </a:spcBef>
              <a:spcAft>
                <a:spcPts val="1000"/>
              </a:spcAft>
            </a:pPr>
            <a:r>
              <a:rPr lang="en-US" sz="1600" dirty="0" smtClean="0">
                <a:latin typeface="Calibri" panose="020F0502020204030204" pitchFamily="34" charset="0"/>
                <a:cs typeface="Calibri" panose="020F0502020204030204" pitchFamily="34" charset="0"/>
              </a:rPr>
              <a:t>Twitter: </a:t>
            </a:r>
            <a:r>
              <a:rPr lang="en-US" sz="1600" dirty="0">
                <a:latin typeface="Calibri" panose="020F0502020204030204" pitchFamily="34" charset="0"/>
                <a:cs typeface="Calibri" panose="020F0502020204030204" pitchFamily="34" charset="0"/>
                <a:hlinkClick r:id="rId6"/>
              </a:rPr>
              <a:t>https://twitter.com/SCSCroundtable</a:t>
            </a:r>
            <a:endParaRPr lang="en-US" sz="1600" dirty="0">
              <a:latin typeface="Calibri" panose="020F0502020204030204" pitchFamily="34" charset="0"/>
              <a:cs typeface="Calibri" panose="020F0502020204030204" pitchFamily="34" charset="0"/>
            </a:endParaRPr>
          </a:p>
          <a:p>
            <a:pPr>
              <a:spcBef>
                <a:spcPts val="1000"/>
              </a:spcBef>
              <a:spcAft>
                <a:spcPts val="1000"/>
              </a:spcAft>
            </a:pPr>
            <a:r>
              <a:rPr lang="en-US" sz="1600" dirty="0" smtClean="0">
                <a:latin typeface="Calibri" panose="020F0502020204030204" pitchFamily="34" charset="0"/>
                <a:cs typeface="Calibri" panose="020F0502020204030204" pitchFamily="34" charset="0"/>
              </a:rPr>
              <a:t>Facebook: </a:t>
            </a:r>
            <a:r>
              <a:rPr lang="en-US" sz="1600" dirty="0">
                <a:latin typeface="Calibri" panose="020F0502020204030204" pitchFamily="34" charset="0"/>
                <a:cs typeface="Calibri" panose="020F0502020204030204" pitchFamily="34" charset="0"/>
                <a:hlinkClick r:id="rId7"/>
              </a:rPr>
              <a:t>https://</a:t>
            </a:r>
            <a:r>
              <a:rPr lang="en-US" sz="1600" dirty="0" smtClean="0">
                <a:latin typeface="Calibri" panose="020F0502020204030204" pitchFamily="34" charset="0"/>
                <a:cs typeface="Calibri" panose="020F0502020204030204" pitchFamily="34" charset="0"/>
                <a:hlinkClick r:id="rId7"/>
              </a:rPr>
              <a:t>www.facebook.com/SCSCroundtable</a:t>
            </a:r>
            <a:endParaRPr lang="en-US" sz="1600" dirty="0" smtClean="0">
              <a:latin typeface="Calibri" panose="020F0502020204030204" pitchFamily="34" charset="0"/>
              <a:cs typeface="Calibri" panose="020F0502020204030204" pitchFamily="34" charset="0"/>
            </a:endParaRPr>
          </a:p>
          <a:p>
            <a:pPr>
              <a:spcBef>
                <a:spcPts val="1000"/>
              </a:spcBef>
              <a:spcAft>
                <a:spcPts val="1000"/>
              </a:spcAft>
            </a:pPr>
            <a:r>
              <a:rPr lang="en-US" sz="1600" dirty="0" smtClean="0">
                <a:latin typeface="Calibri" panose="020F0502020204030204" pitchFamily="34" charset="0"/>
                <a:cs typeface="Calibri" panose="020F0502020204030204" pitchFamily="34" charset="0"/>
              </a:rPr>
              <a:t>SJC Ad Hoc Committee Report: </a:t>
            </a:r>
            <a:r>
              <a:rPr lang="en-US" sz="1600" dirty="0">
                <a:latin typeface="Calibri" panose="020F0502020204030204" pitchFamily="34" charset="0"/>
                <a:cs typeface="Calibri" panose="020F0502020204030204" pitchFamily="34" charset="0"/>
                <a:hlinkClick r:id="rId8"/>
              </a:rPr>
              <a:t>https://</a:t>
            </a:r>
            <a:r>
              <a:rPr lang="en-US" sz="1600" dirty="0" smtClean="0">
                <a:latin typeface="Calibri" panose="020F0502020204030204" pitchFamily="34" charset="0"/>
                <a:cs typeface="Calibri" panose="020F0502020204030204" pitchFamily="34" charset="0"/>
                <a:hlinkClick r:id="rId8"/>
              </a:rPr>
              <a:t>www.flysanjose.com/Ad_Hoc_Meetings</a:t>
            </a:r>
            <a:endParaRPr lang="en-US" sz="1600" dirty="0" smtClean="0">
              <a:latin typeface="Calibri" panose="020F0502020204030204" pitchFamily="34" charset="0"/>
              <a:cs typeface="Calibri" panose="020F0502020204030204" pitchFamily="34" charset="0"/>
            </a:endParaRPr>
          </a:p>
          <a:p>
            <a:pPr>
              <a:spcBef>
                <a:spcPts val="1000"/>
              </a:spcBef>
              <a:spcAft>
                <a:spcPts val="1000"/>
              </a:spcAft>
            </a:pPr>
            <a:r>
              <a:rPr lang="en-US" sz="1600" dirty="0" smtClean="0">
                <a:latin typeface="Calibri" panose="020F0502020204030204" pitchFamily="34" charset="0"/>
                <a:cs typeface="Calibri" panose="020F0502020204030204" pitchFamily="34" charset="0"/>
              </a:rPr>
              <a:t>Select Committee Report: </a:t>
            </a:r>
            <a:r>
              <a:rPr lang="en-US" sz="1600" dirty="0">
                <a:latin typeface="Calibri" panose="020F0502020204030204" pitchFamily="34" charset="0"/>
                <a:cs typeface="Calibri" panose="020F0502020204030204" pitchFamily="34" charset="0"/>
                <a:hlinkClick r:id="rId9"/>
              </a:rPr>
              <a:t>https://eshoo.house.gov/wp-content/uploads/2016/12/111716-Report-of-the-Select-Comm-on-SoBayArrvls-FINAL.pdf</a:t>
            </a:r>
            <a:endParaRPr lang="en-US" sz="1600" dirty="0" smtClean="0">
              <a:latin typeface="Calibri" panose="020F0502020204030204" pitchFamily="34" charset="0"/>
              <a:cs typeface="Calibri" panose="020F0502020204030204" pitchFamily="34" charset="0"/>
            </a:endParaRPr>
          </a:p>
        </p:txBody>
      </p:sp>
      <p:sp>
        <p:nvSpPr>
          <p:cNvPr id="4" name="Title 1"/>
          <p:cNvSpPr txBox="1">
            <a:spLocks/>
          </p:cNvSpPr>
          <p:nvPr/>
        </p:nvSpPr>
        <p:spPr bwMode="auto">
          <a:xfrm>
            <a:off x="457200" y="114301"/>
            <a:ext cx="8229600"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kern="0" dirty="0" smtClean="0">
                <a:solidFill>
                  <a:schemeClr val="tx1"/>
                </a:solidFill>
                <a:latin typeface="Calibri" panose="020F0502020204030204" pitchFamily="34" charset="0"/>
              </a:rPr>
              <a:t>Links to SCSC Roundtable Resources</a:t>
            </a:r>
            <a:endParaRPr lang="en-US" kern="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579646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Presentation Outline</a:t>
            </a:r>
          </a:p>
        </p:txBody>
      </p:sp>
      <p:sp>
        <p:nvSpPr>
          <p:cNvPr id="4" name="Title 1"/>
          <p:cNvSpPr txBox="1">
            <a:spLocks/>
          </p:cNvSpPr>
          <p:nvPr/>
        </p:nvSpPr>
        <p:spPr bwMode="auto">
          <a:xfrm>
            <a:off x="457200" y="114301"/>
            <a:ext cx="8229600"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i="1" kern="0" dirty="0" smtClean="0">
                <a:solidFill>
                  <a:schemeClr val="tx1"/>
                </a:solidFill>
                <a:latin typeface="Calibri" panose="020F0502020204030204" pitchFamily="34" charset="0"/>
              </a:rPr>
              <a:t>Roundtable Member Questions?</a:t>
            </a:r>
            <a:endParaRPr lang="en-US" i="1" kern="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876040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Presentation Outline</a:t>
            </a:r>
          </a:p>
        </p:txBody>
      </p:sp>
      <p:sp>
        <p:nvSpPr>
          <p:cNvPr id="3" name="Content Placeholder 2"/>
          <p:cNvSpPr>
            <a:spLocks noGrp="1"/>
          </p:cNvSpPr>
          <p:nvPr>
            <p:ph idx="1"/>
          </p:nvPr>
        </p:nvSpPr>
        <p:spPr>
          <a:xfrm>
            <a:off x="457200" y="914400"/>
            <a:ext cx="8229600" cy="4114800"/>
          </a:xfrm>
        </p:spPr>
        <p:txBody>
          <a:bodyPr/>
          <a:lstStyle/>
          <a:p>
            <a:pPr>
              <a:spcBef>
                <a:spcPts val="500"/>
              </a:spcBef>
              <a:spcAft>
                <a:spcPts val="500"/>
              </a:spcAft>
            </a:pPr>
            <a:r>
              <a:rPr lang="en-US" sz="2000" dirty="0" smtClean="0">
                <a:latin typeface="Calibri" panose="020F0502020204030204" pitchFamily="34" charset="0"/>
              </a:rPr>
              <a:t>Purpose of this Briefing</a:t>
            </a:r>
          </a:p>
          <a:p>
            <a:pPr>
              <a:spcBef>
                <a:spcPts val="500"/>
              </a:spcBef>
              <a:spcAft>
                <a:spcPts val="500"/>
              </a:spcAft>
            </a:pPr>
            <a:r>
              <a:rPr lang="en-US" sz="2000" dirty="0" smtClean="0">
                <a:latin typeface="Calibri" panose="020F0502020204030204" pitchFamily="34" charset="0"/>
              </a:rPr>
              <a:t>Genesis of the Santa Clara/Santa Cruz Counties/Airport Community Roundtable (SCSC Roundtable)</a:t>
            </a:r>
          </a:p>
          <a:p>
            <a:pPr>
              <a:spcBef>
                <a:spcPts val="500"/>
              </a:spcBef>
              <a:spcAft>
                <a:spcPts val="500"/>
              </a:spcAft>
            </a:pPr>
            <a:r>
              <a:rPr lang="en-US" sz="2000" dirty="0" smtClean="0">
                <a:latin typeface="Calibri" panose="020F0502020204030204" pitchFamily="34" charset="0"/>
              </a:rPr>
              <a:t>SCSC Roundtable Membership</a:t>
            </a:r>
          </a:p>
          <a:p>
            <a:pPr>
              <a:spcBef>
                <a:spcPts val="500"/>
              </a:spcBef>
              <a:spcAft>
                <a:spcPts val="500"/>
              </a:spcAft>
            </a:pPr>
            <a:r>
              <a:rPr lang="en-US" sz="2000" dirty="0" smtClean="0">
                <a:latin typeface="Calibri" panose="020F0502020204030204" pitchFamily="34" charset="0"/>
              </a:rPr>
              <a:t>Meeting Location, Frequency,</a:t>
            </a:r>
            <a:br>
              <a:rPr lang="en-US" sz="2000" dirty="0" smtClean="0">
                <a:latin typeface="Calibri" panose="020F0502020204030204" pitchFamily="34" charset="0"/>
              </a:rPr>
            </a:br>
            <a:r>
              <a:rPr lang="en-US" sz="2000" dirty="0" smtClean="0">
                <a:latin typeface="Calibri" panose="020F0502020204030204" pitchFamily="34" charset="0"/>
              </a:rPr>
              <a:t>and Accessibility</a:t>
            </a:r>
          </a:p>
          <a:p>
            <a:pPr>
              <a:spcBef>
                <a:spcPts val="500"/>
              </a:spcBef>
              <a:spcAft>
                <a:spcPts val="500"/>
              </a:spcAft>
            </a:pPr>
            <a:r>
              <a:rPr lang="en-US" sz="2000" dirty="0" smtClean="0">
                <a:latin typeface="Calibri" panose="020F0502020204030204" pitchFamily="34" charset="0"/>
              </a:rPr>
              <a:t>SCSC Website</a:t>
            </a:r>
          </a:p>
          <a:p>
            <a:pPr>
              <a:spcBef>
                <a:spcPts val="500"/>
              </a:spcBef>
              <a:spcAft>
                <a:spcPts val="500"/>
              </a:spcAft>
            </a:pPr>
            <a:r>
              <a:rPr lang="en-US" sz="2000" dirty="0" smtClean="0">
                <a:latin typeface="Calibri" panose="020F0502020204030204" pitchFamily="34" charset="0"/>
              </a:rPr>
              <a:t>Accomplishments</a:t>
            </a:r>
          </a:p>
          <a:p>
            <a:pPr>
              <a:spcBef>
                <a:spcPts val="500"/>
              </a:spcBef>
              <a:spcAft>
                <a:spcPts val="500"/>
              </a:spcAft>
            </a:pPr>
            <a:r>
              <a:rPr lang="en-US" sz="2000" dirty="0" smtClean="0">
                <a:latin typeface="Calibri" panose="020F0502020204030204" pitchFamily="34" charset="0"/>
              </a:rPr>
              <a:t>Resources</a:t>
            </a:r>
          </a:p>
          <a:p>
            <a:pPr>
              <a:spcBef>
                <a:spcPts val="500"/>
              </a:spcBef>
              <a:spcAft>
                <a:spcPts val="500"/>
              </a:spcAft>
            </a:pPr>
            <a:r>
              <a:rPr lang="en-US" sz="2000" dirty="0" smtClean="0">
                <a:latin typeface="Calibri" panose="020F0502020204030204" pitchFamily="34" charset="0"/>
              </a:rPr>
              <a:t>Summary</a:t>
            </a:r>
          </a:p>
          <a:p>
            <a:pPr>
              <a:spcBef>
                <a:spcPts val="1800"/>
              </a:spcBef>
              <a:spcAft>
                <a:spcPts val="1800"/>
              </a:spcAft>
            </a:pPr>
            <a:endParaRPr lang="en-US" sz="2000" dirty="0" smtClean="0">
              <a:latin typeface="Calibri" panose="020F0502020204030204" pitchFamily="34" charset="0"/>
            </a:endParaRPr>
          </a:p>
        </p:txBody>
      </p:sp>
      <p:sp>
        <p:nvSpPr>
          <p:cNvPr id="4" name="Title 1"/>
          <p:cNvSpPr txBox="1">
            <a:spLocks/>
          </p:cNvSpPr>
          <p:nvPr/>
        </p:nvSpPr>
        <p:spPr bwMode="auto">
          <a:xfrm>
            <a:off x="457200" y="114301"/>
            <a:ext cx="8229600"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kern="0" dirty="0" smtClean="0">
                <a:solidFill>
                  <a:schemeClr val="tx1"/>
                </a:solidFill>
                <a:latin typeface="Calibri" panose="020F0502020204030204" pitchFamily="34" charset="0"/>
              </a:rPr>
              <a:t>Presentation Outline</a:t>
            </a:r>
            <a:endParaRPr lang="en-US" kern="0" dirty="0">
              <a:solidFill>
                <a:schemeClr val="tx1"/>
              </a:solidFill>
              <a:latin typeface="Calibri" panose="020F0502020204030204" pitchFamily="34" charset="0"/>
            </a:endParaRPr>
          </a:p>
        </p:txBody>
      </p:sp>
      <p:pic>
        <p:nvPicPr>
          <p:cNvPr id="1026" name="Picture 2" descr="This map created by the FAA shows traffic from all three major Bay Area airports in a 24-hour period. Photo: Federal Aviation Administration"/>
          <p:cNvPicPr>
            <a:picLocks noChangeAspect="1" noChangeArrowheads="1"/>
          </p:cNvPicPr>
          <p:nvPr/>
        </p:nvPicPr>
        <p:blipFill rotWithShape="1">
          <a:blip r:embed="rId2">
            <a:extLst>
              <a:ext uri="{28A0092B-C50C-407E-A947-70E740481C1C}">
                <a14:useLocalDpi xmlns:a14="http://schemas.microsoft.com/office/drawing/2010/main" val="0"/>
              </a:ext>
            </a:extLst>
          </a:blip>
          <a:srcRect t="902"/>
          <a:stretch/>
        </p:blipFill>
        <p:spPr bwMode="auto">
          <a:xfrm>
            <a:off x="4572000" y="2114550"/>
            <a:ext cx="4309821" cy="24279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95800" y="4629150"/>
            <a:ext cx="2209800" cy="184666"/>
          </a:xfrm>
          <a:prstGeom prst="rect">
            <a:avLst/>
          </a:prstGeom>
          <a:noFill/>
        </p:spPr>
        <p:txBody>
          <a:bodyPr wrap="square" rtlCol="0">
            <a:spAutoFit/>
          </a:bodyPr>
          <a:lstStyle/>
          <a:p>
            <a:r>
              <a:rPr lang="en-US" sz="600" dirty="0" smtClean="0"/>
              <a:t>Source: Federal Aviation Administration</a:t>
            </a:r>
            <a:endParaRPr lang="en-US" sz="600" dirty="0"/>
          </a:p>
        </p:txBody>
      </p:sp>
    </p:spTree>
    <p:extLst>
      <p:ext uri="{BB962C8B-B14F-4D97-AF65-F5344CB8AC3E}">
        <p14:creationId xmlns:p14="http://schemas.microsoft.com/office/powerpoint/2010/main" val="669202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Presentation Outline</a:t>
            </a:r>
          </a:p>
        </p:txBody>
      </p:sp>
      <p:sp>
        <p:nvSpPr>
          <p:cNvPr id="3" name="Content Placeholder 2"/>
          <p:cNvSpPr>
            <a:spLocks noGrp="1"/>
          </p:cNvSpPr>
          <p:nvPr>
            <p:ph idx="1"/>
          </p:nvPr>
        </p:nvSpPr>
        <p:spPr>
          <a:xfrm>
            <a:off x="457200" y="742950"/>
            <a:ext cx="8458200" cy="4343400"/>
          </a:xfrm>
        </p:spPr>
        <p:txBody>
          <a:bodyPr/>
          <a:lstStyle/>
          <a:p>
            <a:pPr marL="0" indent="0">
              <a:spcBef>
                <a:spcPts val="1200"/>
              </a:spcBef>
              <a:spcAft>
                <a:spcPts val="1200"/>
              </a:spcAft>
              <a:buNone/>
            </a:pPr>
            <a:r>
              <a:rPr lang="en-US" sz="2000" b="1" dirty="0" smtClean="0">
                <a:latin typeface="Calibri" panose="020F0502020204030204" pitchFamily="34" charset="0"/>
              </a:rPr>
              <a:t>LAX/Airport Community Roundtable Work Program Item C1, “Establish Working Relationships with Other Roundtables,” expresses the Roundtable membership’s “. . .desire to establish formal ongoing working relationships with other airport noise Roundtables or other community forums.”</a:t>
            </a:r>
          </a:p>
          <a:p>
            <a:pPr>
              <a:spcBef>
                <a:spcPts val="1200"/>
              </a:spcBef>
              <a:spcAft>
                <a:spcPts val="1200"/>
              </a:spcAft>
            </a:pPr>
            <a:r>
              <a:rPr lang="en-US" sz="1800" dirty="0" smtClean="0">
                <a:latin typeface="Calibri" panose="020F0502020204030204" pitchFamily="34" charset="0"/>
              </a:rPr>
              <a:t>The LAX Roundtable Facilitator is charged with arranging for guest speakers from other airport noise forums</a:t>
            </a:r>
          </a:p>
          <a:p>
            <a:pPr>
              <a:spcBef>
                <a:spcPts val="1200"/>
              </a:spcBef>
              <a:spcAft>
                <a:spcPts val="1200"/>
              </a:spcAft>
            </a:pPr>
            <a:r>
              <a:rPr lang="en-US" sz="1800" dirty="0" smtClean="0">
                <a:latin typeface="Calibri" panose="020F0502020204030204" pitchFamily="34" charset="0"/>
              </a:rPr>
              <a:t>I serve as the Consultant/Facilitator for the SCSC Roundtable and I’m delighted to share </a:t>
            </a:r>
            <a:r>
              <a:rPr lang="en-US" sz="1800" dirty="0">
                <a:latin typeface="Calibri" panose="020F0502020204030204" pitchFamily="34" charset="0"/>
              </a:rPr>
              <a:t>the background on the SCSC </a:t>
            </a:r>
            <a:r>
              <a:rPr lang="en-US" sz="1800" dirty="0" smtClean="0">
                <a:latin typeface="Calibri" panose="020F0502020204030204" pitchFamily="34" charset="0"/>
              </a:rPr>
              <a:t>Roundtable with the LAX/Community Noise Roundtable</a:t>
            </a:r>
          </a:p>
          <a:p>
            <a:pPr>
              <a:spcBef>
                <a:spcPts val="1200"/>
              </a:spcBef>
              <a:spcAft>
                <a:spcPts val="1200"/>
              </a:spcAft>
            </a:pPr>
            <a:r>
              <a:rPr lang="en-US" sz="1800" dirty="0" smtClean="0">
                <a:latin typeface="Calibri" panose="020F0502020204030204" pitchFamily="34" charset="0"/>
              </a:rPr>
              <a:t>The SCSC Roundtable Chairperson Mary-Lynne Bernald asked me to extend her greetings to you</a:t>
            </a:r>
          </a:p>
        </p:txBody>
      </p:sp>
      <p:sp>
        <p:nvSpPr>
          <p:cNvPr id="4" name="Title 1"/>
          <p:cNvSpPr txBox="1">
            <a:spLocks/>
          </p:cNvSpPr>
          <p:nvPr/>
        </p:nvSpPr>
        <p:spPr bwMode="auto">
          <a:xfrm>
            <a:off x="457200" y="114301"/>
            <a:ext cx="8229600"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kern="0" dirty="0">
                <a:solidFill>
                  <a:schemeClr val="tx1"/>
                </a:solidFill>
                <a:latin typeface="Calibri" panose="020F0502020204030204" pitchFamily="34" charset="0"/>
              </a:rPr>
              <a:t>Purpose of this Briefing</a:t>
            </a:r>
          </a:p>
        </p:txBody>
      </p:sp>
    </p:spTree>
    <p:extLst>
      <p:ext uri="{BB962C8B-B14F-4D97-AF65-F5344CB8AC3E}">
        <p14:creationId xmlns:p14="http://schemas.microsoft.com/office/powerpoint/2010/main" val="1130396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Presentation Outline</a:t>
            </a:r>
          </a:p>
        </p:txBody>
      </p:sp>
      <p:sp>
        <p:nvSpPr>
          <p:cNvPr id="3" name="Content Placeholder 2"/>
          <p:cNvSpPr>
            <a:spLocks noGrp="1"/>
          </p:cNvSpPr>
          <p:nvPr>
            <p:ph idx="1"/>
          </p:nvPr>
        </p:nvSpPr>
        <p:spPr>
          <a:xfrm>
            <a:off x="457200" y="742950"/>
            <a:ext cx="8458200" cy="4343400"/>
          </a:xfrm>
        </p:spPr>
        <p:txBody>
          <a:bodyPr/>
          <a:lstStyle/>
          <a:p>
            <a:pPr>
              <a:spcBef>
                <a:spcPts val="900"/>
              </a:spcBef>
              <a:spcAft>
                <a:spcPts val="900"/>
              </a:spcAft>
            </a:pPr>
            <a:r>
              <a:rPr lang="en-US" sz="1800" dirty="0" smtClean="0">
                <a:latin typeface="Calibri" panose="020F0502020204030204" pitchFamily="34" charset="0"/>
              </a:rPr>
              <a:t>There have been several presentations by other Roundtable’s/Noise Forums to the LAX/Community Noise Roundtable including representatives from the:</a:t>
            </a:r>
          </a:p>
          <a:p>
            <a:pPr lvl="1">
              <a:spcBef>
                <a:spcPts val="900"/>
              </a:spcBef>
              <a:spcAft>
                <a:spcPts val="900"/>
              </a:spcAft>
            </a:pPr>
            <a:r>
              <a:rPr lang="en-US" sz="1400" dirty="0" smtClean="0">
                <a:latin typeface="Calibri" panose="020F0502020204030204" pitchFamily="34" charset="0"/>
              </a:rPr>
              <a:t>San Francisco International Airport/Community Roundtable, and</a:t>
            </a:r>
          </a:p>
          <a:p>
            <a:pPr lvl="1">
              <a:spcBef>
                <a:spcPts val="900"/>
              </a:spcBef>
              <a:spcAft>
                <a:spcPts val="900"/>
              </a:spcAft>
            </a:pPr>
            <a:r>
              <a:rPr lang="en-US" sz="1400" dirty="0" smtClean="0">
                <a:latin typeface="Calibri" panose="020F0502020204030204" pitchFamily="34" charset="0"/>
              </a:rPr>
              <a:t>Portland International Airport Citizen’s Noise Advisory Committee</a:t>
            </a:r>
          </a:p>
          <a:p>
            <a:pPr>
              <a:spcBef>
                <a:spcPts val="900"/>
              </a:spcBef>
              <a:spcAft>
                <a:spcPts val="900"/>
              </a:spcAft>
            </a:pPr>
            <a:r>
              <a:rPr lang="en-US" sz="1800" dirty="0" smtClean="0">
                <a:latin typeface="Calibri" panose="020F0502020204030204" pitchFamily="34" charset="0"/>
              </a:rPr>
              <a:t>The benefit of interacting with other Roundtables is to:</a:t>
            </a:r>
          </a:p>
          <a:p>
            <a:pPr lvl="1">
              <a:spcBef>
                <a:spcPts val="900"/>
              </a:spcBef>
              <a:spcAft>
                <a:spcPts val="900"/>
              </a:spcAft>
            </a:pPr>
            <a:r>
              <a:rPr lang="en-US" sz="1400" dirty="0" smtClean="0">
                <a:latin typeface="Calibri" panose="020F0502020204030204" pitchFamily="34" charset="0"/>
              </a:rPr>
              <a:t>Consider different approaches to addressing aircraft noise issues,</a:t>
            </a:r>
          </a:p>
          <a:p>
            <a:pPr lvl="1">
              <a:spcBef>
                <a:spcPts val="900"/>
              </a:spcBef>
              <a:spcAft>
                <a:spcPts val="900"/>
              </a:spcAft>
            </a:pPr>
            <a:r>
              <a:rPr lang="en-US" sz="1400" dirty="0">
                <a:latin typeface="Calibri" panose="020F0502020204030204" pitchFamily="34" charset="0"/>
              </a:rPr>
              <a:t>L</a:t>
            </a:r>
            <a:r>
              <a:rPr lang="en-US" sz="1400" dirty="0" smtClean="0">
                <a:latin typeface="Calibri" panose="020F0502020204030204" pitchFamily="34" charset="0"/>
              </a:rPr>
              <a:t>earn about alternative formation and meeting approaches,</a:t>
            </a:r>
          </a:p>
          <a:p>
            <a:pPr lvl="1">
              <a:spcBef>
                <a:spcPts val="900"/>
              </a:spcBef>
              <a:spcAft>
                <a:spcPts val="900"/>
              </a:spcAft>
            </a:pPr>
            <a:r>
              <a:rPr lang="en-US" sz="1400" dirty="0">
                <a:latin typeface="Calibri" panose="020F0502020204030204" pitchFamily="34" charset="0"/>
              </a:rPr>
              <a:t>L</a:t>
            </a:r>
            <a:r>
              <a:rPr lang="en-US" sz="1400" dirty="0" smtClean="0">
                <a:latin typeface="Calibri" panose="020F0502020204030204" pitchFamily="34" charset="0"/>
              </a:rPr>
              <a:t>everage common concerns for airline and legislative body consideration/action, and</a:t>
            </a:r>
          </a:p>
          <a:p>
            <a:pPr lvl="1">
              <a:spcBef>
                <a:spcPts val="900"/>
              </a:spcBef>
              <a:spcAft>
                <a:spcPts val="900"/>
              </a:spcAft>
            </a:pPr>
            <a:r>
              <a:rPr lang="en-US" sz="1400" dirty="0" smtClean="0">
                <a:latin typeface="Calibri" panose="020F0502020204030204" pitchFamily="34" charset="0"/>
              </a:rPr>
              <a:t>Share experiences to reduce the learning curve and expedite the development of solutions</a:t>
            </a:r>
          </a:p>
        </p:txBody>
      </p:sp>
      <p:sp>
        <p:nvSpPr>
          <p:cNvPr id="4" name="Title 1"/>
          <p:cNvSpPr txBox="1">
            <a:spLocks/>
          </p:cNvSpPr>
          <p:nvPr/>
        </p:nvSpPr>
        <p:spPr bwMode="auto">
          <a:xfrm>
            <a:off x="457200" y="114301"/>
            <a:ext cx="8229600"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kern="0" dirty="0">
                <a:solidFill>
                  <a:schemeClr val="tx1"/>
                </a:solidFill>
                <a:latin typeface="Calibri" panose="020F0502020204030204" pitchFamily="34" charset="0"/>
              </a:rPr>
              <a:t>Purpose of this </a:t>
            </a:r>
            <a:r>
              <a:rPr lang="en-US" kern="0" dirty="0" smtClean="0">
                <a:solidFill>
                  <a:schemeClr val="tx1"/>
                </a:solidFill>
                <a:latin typeface="Calibri" panose="020F0502020204030204" pitchFamily="34" charset="0"/>
              </a:rPr>
              <a:t>Briefing (cont.)</a:t>
            </a:r>
            <a:endParaRPr lang="en-US" kern="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279889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Presentation Outline</a:t>
            </a:r>
          </a:p>
        </p:txBody>
      </p:sp>
      <p:sp>
        <p:nvSpPr>
          <p:cNvPr id="3" name="Content Placeholder 2"/>
          <p:cNvSpPr>
            <a:spLocks noGrp="1"/>
          </p:cNvSpPr>
          <p:nvPr>
            <p:ph idx="1"/>
          </p:nvPr>
        </p:nvSpPr>
        <p:spPr>
          <a:xfrm>
            <a:off x="457200" y="742950"/>
            <a:ext cx="8458200" cy="4343400"/>
          </a:xfrm>
        </p:spPr>
        <p:txBody>
          <a:bodyPr/>
          <a:lstStyle/>
          <a:p>
            <a:pPr marL="0" indent="0">
              <a:spcBef>
                <a:spcPts val="1200"/>
              </a:spcBef>
              <a:spcAft>
                <a:spcPts val="1200"/>
              </a:spcAft>
              <a:buNone/>
            </a:pPr>
            <a:r>
              <a:rPr lang="en-US" sz="2000" b="1" dirty="0" smtClean="0">
                <a:latin typeface="Calibri" panose="020F0502020204030204" pitchFamily="34" charset="0"/>
              </a:rPr>
              <a:t>The SCSC Roundtable was formed as a follow-on public forum to the “Select Committee on South Bay Arrivals” (Select Committee) and the “San Jose International Airport Ad Hoc Advisory Committee on South Flow Arrivals” (SJC Ad Hoc Committee)</a:t>
            </a:r>
            <a:endParaRPr lang="en-US" sz="2000" b="1" dirty="0">
              <a:latin typeface="Calibri" panose="020F0502020204030204" pitchFamily="34" charset="0"/>
            </a:endParaRPr>
          </a:p>
          <a:p>
            <a:pPr>
              <a:spcBef>
                <a:spcPts val="900"/>
              </a:spcBef>
              <a:spcAft>
                <a:spcPts val="900"/>
              </a:spcAft>
            </a:pPr>
            <a:r>
              <a:rPr lang="en-US" sz="1600" dirty="0" smtClean="0">
                <a:latin typeface="Calibri" panose="020F0502020204030204" pitchFamily="34" charset="0"/>
              </a:rPr>
              <a:t>The Select Committee and SJC Ad Hoc Committee were formed in response to widespread community complaints regarding changes in aircraft noise exposure resulting from the implementation of the Northern California Metroplex flight procedures for San Francisco International Airport (SFO), San Jose International Airport (SJC), and Oakland International Airport (OAK)</a:t>
            </a:r>
          </a:p>
          <a:p>
            <a:pPr>
              <a:spcBef>
                <a:spcPts val="900"/>
              </a:spcBef>
              <a:spcAft>
                <a:spcPts val="900"/>
              </a:spcAft>
            </a:pPr>
            <a:r>
              <a:rPr lang="en-US" sz="1600" dirty="0">
                <a:latin typeface="Calibri" panose="020F0502020204030204" pitchFamily="34" charset="0"/>
              </a:rPr>
              <a:t>The Select Committee and SJC Ad Hoc </a:t>
            </a:r>
            <a:r>
              <a:rPr lang="en-US" sz="1600" dirty="0" smtClean="0">
                <a:latin typeface="Calibri" panose="020F0502020204030204" pitchFamily="34" charset="0"/>
              </a:rPr>
              <a:t>Committee met for several months, forwarded numerous noise abatement recommendations to the FAA for its consideration, and disbanded</a:t>
            </a:r>
          </a:p>
          <a:p>
            <a:pPr>
              <a:spcBef>
                <a:spcPts val="900"/>
              </a:spcBef>
              <a:spcAft>
                <a:spcPts val="900"/>
              </a:spcAft>
            </a:pPr>
            <a:r>
              <a:rPr lang="en-US" sz="1600" dirty="0" smtClean="0">
                <a:latin typeface="Calibri" panose="020F0502020204030204" pitchFamily="34" charset="0"/>
              </a:rPr>
              <a:t>Congressional representatives in the region saw the need for a follow-on organization and continued public input process, so work began on forming the SCSC Roundtable</a:t>
            </a:r>
          </a:p>
        </p:txBody>
      </p:sp>
      <p:sp>
        <p:nvSpPr>
          <p:cNvPr id="4" name="Title 1"/>
          <p:cNvSpPr txBox="1">
            <a:spLocks/>
          </p:cNvSpPr>
          <p:nvPr/>
        </p:nvSpPr>
        <p:spPr bwMode="auto">
          <a:xfrm>
            <a:off x="457200" y="114301"/>
            <a:ext cx="8229600"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kern="0" dirty="0">
                <a:solidFill>
                  <a:schemeClr val="tx1"/>
                </a:solidFill>
                <a:latin typeface="Calibri" panose="020F0502020204030204" pitchFamily="34" charset="0"/>
              </a:rPr>
              <a:t>Genesis of </a:t>
            </a:r>
            <a:r>
              <a:rPr lang="en-US" kern="0" dirty="0" smtClean="0">
                <a:solidFill>
                  <a:schemeClr val="tx1"/>
                </a:solidFill>
                <a:latin typeface="Calibri" panose="020F0502020204030204" pitchFamily="34" charset="0"/>
              </a:rPr>
              <a:t>the SCSC Roundtable</a:t>
            </a:r>
            <a:endParaRPr lang="en-US" kern="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737918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Presentation Outline</a:t>
            </a:r>
          </a:p>
        </p:txBody>
      </p:sp>
      <p:sp>
        <p:nvSpPr>
          <p:cNvPr id="3" name="Content Placeholder 2"/>
          <p:cNvSpPr>
            <a:spLocks noGrp="1"/>
          </p:cNvSpPr>
          <p:nvPr>
            <p:ph idx="1"/>
          </p:nvPr>
        </p:nvSpPr>
        <p:spPr>
          <a:xfrm>
            <a:off x="457200" y="742950"/>
            <a:ext cx="8458200" cy="4343400"/>
          </a:xfrm>
        </p:spPr>
        <p:txBody>
          <a:bodyPr/>
          <a:lstStyle/>
          <a:p>
            <a:pPr marL="0" indent="0">
              <a:spcBef>
                <a:spcPts val="1200"/>
              </a:spcBef>
              <a:spcAft>
                <a:spcPts val="1200"/>
              </a:spcAft>
              <a:buNone/>
            </a:pPr>
            <a:r>
              <a:rPr lang="en-US" sz="2000" b="1" dirty="0" smtClean="0">
                <a:latin typeface="Calibri" panose="020F0502020204030204" pitchFamily="34" charset="0"/>
              </a:rPr>
              <a:t>The Cities Association of Santa Clara County took the lead role in working with potential member agencies to develop a Memorandum of Understanding upon which the new SCSC Roundtable would be based</a:t>
            </a:r>
            <a:endParaRPr lang="en-US" sz="2000" b="1" dirty="0">
              <a:latin typeface="Calibri" panose="020F0502020204030204" pitchFamily="34" charset="0"/>
            </a:endParaRPr>
          </a:p>
          <a:p>
            <a:pPr>
              <a:spcBef>
                <a:spcPts val="900"/>
              </a:spcBef>
              <a:spcAft>
                <a:spcPts val="900"/>
              </a:spcAft>
            </a:pPr>
            <a:r>
              <a:rPr lang="en-US" sz="1600" dirty="0" smtClean="0">
                <a:latin typeface="Calibri" panose="020F0502020204030204" pitchFamily="34" charset="0"/>
              </a:rPr>
              <a:t>The Cities Association also serves as the financial body through which membership fees are paid and consultant activity for the SCSC Roundtable is funded</a:t>
            </a:r>
          </a:p>
          <a:p>
            <a:pPr>
              <a:spcBef>
                <a:spcPts val="900"/>
              </a:spcBef>
              <a:spcAft>
                <a:spcPts val="900"/>
              </a:spcAft>
            </a:pPr>
            <a:r>
              <a:rPr lang="en-US" sz="1600" dirty="0" smtClean="0">
                <a:latin typeface="Calibri" panose="020F0502020204030204" pitchFamily="34" charset="0"/>
              </a:rPr>
              <a:t>The SCSC Roundtable is funded by the member agencies via</a:t>
            </a:r>
            <a:br>
              <a:rPr lang="en-US" sz="1600" dirty="0" smtClean="0">
                <a:latin typeface="Calibri" panose="020F0502020204030204" pitchFamily="34" charset="0"/>
              </a:rPr>
            </a:br>
            <a:r>
              <a:rPr lang="en-US" sz="1600" dirty="0" smtClean="0">
                <a:latin typeface="Calibri" panose="020F0502020204030204" pitchFamily="34" charset="0"/>
              </a:rPr>
              <a:t>a prorated formula based on population</a:t>
            </a:r>
          </a:p>
          <a:p>
            <a:pPr>
              <a:spcBef>
                <a:spcPts val="900"/>
              </a:spcBef>
              <a:spcAft>
                <a:spcPts val="900"/>
              </a:spcAft>
            </a:pPr>
            <a:r>
              <a:rPr lang="en-US" sz="1600" dirty="0" smtClean="0">
                <a:latin typeface="Calibri" panose="020F0502020204030204" pitchFamily="34" charset="0"/>
              </a:rPr>
              <a:t>Of the 21 cities and counties invited to join the SCSC Roundtable,</a:t>
            </a:r>
            <a:br>
              <a:rPr lang="en-US" sz="1600" dirty="0" smtClean="0">
                <a:latin typeface="Calibri" panose="020F0502020204030204" pitchFamily="34" charset="0"/>
              </a:rPr>
            </a:br>
            <a:r>
              <a:rPr lang="en-US" sz="1600" dirty="0" smtClean="0">
                <a:latin typeface="Calibri" panose="020F0502020204030204" pitchFamily="34" charset="0"/>
              </a:rPr>
              <a:t>11 </a:t>
            </a:r>
            <a:r>
              <a:rPr lang="en-US" sz="1600" dirty="0">
                <a:latin typeface="Calibri" panose="020F0502020204030204" pitchFamily="34" charset="0"/>
              </a:rPr>
              <a:t>cities and 2 counties have </a:t>
            </a:r>
            <a:r>
              <a:rPr lang="en-US" sz="1600" dirty="0" smtClean="0">
                <a:latin typeface="Calibri" panose="020F0502020204030204" pitchFamily="34" charset="0"/>
              </a:rPr>
              <a:t>chosen to become members</a:t>
            </a:r>
          </a:p>
          <a:p>
            <a:pPr>
              <a:spcBef>
                <a:spcPts val="900"/>
              </a:spcBef>
              <a:spcAft>
                <a:spcPts val="900"/>
              </a:spcAft>
            </a:pPr>
            <a:r>
              <a:rPr lang="en-US" sz="1600" dirty="0" smtClean="0">
                <a:latin typeface="Calibri" panose="020F0502020204030204" pitchFamily="34" charset="0"/>
              </a:rPr>
              <a:t>There are no airport members on the SCSC Roundtable</a:t>
            </a:r>
          </a:p>
        </p:txBody>
      </p:sp>
      <p:sp>
        <p:nvSpPr>
          <p:cNvPr id="4" name="Title 1"/>
          <p:cNvSpPr txBox="1">
            <a:spLocks/>
          </p:cNvSpPr>
          <p:nvPr/>
        </p:nvSpPr>
        <p:spPr bwMode="auto">
          <a:xfrm>
            <a:off x="457200" y="114301"/>
            <a:ext cx="8229600"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kern="0" dirty="0">
                <a:solidFill>
                  <a:schemeClr val="tx1"/>
                </a:solidFill>
                <a:latin typeface="Calibri" panose="020F0502020204030204" pitchFamily="34" charset="0"/>
              </a:rPr>
              <a:t>Genesis of </a:t>
            </a:r>
            <a:r>
              <a:rPr lang="en-US" kern="0" dirty="0" smtClean="0">
                <a:solidFill>
                  <a:schemeClr val="tx1"/>
                </a:solidFill>
                <a:latin typeface="Calibri" panose="020F0502020204030204" pitchFamily="34" charset="0"/>
              </a:rPr>
              <a:t>the SCSC Roundtable (cont.)</a:t>
            </a:r>
            <a:endParaRPr lang="en-US" kern="0" dirty="0">
              <a:solidFill>
                <a:schemeClr val="tx1"/>
              </a:solidFill>
              <a:latin typeface="Calibri" panose="020F0502020204030204" pitchFamily="34" charset="0"/>
            </a:endParaRPr>
          </a:p>
        </p:txBody>
      </p:sp>
      <p:pic>
        <p:nvPicPr>
          <p:cNvPr id="3074" name="Picture 2" descr="Image result for cities association of santa clara coun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419350"/>
            <a:ext cx="2209800"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00800" y="4673084"/>
            <a:ext cx="2209800" cy="184666"/>
          </a:xfrm>
          <a:prstGeom prst="rect">
            <a:avLst/>
          </a:prstGeom>
          <a:noFill/>
        </p:spPr>
        <p:txBody>
          <a:bodyPr wrap="square" rtlCol="0">
            <a:spAutoFit/>
          </a:bodyPr>
          <a:lstStyle/>
          <a:p>
            <a:r>
              <a:rPr lang="en-US" sz="600" dirty="0" smtClean="0"/>
              <a:t>Source: Cities Association of Santa Clara County</a:t>
            </a:r>
            <a:endParaRPr lang="en-US" sz="600" dirty="0"/>
          </a:p>
        </p:txBody>
      </p:sp>
    </p:spTree>
    <p:extLst>
      <p:ext uri="{BB962C8B-B14F-4D97-AF65-F5344CB8AC3E}">
        <p14:creationId xmlns:p14="http://schemas.microsoft.com/office/powerpoint/2010/main" val="57627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Presentation Outline</a:t>
            </a:r>
          </a:p>
        </p:txBody>
      </p:sp>
      <p:sp>
        <p:nvSpPr>
          <p:cNvPr id="3" name="Content Placeholder 2"/>
          <p:cNvSpPr>
            <a:spLocks noGrp="1"/>
          </p:cNvSpPr>
          <p:nvPr>
            <p:ph idx="1"/>
          </p:nvPr>
        </p:nvSpPr>
        <p:spPr>
          <a:xfrm>
            <a:off x="457200" y="742950"/>
            <a:ext cx="8458200" cy="4343400"/>
          </a:xfrm>
        </p:spPr>
        <p:txBody>
          <a:bodyPr/>
          <a:lstStyle/>
          <a:p>
            <a:pPr marL="0" indent="0">
              <a:spcBef>
                <a:spcPts val="1200"/>
              </a:spcBef>
              <a:spcAft>
                <a:spcPts val="1200"/>
              </a:spcAft>
              <a:buNone/>
            </a:pPr>
            <a:r>
              <a:rPr lang="en-US" sz="2000" b="1" dirty="0" smtClean="0">
                <a:latin typeface="Calibri" panose="020F0502020204030204" pitchFamily="34" charset="0"/>
              </a:rPr>
              <a:t>The following cities and counties comprise the SCSC Roundtable Membership:</a:t>
            </a:r>
            <a:endParaRPr lang="en-US" sz="2000" b="1" dirty="0">
              <a:latin typeface="Calibri" panose="020F0502020204030204" pitchFamily="34" charset="0"/>
            </a:endParaRPr>
          </a:p>
          <a:p>
            <a:pPr>
              <a:spcBef>
                <a:spcPts val="900"/>
              </a:spcBef>
              <a:spcAft>
                <a:spcPts val="900"/>
              </a:spcAft>
            </a:pPr>
            <a:r>
              <a:rPr lang="en-US" sz="1600" dirty="0" smtClean="0">
                <a:latin typeface="Calibri" panose="020F0502020204030204" pitchFamily="34" charset="0"/>
              </a:rPr>
              <a:t>City of Capitola</a:t>
            </a:r>
          </a:p>
          <a:p>
            <a:pPr>
              <a:spcBef>
                <a:spcPts val="900"/>
              </a:spcBef>
              <a:spcAft>
                <a:spcPts val="900"/>
              </a:spcAft>
            </a:pPr>
            <a:r>
              <a:rPr lang="en-US" sz="1600" dirty="0" smtClean="0">
                <a:latin typeface="Calibri" panose="020F0502020204030204" pitchFamily="34" charset="0"/>
              </a:rPr>
              <a:t>City of Cupertino</a:t>
            </a:r>
          </a:p>
          <a:p>
            <a:pPr>
              <a:spcBef>
                <a:spcPts val="900"/>
              </a:spcBef>
              <a:spcAft>
                <a:spcPts val="900"/>
              </a:spcAft>
            </a:pPr>
            <a:r>
              <a:rPr lang="en-US" sz="1600" dirty="0" smtClean="0">
                <a:latin typeface="Calibri" panose="020F0502020204030204" pitchFamily="34" charset="0"/>
              </a:rPr>
              <a:t>City of Los Altos</a:t>
            </a:r>
          </a:p>
          <a:p>
            <a:pPr>
              <a:spcBef>
                <a:spcPts val="900"/>
              </a:spcBef>
              <a:spcAft>
                <a:spcPts val="900"/>
              </a:spcAft>
            </a:pPr>
            <a:r>
              <a:rPr lang="en-US" sz="1600" dirty="0" smtClean="0">
                <a:latin typeface="Calibri" panose="020F0502020204030204" pitchFamily="34" charset="0"/>
              </a:rPr>
              <a:t>City of Los Altos Hills</a:t>
            </a:r>
          </a:p>
          <a:p>
            <a:pPr>
              <a:spcBef>
                <a:spcPts val="900"/>
              </a:spcBef>
              <a:spcAft>
                <a:spcPts val="900"/>
              </a:spcAft>
            </a:pPr>
            <a:r>
              <a:rPr lang="en-US" sz="1600" dirty="0" smtClean="0">
                <a:latin typeface="Calibri" panose="020F0502020204030204" pitchFamily="34" charset="0"/>
              </a:rPr>
              <a:t>City of Monte Sereno</a:t>
            </a:r>
          </a:p>
          <a:p>
            <a:pPr>
              <a:spcBef>
                <a:spcPts val="900"/>
              </a:spcBef>
              <a:spcAft>
                <a:spcPts val="900"/>
              </a:spcAft>
            </a:pPr>
            <a:r>
              <a:rPr lang="en-US" sz="1600" dirty="0" smtClean="0">
                <a:latin typeface="Calibri" panose="020F0502020204030204" pitchFamily="34" charset="0"/>
              </a:rPr>
              <a:t>City of Mountain View</a:t>
            </a:r>
          </a:p>
          <a:p>
            <a:pPr>
              <a:spcBef>
                <a:spcPts val="900"/>
              </a:spcBef>
              <a:spcAft>
                <a:spcPts val="900"/>
              </a:spcAft>
            </a:pPr>
            <a:r>
              <a:rPr lang="en-US" sz="1600" dirty="0" smtClean="0">
                <a:latin typeface="Calibri" panose="020F0502020204030204" pitchFamily="34" charset="0"/>
              </a:rPr>
              <a:t>City of Palo Alto</a:t>
            </a:r>
          </a:p>
        </p:txBody>
      </p:sp>
      <p:sp>
        <p:nvSpPr>
          <p:cNvPr id="4" name="Title 1"/>
          <p:cNvSpPr txBox="1">
            <a:spLocks/>
          </p:cNvSpPr>
          <p:nvPr/>
        </p:nvSpPr>
        <p:spPr bwMode="auto">
          <a:xfrm>
            <a:off x="457200" y="114301"/>
            <a:ext cx="8229600"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kern="0" dirty="0" smtClean="0">
                <a:solidFill>
                  <a:schemeClr val="tx1"/>
                </a:solidFill>
                <a:latin typeface="Calibri" panose="020F0502020204030204" pitchFamily="34" charset="0"/>
              </a:rPr>
              <a:t>SCSC Roundtable Membership</a:t>
            </a:r>
            <a:endParaRPr lang="en-US" kern="0" dirty="0">
              <a:solidFill>
                <a:schemeClr val="tx1"/>
              </a:solidFill>
              <a:latin typeface="Calibri" panose="020F0502020204030204" pitchFamily="34" charset="0"/>
            </a:endParaRPr>
          </a:p>
        </p:txBody>
      </p:sp>
      <p:pic>
        <p:nvPicPr>
          <p:cNvPr id="2050" name="Picture 2" descr="http://www.beelineglass.com/images/bay_area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352550"/>
            <a:ext cx="2895600" cy="33910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86400" y="4749284"/>
            <a:ext cx="2209800" cy="184666"/>
          </a:xfrm>
          <a:prstGeom prst="rect">
            <a:avLst/>
          </a:prstGeom>
          <a:noFill/>
        </p:spPr>
        <p:txBody>
          <a:bodyPr wrap="square" rtlCol="0">
            <a:spAutoFit/>
          </a:bodyPr>
          <a:lstStyle/>
          <a:p>
            <a:r>
              <a:rPr lang="en-US" sz="600" dirty="0" smtClean="0"/>
              <a:t>Source: Beeline Glass Co. Inc.</a:t>
            </a:r>
            <a:endParaRPr lang="en-US" sz="600" dirty="0"/>
          </a:p>
        </p:txBody>
      </p:sp>
      <p:sp>
        <p:nvSpPr>
          <p:cNvPr id="8" name="Content Placeholder 2"/>
          <p:cNvSpPr txBox="1">
            <a:spLocks/>
          </p:cNvSpPr>
          <p:nvPr/>
        </p:nvSpPr>
        <p:spPr bwMode="auto">
          <a:xfrm>
            <a:off x="3048000" y="1306830"/>
            <a:ext cx="8458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900"/>
              </a:spcBef>
              <a:spcAft>
                <a:spcPts val="900"/>
              </a:spcAft>
            </a:pPr>
            <a:r>
              <a:rPr lang="en-US" sz="1600" kern="0" dirty="0" smtClean="0">
                <a:latin typeface="Calibri" panose="020F0502020204030204" pitchFamily="34" charset="0"/>
              </a:rPr>
              <a:t>City of Santa Clara</a:t>
            </a:r>
          </a:p>
          <a:p>
            <a:pPr>
              <a:spcBef>
                <a:spcPts val="900"/>
              </a:spcBef>
              <a:spcAft>
                <a:spcPts val="900"/>
              </a:spcAft>
            </a:pPr>
            <a:r>
              <a:rPr lang="en-US" sz="1600" kern="0" dirty="0" smtClean="0">
                <a:latin typeface="Calibri" panose="020F0502020204030204" pitchFamily="34" charset="0"/>
              </a:rPr>
              <a:t>City of Santa Cruz</a:t>
            </a:r>
          </a:p>
          <a:p>
            <a:pPr>
              <a:spcBef>
                <a:spcPts val="900"/>
              </a:spcBef>
              <a:spcAft>
                <a:spcPts val="900"/>
              </a:spcAft>
            </a:pPr>
            <a:r>
              <a:rPr lang="en-US" sz="1600" kern="0" dirty="0" smtClean="0">
                <a:latin typeface="Calibri" panose="020F0502020204030204" pitchFamily="34" charset="0"/>
              </a:rPr>
              <a:t>City of Saratoga</a:t>
            </a:r>
          </a:p>
          <a:p>
            <a:pPr>
              <a:spcBef>
                <a:spcPts val="900"/>
              </a:spcBef>
              <a:spcAft>
                <a:spcPts val="900"/>
              </a:spcAft>
            </a:pPr>
            <a:r>
              <a:rPr lang="en-US" sz="1600" kern="0" dirty="0" smtClean="0">
                <a:latin typeface="Calibri" panose="020F0502020204030204" pitchFamily="34" charset="0"/>
              </a:rPr>
              <a:t>City of Sunnyvale</a:t>
            </a:r>
          </a:p>
          <a:p>
            <a:pPr>
              <a:spcBef>
                <a:spcPts val="900"/>
              </a:spcBef>
              <a:spcAft>
                <a:spcPts val="900"/>
              </a:spcAft>
            </a:pPr>
            <a:r>
              <a:rPr lang="en-US" sz="1600" kern="0" dirty="0" smtClean="0">
                <a:latin typeface="Calibri" panose="020F0502020204030204" pitchFamily="34" charset="0"/>
              </a:rPr>
              <a:t>County of Santa Clara</a:t>
            </a:r>
          </a:p>
          <a:p>
            <a:pPr>
              <a:spcBef>
                <a:spcPts val="900"/>
              </a:spcBef>
              <a:spcAft>
                <a:spcPts val="900"/>
              </a:spcAft>
            </a:pPr>
            <a:r>
              <a:rPr lang="en-US" sz="1600" kern="0" dirty="0" smtClean="0">
                <a:latin typeface="Calibri" panose="020F0502020204030204" pitchFamily="34" charset="0"/>
              </a:rPr>
              <a:t>County of Santa Cruz</a:t>
            </a:r>
          </a:p>
        </p:txBody>
      </p:sp>
    </p:spTree>
    <p:extLst>
      <p:ext uri="{BB962C8B-B14F-4D97-AF65-F5344CB8AC3E}">
        <p14:creationId xmlns:p14="http://schemas.microsoft.com/office/powerpoint/2010/main" val="2504416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Presentation Outline</a:t>
            </a:r>
          </a:p>
        </p:txBody>
      </p:sp>
      <p:sp>
        <p:nvSpPr>
          <p:cNvPr id="3" name="Content Placeholder 2"/>
          <p:cNvSpPr>
            <a:spLocks noGrp="1"/>
          </p:cNvSpPr>
          <p:nvPr>
            <p:ph idx="1"/>
          </p:nvPr>
        </p:nvSpPr>
        <p:spPr>
          <a:xfrm>
            <a:off x="457200" y="742950"/>
            <a:ext cx="8458200" cy="4343400"/>
          </a:xfrm>
        </p:spPr>
        <p:txBody>
          <a:bodyPr/>
          <a:lstStyle/>
          <a:p>
            <a:pPr marL="0" indent="0">
              <a:spcBef>
                <a:spcPts val="1200"/>
              </a:spcBef>
              <a:spcAft>
                <a:spcPts val="1200"/>
              </a:spcAft>
              <a:buNone/>
            </a:pPr>
            <a:r>
              <a:rPr lang="en-US" sz="2000" b="1" dirty="0" smtClean="0">
                <a:latin typeface="Calibri" panose="020F0502020204030204" pitchFamily="34" charset="0"/>
              </a:rPr>
              <a:t>The SCSC Roundtable Membership is comprised of elected city officials and elected county officials or designated county </a:t>
            </a:r>
            <a:r>
              <a:rPr lang="en-US" sz="2000" b="1" smtClean="0">
                <a:latin typeface="Calibri" panose="020F0502020204030204" pitchFamily="34" charset="0"/>
              </a:rPr>
              <a:t>staff </a:t>
            </a:r>
            <a:r>
              <a:rPr lang="en-US" sz="2000" b="1" smtClean="0">
                <a:latin typeface="Calibri" panose="020F0502020204030204" pitchFamily="34" charset="0"/>
              </a:rPr>
              <a:t>members</a:t>
            </a:r>
            <a:endParaRPr lang="en-US" sz="2000" b="1" dirty="0">
              <a:latin typeface="Calibri" panose="020F0502020204030204" pitchFamily="34" charset="0"/>
            </a:endParaRPr>
          </a:p>
          <a:p>
            <a:pPr>
              <a:spcBef>
                <a:spcPts val="900"/>
              </a:spcBef>
              <a:spcAft>
                <a:spcPts val="900"/>
              </a:spcAft>
            </a:pPr>
            <a:r>
              <a:rPr lang="en-US" sz="1600" dirty="0" smtClean="0">
                <a:latin typeface="Calibri" panose="020F0502020204030204" pitchFamily="34" charset="0"/>
              </a:rPr>
              <a:t>There are no community group or neighborhood association representatives on the SCSC Roundtable</a:t>
            </a:r>
          </a:p>
          <a:p>
            <a:pPr lvl="1">
              <a:spcBef>
                <a:spcPts val="900"/>
              </a:spcBef>
              <a:spcAft>
                <a:spcPts val="900"/>
              </a:spcAft>
            </a:pPr>
            <a:r>
              <a:rPr lang="en-US" sz="1200" dirty="0" smtClean="0">
                <a:latin typeface="Calibri" panose="020F0502020204030204" pitchFamily="34" charset="0"/>
              </a:rPr>
              <a:t>Residents are not permitted to represent cities or counties on the Roundtable</a:t>
            </a:r>
          </a:p>
          <a:p>
            <a:pPr>
              <a:spcBef>
                <a:spcPts val="900"/>
              </a:spcBef>
              <a:spcAft>
                <a:spcPts val="900"/>
              </a:spcAft>
            </a:pPr>
            <a:r>
              <a:rPr lang="en-US" sz="1600" dirty="0" smtClean="0">
                <a:solidFill>
                  <a:schemeClr val="accent4"/>
                </a:solidFill>
                <a:latin typeface="Calibri" panose="020F0502020204030204" pitchFamily="34" charset="0"/>
              </a:rPr>
              <a:t>FAA </a:t>
            </a:r>
            <a:r>
              <a:rPr lang="en-US" sz="1600" dirty="0" smtClean="0">
                <a:latin typeface="Calibri" panose="020F0502020204030204" pitchFamily="34" charset="0"/>
              </a:rPr>
              <a:t>staff have attended and participated in every meeting</a:t>
            </a:r>
          </a:p>
          <a:p>
            <a:pPr lvl="1">
              <a:spcBef>
                <a:spcPts val="900"/>
              </a:spcBef>
              <a:spcAft>
                <a:spcPts val="900"/>
              </a:spcAft>
            </a:pPr>
            <a:r>
              <a:rPr lang="en-US" sz="1200" dirty="0" smtClean="0">
                <a:latin typeface="Calibri" panose="020F0502020204030204" pitchFamily="34" charset="0"/>
              </a:rPr>
              <a:t> The FAA has committed to providing Technical Support staff at the SCSC Roundtable meetings on an every-other-month basis</a:t>
            </a:r>
          </a:p>
        </p:txBody>
      </p:sp>
      <p:sp>
        <p:nvSpPr>
          <p:cNvPr id="4" name="Title 1"/>
          <p:cNvSpPr txBox="1">
            <a:spLocks/>
          </p:cNvSpPr>
          <p:nvPr/>
        </p:nvSpPr>
        <p:spPr bwMode="auto">
          <a:xfrm>
            <a:off x="457200" y="114301"/>
            <a:ext cx="8229600"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kern="0" dirty="0" smtClean="0">
                <a:solidFill>
                  <a:schemeClr val="tx1"/>
                </a:solidFill>
                <a:latin typeface="Calibri" panose="020F0502020204030204" pitchFamily="34" charset="0"/>
              </a:rPr>
              <a:t>SCSC Roundtable Membership (cont.)</a:t>
            </a:r>
            <a:endParaRPr lang="en-US" kern="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39823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Presentation Outline</a:t>
            </a:r>
          </a:p>
        </p:txBody>
      </p:sp>
      <p:sp>
        <p:nvSpPr>
          <p:cNvPr id="3" name="Content Placeholder 2"/>
          <p:cNvSpPr>
            <a:spLocks noGrp="1"/>
          </p:cNvSpPr>
          <p:nvPr>
            <p:ph idx="1"/>
          </p:nvPr>
        </p:nvSpPr>
        <p:spPr>
          <a:xfrm>
            <a:off x="457200" y="742950"/>
            <a:ext cx="8458200" cy="4343400"/>
          </a:xfrm>
        </p:spPr>
        <p:txBody>
          <a:bodyPr/>
          <a:lstStyle/>
          <a:p>
            <a:pPr>
              <a:spcBef>
                <a:spcPts val="900"/>
              </a:spcBef>
              <a:spcAft>
                <a:spcPts val="900"/>
              </a:spcAft>
            </a:pPr>
            <a:r>
              <a:rPr lang="en-US" sz="1600" dirty="0" smtClean="0">
                <a:latin typeface="Calibri" panose="020F0502020204030204" pitchFamily="34" charset="0"/>
              </a:rPr>
              <a:t>SFO Airport Noise Abatement Office staff have attended and participated in every meeting</a:t>
            </a:r>
          </a:p>
          <a:p>
            <a:pPr>
              <a:spcBef>
                <a:spcPts val="900"/>
              </a:spcBef>
              <a:spcAft>
                <a:spcPts val="900"/>
              </a:spcAft>
            </a:pPr>
            <a:r>
              <a:rPr lang="en-US" sz="1600" dirty="0" smtClean="0">
                <a:latin typeface="Calibri" panose="020F0502020204030204" pitchFamily="34" charset="0"/>
              </a:rPr>
              <a:t>Staff from the congressional offices of Anna Eshoo, Ro Khanna, and Jimmy Panetta regularly attend the SCSC Roundtable meetings</a:t>
            </a:r>
          </a:p>
          <a:p>
            <a:pPr>
              <a:spcBef>
                <a:spcPts val="900"/>
              </a:spcBef>
              <a:spcAft>
                <a:spcPts val="900"/>
              </a:spcAft>
            </a:pPr>
            <a:r>
              <a:rPr lang="en-US" sz="1600" dirty="0" smtClean="0">
                <a:latin typeface="Calibri" panose="020F0502020204030204" pitchFamily="34" charset="0"/>
              </a:rPr>
              <a:t>To date, the City of San Jose and San Jose International Airport have declined to participate in the SCSC Roundtable, but discussions are ongoing</a:t>
            </a:r>
          </a:p>
        </p:txBody>
      </p:sp>
      <p:sp>
        <p:nvSpPr>
          <p:cNvPr id="4" name="Title 1"/>
          <p:cNvSpPr txBox="1">
            <a:spLocks/>
          </p:cNvSpPr>
          <p:nvPr/>
        </p:nvSpPr>
        <p:spPr bwMode="auto">
          <a:xfrm>
            <a:off x="457200" y="114301"/>
            <a:ext cx="8229600"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kern="0" dirty="0" smtClean="0">
                <a:solidFill>
                  <a:schemeClr val="tx1"/>
                </a:solidFill>
                <a:latin typeface="Calibri" panose="020F0502020204030204" pitchFamily="34" charset="0"/>
              </a:rPr>
              <a:t>SCSC Roundtable Membership (cont.)</a:t>
            </a:r>
            <a:endParaRPr lang="en-US" kern="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242260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Draft_June_8_NDA_Study_Presentation_LAWA_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Draft_June_8_NDA_Study_Presentation_LAWA_Template.pptx</Template>
  <TotalTime>6360</TotalTime>
  <Words>1248</Words>
  <Application>Microsoft Office PowerPoint</Application>
  <PresentationFormat>On-screen Show (16:9)</PresentationFormat>
  <Paragraphs>139</Paragraphs>
  <Slides>17</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ＭＳ Ｐゴシック</vt:lpstr>
      <vt:lpstr>Arial</vt:lpstr>
      <vt:lpstr>Calibri</vt:lpstr>
      <vt:lpstr>Times New Roman</vt:lpstr>
      <vt:lpstr>Draft_June_8_NDA_Study_Presentation_LAWA_Template</vt:lpstr>
      <vt:lpstr>2_Custom Design</vt:lpstr>
      <vt:lpstr>1_Custom Design</vt:lpstr>
      <vt:lpstr>Work Program C1 – Briefing on the Santa Clara/Santa Cruz Counties/Airport Community Roundtable  September 11, 2019</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vector>
  </TitlesOfParts>
  <Company>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Program A13 – North Downwind Arrival Study Results  June 8, 2016</dc:title>
  <dc:creator>Steven Alverson</dc:creator>
  <cp:lastModifiedBy>Steven Alverson</cp:lastModifiedBy>
  <cp:revision>565</cp:revision>
  <cp:lastPrinted>2016-05-04T21:54:25Z</cp:lastPrinted>
  <dcterms:created xsi:type="dcterms:W3CDTF">2016-06-01T22:48:10Z</dcterms:created>
  <dcterms:modified xsi:type="dcterms:W3CDTF">2019-09-10T23:22:12Z</dcterms:modified>
</cp:coreProperties>
</file>