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910" r:id="rId2"/>
    <p:sldId id="1437" r:id="rId3"/>
    <p:sldId id="1440" r:id="rId4"/>
    <p:sldId id="1466" r:id="rId5"/>
    <p:sldId id="1458" r:id="rId6"/>
    <p:sldId id="1450" r:id="rId7"/>
    <p:sldId id="1456" r:id="rId8"/>
    <p:sldId id="1464" r:id="rId9"/>
    <p:sldId id="1465" r:id="rId10"/>
    <p:sldId id="1449" r:id="rId11"/>
    <p:sldId id="1462" r:id="rId12"/>
    <p:sldId id="1457" r:id="rId13"/>
    <p:sldId id="1463" r:id="rId14"/>
    <p:sldId id="1474" r:id="rId15"/>
    <p:sldId id="1146" r:id="rId16"/>
    <p:sldId id="10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am Zuk" initials="MZ" lastIdx="8" clrIdx="0">
    <p:extLst>
      <p:ext uri="{19B8F6BF-5375-455C-9EA6-DF929625EA0E}">
        <p15:presenceInfo xmlns:p15="http://schemas.microsoft.com/office/powerpoint/2012/main" userId="Miriam Zuk" providerId="None"/>
      </p:ext>
    </p:extLst>
  </p:cmAuthor>
  <p:cmAuthor id="2" name="Christy Leffall" initials="CL" lastIdx="1" clrIdx="1">
    <p:extLst>
      <p:ext uri="{19B8F6BF-5375-455C-9EA6-DF929625EA0E}">
        <p15:presenceInfo xmlns:p15="http://schemas.microsoft.com/office/powerpoint/2012/main" userId="S::cleffall@bayareametro.gov::1075c7d6-ed40-429d-bfa1-25b168b05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903"/>
    <a:srgbClr val="71A84F"/>
    <a:srgbClr val="66A1A2"/>
    <a:srgbClr val="63A589"/>
    <a:srgbClr val="52A5B6"/>
    <a:srgbClr val="53B3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80103" autoAdjust="0"/>
  </p:normalViewPr>
  <p:slideViewPr>
    <p:cSldViewPr snapToGrid="0">
      <p:cViewPr varScale="1">
        <p:scale>
          <a:sx n="68" d="100"/>
          <a:sy n="68" d="100"/>
        </p:scale>
        <p:origin x="948" y="60"/>
      </p:cViewPr>
      <p:guideLst/>
    </p:cSldViewPr>
  </p:slideViewPr>
  <p:notesTextViewPr>
    <p:cViewPr>
      <p:scale>
        <a:sx n="1" d="1"/>
        <a:sy n="1" d="1"/>
      </p:scale>
      <p:origin x="0" y="0"/>
    </p:cViewPr>
  </p:notesTextViewPr>
  <p:sorterViewPr>
    <p:cViewPr>
      <p:scale>
        <a:sx n="100" d="100"/>
        <a:sy n="100" d="100"/>
      </p:scale>
      <p:origin x="0" y="-66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1T11:12:05.823" idx="1">
    <p:pos x="7472" y="3840"/>
    <p:text>maybe some mention of the target demographic being POC if the city is largely white.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02CFD-F750-44ED-ABA7-1AE5F3D703A0}"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0820D-5337-4E52-A073-4B35965AFE81}" type="slidenum">
              <a:rPr lang="en-US" smtClean="0"/>
              <a:t>‹#›</a:t>
            </a:fld>
            <a:endParaRPr lang="en-US"/>
          </a:p>
        </p:txBody>
      </p:sp>
    </p:spTree>
    <p:extLst>
      <p:ext uri="{BB962C8B-B14F-4D97-AF65-F5344CB8AC3E}">
        <p14:creationId xmlns:p14="http://schemas.microsoft.com/office/powerpoint/2010/main" val="152641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feh.ca.gov/housing/#whoBod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ginfo.legislature.ca.gov/faces/billTextClient.xhtml?bill_id=201720180AB68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nthemap.ces.censu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1">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3DF-FBA4-4D26-948C-FB655D8B8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84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https://belonging.berkeley.edu/2021-tcac-opportunity-map]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zoom into [your] county and the city of [your city], you can see that our community is [local context]. This is a map of neighborhood opportunity map, created by TCAC/HCD  These measures are determined by a combination of factors including: air quality, access to parks and open space, crime, school quality, and access to jobs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Overlaying this information with the previous race/ethnicity data can help us better understand our segregation and access to neighborhood opportunity  patterns.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Optional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this map doesn’t show is the regional racial disparities of the populations that live in different resource areas. Nearly half of the region’s White and Asian population lives in high and highest resource communities, whereas half of the region’s Latinx and more than half of the region’s Black population lives in low resource or high segregation &amp; poverty neighborhoods (CA Fair Housing Task Force,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for regional context, ABAG/MTC have identified high resource areas, in addition to priority development areas and transit-rich areas, as a targeted growth geography in Plan Bay Area 2050.  The Final RHNA Methodology and Draft Allocations adopted by the ABAG Executive Board in May, incorporate high opportunity areas as a heavily weighted factor in determining the allocation of low- and very low-income housing units. This methodology, and the inclusion of the Equity Adjustment, serve to satisfy affirmatively furthering fair housing, which is one of the 5 statutory objectives of RHNA.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5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HCD’s AFFH Data Viewer and ABAG’s HESS tool can help in this task</a:t>
            </a:r>
            <a:endParaRPr lang="en-US" sz="18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753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173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15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3DF-FBA4-4D26-948C-FB655D8B8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74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Here are a list of key AFFH links from HCD- including the main website, the data viewer, and the AFFH guidance memo. Also ABAG’s housing TA website, HE checklist, the housing needs data packets, and a video presentation previewing ABAG’s research with UC Merced on segregation and land use.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3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08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To combat a history of racial housing discrimination, segregation, and unequal access to opportunity, the Fair Housing Act was passed in 1968, which [read clause]. </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Fair housing aim to ensure that people have access to quality housing of their choice and the resources attached to place of residence regardless of their race, national origin, family status, religion, sex or disability, often referred to as protected classes (see California list of protected classes </a:t>
            </a:r>
            <a:r>
              <a:rPr lang="en-US" sz="1800" dirty="0">
                <a:solidFill>
                  <a:srgbClr val="1155CC"/>
                </a:solidFill>
                <a:effectLst/>
                <a:latin typeface="Calibri" panose="020F0502020204030204" pitchFamily="34" charset="0"/>
                <a:ea typeface="Calibri" panose="020F0502020204030204" pitchFamily="34" charset="0"/>
                <a:hlinkClick r:id="rId3"/>
              </a:rPr>
              <a:t>here</a:t>
            </a:r>
            <a:r>
              <a:rPr lang="en-US" sz="1800" dirty="0">
                <a:effectLst/>
                <a:latin typeface="Calibri" panose="020F0502020204030204" pitchFamily="34" charset="0"/>
                <a:ea typeface="Calibri" panose="020F0502020204030204" pitchFamily="34" charset="0"/>
              </a:rPr>
              <a:t>)</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However, in the nearly 50 years since the Fair Housing Act was enacted, housing inequality, lack of access to opportunity, and racial and socio-economic segregation have persisted.</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3DF-FBA4-4D26-948C-FB655D8B8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238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55CC"/>
                </a:solidFill>
                <a:effectLst/>
                <a:latin typeface="Calibri" panose="020F0502020204030204" pitchFamily="34" charset="0"/>
                <a:ea typeface="Calibri" panose="020F0502020204030204" pitchFamily="34" charset="0"/>
                <a:hlinkClick r:id="rId3"/>
              </a:rPr>
              <a:t>Assembly Bill 686</a:t>
            </a:r>
            <a:r>
              <a:rPr lang="en-US" sz="1800" dirty="0">
                <a:effectLst/>
                <a:latin typeface="Calibri" panose="020F0502020204030204" pitchFamily="34" charset="0"/>
                <a:ea typeface="Calibri" panose="020F0502020204030204" pitchFamily="34" charset="0"/>
              </a:rPr>
              <a:t> (AB 686), passed in 2018, attempts to deepen California’s commitment to fair housing by requiring jurisdictions to “explicitly address, combat, and relieve disparities resulting from past and current patterns of segregation to foster more inclusive communities.” It builds on the </a:t>
            </a:r>
            <a:r>
              <a:rPr lang="en-US" sz="1200" b="0" i="0" u="none" strike="noStrike" dirty="0">
                <a:solidFill>
                  <a:srgbClr val="000000"/>
                </a:solidFill>
                <a:effectLst/>
                <a:latin typeface="Arial" panose="020B0604020202020204" pitchFamily="34" charset="0"/>
              </a:rPr>
              <a:t>2015 Obama Affirmatively Furthering Fair Housing ruling and applies to all public agencies and added new requirements for the state-mandated Housing Element.  According to the bill, AFFH means [read text]</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3DF-FBA4-4D26-948C-FB655D8B8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25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In April of this year, HCD published an AFFH guidance memo and data viewer mapping tool for compliance with AB 686. The new Housing Element requirements are housed within 5 core statutory elements: outreach, the assessment of fair housing, contributing factors, site inventory, and goals, policies and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I’ll be providing a high level overview of these 5 elements for your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31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Optional info to potentially present:</a:t>
            </a:r>
          </a:p>
          <a:p>
            <a:pPr lvl="1"/>
            <a:r>
              <a:rPr lang="en-US" sz="4000" dirty="0"/>
              <a:t>Geographic and transit access barriers to participation</a:t>
            </a:r>
          </a:p>
          <a:p>
            <a:pPr lvl="1"/>
            <a:r>
              <a:rPr lang="en-US" sz="4000" dirty="0"/>
              <a:t>Meetings scheduled outside of work hours, including evenings &amp; weekends</a:t>
            </a:r>
          </a:p>
          <a:p>
            <a:pPr lvl="1"/>
            <a:r>
              <a:rPr lang="en-US" sz="4000" dirty="0"/>
              <a:t>Translating materials, ample time for review and avoiding overly technical language </a:t>
            </a:r>
          </a:p>
          <a:p>
            <a:pPr lvl="1"/>
            <a:r>
              <a:rPr lang="en-US" sz="4000" dirty="0"/>
              <a:t>National best practices encourage forming an equity advisory committee and providing mini-grants to community organizations to help with engagement</a:t>
            </a:r>
          </a:p>
          <a:p>
            <a:pPr lvl="1"/>
            <a:endParaRPr lang="en-US" sz="4000" dirty="0"/>
          </a:p>
          <a:p>
            <a:r>
              <a:rPr lang="en-US" dirty="0"/>
              <a:t>Examples of key stakeholders to engage with include:</a:t>
            </a:r>
          </a:p>
          <a:p>
            <a:pPr lvl="1"/>
            <a:r>
              <a:rPr lang="en-US" dirty="0"/>
              <a:t>Public housing authorities (PHAs)</a:t>
            </a:r>
          </a:p>
          <a:p>
            <a:pPr lvl="1"/>
            <a:r>
              <a:rPr lang="en-US" dirty="0"/>
              <a:t>Community-based organizations (CBOs) </a:t>
            </a:r>
          </a:p>
          <a:p>
            <a:pPr lvl="1"/>
            <a:r>
              <a:rPr lang="en-US" dirty="0"/>
              <a:t>Housing and community development providers</a:t>
            </a:r>
          </a:p>
          <a:p>
            <a:pPr lvl="1"/>
            <a:r>
              <a:rPr lang="en-US" dirty="0"/>
              <a:t>Lower income community members &amp; households that include persons in protected classes</a:t>
            </a:r>
          </a:p>
          <a:p>
            <a:pPr lvl="1"/>
            <a:r>
              <a:rPr lang="en-US" dirty="0"/>
              <a:t>Fair housing agencies</a:t>
            </a:r>
          </a:p>
          <a:p>
            <a:pPr lvl="1"/>
            <a:r>
              <a:rPr lang="en-US" dirty="0"/>
              <a:t>Regional &amp; independent living centers</a:t>
            </a:r>
          </a:p>
          <a:p>
            <a:pPr lvl="1"/>
            <a:r>
              <a:rPr lang="en-US" dirty="0"/>
              <a:t>Homelessness services agencies</a:t>
            </a:r>
          </a:p>
          <a:p>
            <a:pPr lvl="1"/>
            <a:r>
              <a:rPr lang="en-US" dirty="0"/>
              <a:t>Churches and community service organizations that serve ethnic/linguistic minorities </a:t>
            </a:r>
          </a:p>
          <a:p>
            <a:pPr lvl="1"/>
            <a:r>
              <a:rPr lang="en-US" dirty="0"/>
              <a:t>Who else should we make sure to engage?</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Noto Sans Symbols"/>
                <a:ea typeface="Noto Sans Symbols"/>
                <a:cs typeface="Noto Sans Symbols"/>
              </a:rPr>
              <a:t>For high resourced communities that may be lacking in protected classes and low income residents, consider widening who you consider to be part of your community to include not only those who reside in your jurisdiction, but also people who work there and commute in (e.g., teachers, public agency staff, gardeners, etc.). Some of this data can be collected from </a:t>
            </a:r>
            <a:r>
              <a:rPr lang="en-US" sz="1800" dirty="0">
                <a:solidFill>
                  <a:srgbClr val="1155CC"/>
                </a:solidFill>
                <a:effectLst/>
                <a:latin typeface="Noto Sans Symbols"/>
                <a:ea typeface="Noto Sans Symbols"/>
                <a:cs typeface="Noto Sans Symbols"/>
                <a:hlinkClick r:id="rId3"/>
              </a:rPr>
              <a:t>https://onthemap.ces.census.gov/</a:t>
            </a:r>
            <a:r>
              <a:rPr lang="en-US" sz="1800" dirty="0">
                <a:solidFill>
                  <a:srgbClr val="000000"/>
                </a:solidFill>
                <a:effectLst/>
                <a:latin typeface="Noto Sans Symbols"/>
                <a:ea typeface="Noto Sans Symbols"/>
                <a:cs typeface="Noto Sans Symbols"/>
              </a:rPr>
              <a:t>.  In addition, HCD recommends engaging local, regional, or statewide advocacy organizations in the outreach process (see page 21 of AFFH Guidance).  </a:t>
            </a:r>
            <a:endParaRPr lang="en-US" sz="1800" dirty="0">
              <a:effectLst/>
              <a:latin typeface="Noto Sans Symbols"/>
              <a:ea typeface="Noto Sans Symbols"/>
              <a:cs typeface="Noto Sans Symbols"/>
            </a:endParaRPr>
          </a:p>
          <a:p>
            <a:pPr lvl="1"/>
            <a:endParaRPr lang="en-US" dirty="0"/>
          </a:p>
          <a:p>
            <a:pPr lvl="1"/>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28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Important to note that many resources have been made available to help in this phase and that HCD will be paying close attention to the incorporation of local knowledge and data into this assessment. Some of this information can be gathered through our community outreach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Optional items to mention: ABAG and HCD tools to help in this exercise (AFFH data viewer, ABAG housing needs data,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2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[Link: https://mtcdrive.app.box.com/s/nei8x775oi5m47mqhu8ctpyyqrioa2v3/folder/134776621160]</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[Describe the racial/ethnic composition of your city in relation to the county and the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91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[Link: https://mtc.maps.arcgis.com/apps/instant/media/index.html?appid=4a0188324a144172ab1c9fa6189163a5]</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[Describe the spatial representation of the racial/ethnic composition of your city in relation to surrounding areas in your county and/or across the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45523-B4E5-4901-A03A-22FE88AD0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378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70000">
              <a:schemeClr val="bg1">
                <a:lumMod val="70000"/>
                <a:lumOff val="30000"/>
              </a:schemeClr>
            </a:gs>
            <a:gs pos="100000">
              <a:schemeClr val="bg1">
                <a:lumMod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FE6-28A6-324E-9941-53CE691FB211}"/>
              </a:ext>
            </a:extLst>
          </p:cNvPr>
          <p:cNvSpPr>
            <a:spLocks noGrp="1"/>
          </p:cNvSpPr>
          <p:nvPr>
            <p:ph type="ctrTitle"/>
          </p:nvPr>
        </p:nvSpPr>
        <p:spPr>
          <a:xfrm>
            <a:off x="1077238" y="1122363"/>
            <a:ext cx="9590762" cy="2387600"/>
          </a:xfrm>
        </p:spPr>
        <p:txBody>
          <a:bodyPr anchor="ctr" anchorCtr="0">
            <a:normAutofit/>
          </a:bodyPr>
          <a:lstStyle>
            <a:lvl1pPr algn="l">
              <a:defRPr sz="4800">
                <a:solidFill>
                  <a:schemeClr val="accent5">
                    <a:lumMod val="7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B7204F0-4A2B-1F4B-93FA-BF20E9E846D1}"/>
              </a:ext>
            </a:extLst>
          </p:cNvPr>
          <p:cNvSpPr>
            <a:spLocks noGrp="1"/>
          </p:cNvSpPr>
          <p:nvPr>
            <p:ph type="subTitle" idx="1"/>
          </p:nvPr>
        </p:nvSpPr>
        <p:spPr>
          <a:xfrm>
            <a:off x="4842026" y="3827507"/>
            <a:ext cx="582597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67E56DB-CB3F-8446-B702-82082D862E60}"/>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5" name="Footer Placeholder 4">
            <a:extLst>
              <a:ext uri="{FF2B5EF4-FFF2-40B4-BE49-F238E27FC236}">
                <a16:creationId xmlns:a16="http://schemas.microsoft.com/office/drawing/2014/main" id="{EA02B295-61FD-4349-B47F-59858F6DB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B9664-DF16-3444-A551-23878299810A}"/>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1B20A717-1201-724D-976B-950AC2E60E87}"/>
              </a:ext>
            </a:extLst>
          </p:cNvPr>
          <p:cNvPicPr>
            <a:picLocks noChangeAspect="1"/>
          </p:cNvPicPr>
          <p:nvPr userDrawn="1"/>
        </p:nvPicPr>
        <p:blipFill>
          <a:blip r:embed="rId2"/>
          <a:stretch>
            <a:fillRect/>
          </a:stretch>
        </p:blipFill>
        <p:spPr>
          <a:xfrm>
            <a:off x="899555" y="3891219"/>
            <a:ext cx="3942471" cy="1737360"/>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84DA707-F00B-614E-A812-8CA60D1C9008}"/>
              </a:ext>
            </a:extLst>
          </p:cNvPr>
          <p:cNvPicPr>
            <a:picLocks noChangeAspect="1"/>
          </p:cNvPicPr>
          <p:nvPr/>
        </p:nvPicPr>
        <p:blipFill>
          <a:blip r:embed="rId3"/>
          <a:stretch>
            <a:fillRect/>
          </a:stretch>
        </p:blipFill>
        <p:spPr>
          <a:xfrm>
            <a:off x="768894" y="3630937"/>
            <a:ext cx="3145112" cy="393139"/>
          </a:xfrm>
          <a:prstGeom prst="rect">
            <a:avLst/>
          </a:prstGeom>
        </p:spPr>
      </p:pic>
    </p:spTree>
    <p:extLst>
      <p:ext uri="{BB962C8B-B14F-4D97-AF65-F5344CB8AC3E}">
        <p14:creationId xmlns:p14="http://schemas.microsoft.com/office/powerpoint/2010/main" val="1211960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18223-49ED-5644-B91A-1F29FEF32D4B}"/>
              </a:ext>
            </a:extLst>
          </p:cNvPr>
          <p:cNvSpPr/>
          <p:nvPr userDrawn="1"/>
        </p:nvSpPr>
        <p:spPr>
          <a:xfrm>
            <a:off x="0" y="0"/>
            <a:ext cx="4597052"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BDDCF-F1F5-EE41-9D2D-FD5D3696F160}"/>
              </a:ext>
            </a:extLst>
          </p:cNvPr>
          <p:cNvSpPr>
            <a:spLocks noGrp="1"/>
          </p:cNvSpPr>
          <p:nvPr>
            <p:ph type="title"/>
          </p:nvPr>
        </p:nvSpPr>
        <p:spPr>
          <a:xfrm>
            <a:off x="489060" y="449262"/>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AF18229-6195-AB43-B02D-E25A598A095C}"/>
              </a:ext>
            </a:extLst>
          </p:cNvPr>
          <p:cNvSpPr>
            <a:spLocks noGrp="1"/>
          </p:cNvSpPr>
          <p:nvPr>
            <p:ph idx="1"/>
          </p:nvPr>
        </p:nvSpPr>
        <p:spPr>
          <a:xfrm>
            <a:off x="4910357" y="449263"/>
            <a:ext cx="670127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6DB02B-F810-094A-80BA-C02E09233A8C}"/>
              </a:ext>
            </a:extLst>
          </p:cNvPr>
          <p:cNvSpPr>
            <a:spLocks noGrp="1"/>
          </p:cNvSpPr>
          <p:nvPr>
            <p:ph type="body" sz="half" idx="2"/>
          </p:nvPr>
        </p:nvSpPr>
        <p:spPr>
          <a:xfrm>
            <a:off x="489060" y="2049462"/>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95FE-FA39-7548-8505-23E6A034FC8E}"/>
              </a:ext>
            </a:extLst>
          </p:cNvPr>
          <p:cNvSpPr>
            <a:spLocks noGrp="1"/>
          </p:cNvSpPr>
          <p:nvPr>
            <p:ph type="dt" sz="half" idx="10"/>
          </p:nvPr>
        </p:nvSpPr>
        <p:spPr/>
        <p:txBody>
          <a:bodyPr/>
          <a:lstStyle>
            <a:lvl1pPr>
              <a:defRPr>
                <a:solidFill>
                  <a:schemeClr val="bg1"/>
                </a:solidFill>
              </a:defRPr>
            </a:lvl1pPr>
          </a:lstStyle>
          <a:p>
            <a:fld id="{4192C647-2CC3-1E43-9F5A-5CB13B78CC42}" type="datetimeFigureOut">
              <a:rPr lang="en-US" smtClean="0"/>
              <a:pPr/>
              <a:t>8/6/2021</a:t>
            </a:fld>
            <a:endParaRPr lang="en-US"/>
          </a:p>
        </p:txBody>
      </p:sp>
      <p:sp>
        <p:nvSpPr>
          <p:cNvPr id="6" name="Footer Placeholder 5">
            <a:extLst>
              <a:ext uri="{FF2B5EF4-FFF2-40B4-BE49-F238E27FC236}">
                <a16:creationId xmlns:a16="http://schemas.microsoft.com/office/drawing/2014/main" id="{82984A06-D364-F44B-8F44-396D9834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8B531-3883-6A41-9B33-A05965E20F7F}"/>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9" name="Picture 8">
            <a:extLst>
              <a:ext uri="{FF2B5EF4-FFF2-40B4-BE49-F238E27FC236}">
                <a16:creationId xmlns:a16="http://schemas.microsoft.com/office/drawing/2014/main" id="{DF146E85-A377-B940-9330-FB85235691B4}"/>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11" name="Picture 10">
            <a:extLst>
              <a:ext uri="{FF2B5EF4-FFF2-40B4-BE49-F238E27FC236}">
                <a16:creationId xmlns:a16="http://schemas.microsoft.com/office/drawing/2014/main" id="{D6E3D31E-43E0-DB46-9F3C-43C294833F71}"/>
              </a:ext>
            </a:extLst>
          </p:cNvPr>
          <p:cNvPicPr>
            <a:picLocks noChangeAspect="1"/>
          </p:cNvPicPr>
          <p:nvPr userDrawn="1"/>
        </p:nvPicPr>
        <p:blipFill>
          <a:blip r:embed="rId3">
            <a:alphaModFix amt="55000"/>
          </a:blip>
          <a:srcRect/>
          <a:stretch/>
        </p:blipFill>
        <p:spPr>
          <a:xfrm>
            <a:off x="67848" y="5700109"/>
            <a:ext cx="2089150" cy="262636"/>
          </a:xfrm>
          <a:prstGeom prst="rect">
            <a:avLst/>
          </a:prstGeom>
        </p:spPr>
      </p:pic>
    </p:spTree>
    <p:extLst>
      <p:ext uri="{BB962C8B-B14F-4D97-AF65-F5344CB8AC3E}">
        <p14:creationId xmlns:p14="http://schemas.microsoft.com/office/powerpoint/2010/main" val="336051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D642-B237-B147-9113-5F2B54B2B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64B32F-D4F3-7E4F-AE58-FA06738E52F7}"/>
              </a:ext>
            </a:extLst>
          </p:cNvPr>
          <p:cNvSpPr>
            <a:spLocks noGrp="1"/>
          </p:cNvSpPr>
          <p:nvPr>
            <p:ph type="body" sz="half" idx="2"/>
          </p:nvPr>
        </p:nvSpPr>
        <p:spPr>
          <a:xfrm>
            <a:off x="839788" y="2057399"/>
            <a:ext cx="3932237" cy="3992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1D0-0D4C-0E4F-916A-C1147BC6CABE}"/>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6" name="Footer Placeholder 5">
            <a:extLst>
              <a:ext uri="{FF2B5EF4-FFF2-40B4-BE49-F238E27FC236}">
                <a16:creationId xmlns:a16="http://schemas.microsoft.com/office/drawing/2014/main" id="{6B0E3D35-FF9C-094C-B970-3B1EB170B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55AA0-46F6-6846-BB27-5E2DE76F2044}"/>
              </a:ext>
            </a:extLst>
          </p:cNvPr>
          <p:cNvSpPr>
            <a:spLocks noGrp="1"/>
          </p:cNvSpPr>
          <p:nvPr>
            <p:ph type="sldNum" sz="quarter" idx="12"/>
          </p:nvPr>
        </p:nvSpPr>
        <p:spPr/>
        <p:txBody>
          <a:bodyPr/>
          <a:lstStyle/>
          <a:p>
            <a:fld id="{664336B7-4B1B-B043-B8D4-F2A73EBA36CA}" type="slidenum">
              <a:rPr lang="en-US" smtClean="0"/>
              <a:t>‹#›</a:t>
            </a:fld>
            <a:endParaRPr lang="en-US"/>
          </a:p>
        </p:txBody>
      </p:sp>
      <p:sp>
        <p:nvSpPr>
          <p:cNvPr id="9" name="Content Placeholder 8">
            <a:extLst>
              <a:ext uri="{FF2B5EF4-FFF2-40B4-BE49-F238E27FC236}">
                <a16:creationId xmlns:a16="http://schemas.microsoft.com/office/drawing/2014/main" id="{9B8940EB-C385-5F4F-B057-6AFD72AB570C}"/>
              </a:ext>
            </a:extLst>
          </p:cNvPr>
          <p:cNvSpPr>
            <a:spLocks noGrp="1"/>
          </p:cNvSpPr>
          <p:nvPr>
            <p:ph sz="quarter" idx="13"/>
          </p:nvPr>
        </p:nvSpPr>
        <p:spPr>
          <a:xfrm>
            <a:off x="5038725" y="457200"/>
            <a:ext cx="6572902" cy="559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706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lide">
    <p:bg>
      <p:bgPr>
        <a:solidFill>
          <a:srgbClr val="004A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8D98C-D93F-4A7A-9A05-99F0170AB193}"/>
              </a:ext>
              <a:ext uri="{C183D7F6-B498-43B3-948B-1728B52AA6E4}">
                <adec:decorative xmlns:adec="http://schemas.microsoft.com/office/drawing/2017/decorative" val="1"/>
              </a:ext>
            </a:extLst>
          </p:cNvPr>
          <p:cNvPicPr>
            <a:picLocks noChangeAspect="1"/>
          </p:cNvPicPr>
          <p:nvPr userDrawn="1"/>
        </p:nvPicPr>
        <p:blipFill rotWithShape="1">
          <a:blip r:embed="rId2"/>
          <a:srcRect t="23367"/>
          <a:stretch/>
        </p:blipFill>
        <p:spPr>
          <a:xfrm>
            <a:off x="0" y="0"/>
            <a:ext cx="12192000" cy="6298407"/>
          </a:xfrm>
          <a:prstGeom prst="rect">
            <a:avLst/>
          </a:prstGeom>
        </p:spPr>
      </p:pic>
      <p:sp>
        <p:nvSpPr>
          <p:cNvPr id="3" name="TextBox 2">
            <a:extLst>
              <a:ext uri="{FF2B5EF4-FFF2-40B4-BE49-F238E27FC236}">
                <a16:creationId xmlns:a16="http://schemas.microsoft.com/office/drawing/2014/main" id="{E7065B93-42F0-45EA-9DF1-2C864A4E98B9}"/>
              </a:ext>
              <a:ext uri="{C183D7F6-B498-43B3-948B-1728B52AA6E4}">
                <adec:decorative xmlns:adec="http://schemas.microsoft.com/office/drawing/2017/decorative" val="1"/>
              </a:ext>
            </a:extLst>
          </p:cNvPr>
          <p:cNvSpPr txBox="1"/>
          <p:nvPr userDrawn="1"/>
        </p:nvSpPr>
        <p:spPr>
          <a:xfrm>
            <a:off x="0" y="5842000"/>
            <a:ext cx="12192000" cy="1016000"/>
          </a:xfrm>
          <a:prstGeom prst="rect">
            <a:avLst/>
          </a:prstGeom>
          <a:solidFill>
            <a:schemeClr val="bg1"/>
          </a:solidFill>
        </p:spPr>
        <p:txBody>
          <a:bodyPr wrap="square" anchor="ctr" anchorCtr="0">
            <a:noAutofit/>
          </a:bodyPr>
          <a:lstStyle/>
          <a:p>
            <a:pPr algn="ctr"/>
            <a:endParaRPr lang="en-US" sz="2667">
              <a:solidFill>
                <a:srgbClr val="1D469A"/>
              </a:solidFill>
              <a:latin typeface="Avenir LT Std 65 Medium" panose="020B0803020203020204" pitchFamily="34" charset="0"/>
            </a:endParaRPr>
          </a:p>
        </p:txBody>
      </p:sp>
    </p:spTree>
    <p:extLst>
      <p:ext uri="{BB962C8B-B14F-4D97-AF65-F5344CB8AC3E}">
        <p14:creationId xmlns:p14="http://schemas.microsoft.com/office/powerpoint/2010/main" val="578529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Title and Content">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6248400"/>
            <a:ext cx="12192000" cy="609600"/>
          </a:xfrm>
          <a:prstGeom prst="rect">
            <a:avLst/>
          </a:prstGeom>
          <a:solidFill>
            <a:srgbClr val="FAA519"/>
          </a:solidFill>
          <a:ln>
            <a:noFill/>
          </a:ln>
        </p:spPr>
        <p:style>
          <a:lnRef idx="1">
            <a:schemeClr val="accent1"/>
          </a:lnRef>
          <a:fillRef idx="3">
            <a:schemeClr val="accent1"/>
          </a:fillRef>
          <a:effectRef idx="2">
            <a:schemeClr val="accent1"/>
          </a:effectRef>
          <a:fontRef idx="minor">
            <a:schemeClr val="lt1"/>
          </a:fontRef>
        </p:style>
        <p:txBody>
          <a:bodyPr lIns="108852" tIns="54426" rIns="108852" bIns="54426" rtlCol="0" anchor="ctr"/>
          <a:lstStyle/>
          <a:p>
            <a:pPr algn="ctr"/>
            <a:endParaRPr lang="en-US" sz="1500"/>
          </a:p>
        </p:txBody>
      </p:sp>
      <p:cxnSp>
        <p:nvCxnSpPr>
          <p:cNvPr id="5" name="Straight Connector 4">
            <a:extLst>
              <a:ext uri="{FF2B5EF4-FFF2-40B4-BE49-F238E27FC236}">
                <a16:creationId xmlns:a16="http://schemas.microsoft.com/office/drawing/2014/main" id="{972F8DF4-A449-4256-8574-A3094744A4F1}"/>
              </a:ext>
              <a:ext uri="{C183D7F6-B498-43B3-948B-1728B52AA6E4}">
                <adec:decorative xmlns:adec="http://schemas.microsoft.com/office/drawing/2017/decorative" val="1"/>
              </a:ext>
            </a:extLst>
          </p:cNvPr>
          <p:cNvCxnSpPr>
            <a:cxnSpLocks/>
          </p:cNvCxnSpPr>
          <p:nvPr userDrawn="1"/>
        </p:nvCxnSpPr>
        <p:spPr>
          <a:xfrm>
            <a:off x="-5953" y="6242447"/>
            <a:ext cx="12197953" cy="0"/>
          </a:xfrm>
          <a:prstGeom prst="line">
            <a:avLst/>
          </a:prstGeom>
          <a:ln w="38100">
            <a:solidFill>
              <a:srgbClr val="1D469A"/>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userDrawn="1">
            <p:ph type="title"/>
          </p:nvPr>
        </p:nvSpPr>
        <p:spPr>
          <a:xfrm>
            <a:off x="609600" y="427035"/>
            <a:ext cx="10972800" cy="503026"/>
          </a:xfrm>
          <a:prstGeom prst="rect">
            <a:avLst/>
          </a:prstGeom>
        </p:spPr>
        <p:txBody>
          <a:bodyPr/>
          <a:lstStyle>
            <a:lvl1pPr>
              <a:defRPr>
                <a:solidFill>
                  <a:srgbClr val="414141"/>
                </a:solidFill>
                <a:latin typeface="Avenir LT Std 65 Medium" panose="020B0803020203020204" pitchFamily="34" charset="0"/>
              </a:defRPr>
            </a:lvl1pPr>
          </a:lstStyle>
          <a:p>
            <a:r>
              <a:rPr lang="en-US"/>
              <a:t>Click to edit Master title style</a:t>
            </a:r>
          </a:p>
        </p:txBody>
      </p:sp>
      <p:sp>
        <p:nvSpPr>
          <p:cNvPr id="12" name="Text Placeholder 11"/>
          <p:cNvSpPr>
            <a:spLocks noGrp="1"/>
          </p:cNvSpPr>
          <p:nvPr userDrawn="1">
            <p:ph type="body" sz="quarter" idx="10"/>
          </p:nvPr>
        </p:nvSpPr>
        <p:spPr>
          <a:xfrm>
            <a:off x="609600" y="1201738"/>
            <a:ext cx="10972800" cy="4741863"/>
          </a:xfrm>
          <a:prstGeom prst="rect">
            <a:avLst/>
          </a:prstGeom>
        </p:spPr>
        <p:txBody>
          <a:bodyPr lIns="0" tIns="65311" rIns="0" bIns="65311"/>
          <a:lstStyle>
            <a:lvl1pPr marL="380985" indent="-285739">
              <a:buClr>
                <a:srgbClr val="1D469A"/>
              </a:buClr>
              <a:defRPr sz="2667" b="1">
                <a:solidFill>
                  <a:srgbClr val="414141"/>
                </a:solidFill>
                <a:latin typeface="Avenir LT Std 65 Medium" panose="020B0803020203020204" pitchFamily="34" charset="0"/>
              </a:defRPr>
            </a:lvl1pPr>
            <a:lvl2pPr marL="619100" indent="-238115">
              <a:buClr>
                <a:srgbClr val="1D469A"/>
              </a:buClr>
              <a:buFont typeface="Wingdings" panose="05000000000000000000" pitchFamily="2" charset="2"/>
              <a:buChar char="§"/>
              <a:defRPr sz="2333">
                <a:solidFill>
                  <a:srgbClr val="414141"/>
                </a:solidFill>
                <a:latin typeface="Avenir LT Std 45 Book" panose="020B0502020203020204" pitchFamily="34" charset="0"/>
              </a:defRPr>
            </a:lvl2pPr>
            <a:lvl3pPr marL="904839" indent="-190492">
              <a:buClr>
                <a:srgbClr val="1D469A"/>
              </a:buClr>
              <a:buFont typeface="Arial" panose="020B0604020202020204" pitchFamily="34" charset="0"/>
              <a:buChar char="•"/>
              <a:defRPr sz="2000">
                <a:solidFill>
                  <a:srgbClr val="414141"/>
                </a:solidFill>
                <a:latin typeface="Avenir LT Std 45 Book" panose="020B0502020203020204" pitchFamily="34" charset="0"/>
              </a:defRPr>
            </a:lvl3pPr>
            <a:lvl4pPr marL="1238200" indent="-271187">
              <a:buClr>
                <a:srgbClr val="1D469A"/>
              </a:buClr>
              <a:buFont typeface="Courier New" panose="02070309020205020404" pitchFamily="49" charset="0"/>
              <a:buChar char="o"/>
              <a:defRPr sz="1500">
                <a:solidFill>
                  <a:srgbClr val="414141"/>
                </a:solidFill>
                <a:latin typeface="Avenir LT Std 45 Book" panose="020B0502020203020204" pitchFamily="34" charset="0"/>
              </a:defRPr>
            </a:lvl4pPr>
            <a:lvl5pPr marL="1523939" indent="-271187">
              <a:buClr>
                <a:srgbClr val="1D469A"/>
              </a:buClr>
              <a:buFont typeface="Wingdings" panose="05000000000000000000" pitchFamily="2" charset="2"/>
              <a:buChar char="§"/>
              <a:defRPr sz="1500">
                <a:solidFill>
                  <a:srgbClr val="414141"/>
                </a:solidFill>
                <a:latin typeface="Avenir LT Std 45 Book" panose="020B0502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492500" y="6344355"/>
            <a:ext cx="8341380" cy="417692"/>
          </a:xfrm>
          <a:prstGeom prst="rect">
            <a:avLst/>
          </a:prstGeom>
        </p:spPr>
        <p:txBody>
          <a:bodyPr wrap="square" lIns="0" tIns="54426" rIns="0" bIns="54426" anchor="ctr" anchorCtr="0">
            <a:spAutoFit/>
          </a:bodyPr>
          <a:lstStyle/>
          <a:p>
            <a:pPr algn="r"/>
            <a:r>
              <a:rPr lang="en-US" sz="2000" b="0" i="0" dirty="0">
                <a:solidFill>
                  <a:schemeClr val="tx1"/>
                </a:solidFill>
                <a:latin typeface="Avenir LT Std 65 Medium" panose="020B0803020203020204" pitchFamily="34" charset="0"/>
              </a:rPr>
              <a:t>Affirmatively Furthering Fair Housing</a:t>
            </a:r>
          </a:p>
        </p:txBody>
      </p:sp>
    </p:spTree>
    <p:extLst>
      <p:ext uri="{BB962C8B-B14F-4D97-AF65-F5344CB8AC3E}">
        <p14:creationId xmlns:p14="http://schemas.microsoft.com/office/powerpoint/2010/main" val="356840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cSld name="OLD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06A-B3B3-C747-9556-B027E5FAACF4}"/>
              </a:ext>
            </a:extLst>
          </p:cNvPr>
          <p:cNvSpPr>
            <a:spLocks noGrp="1"/>
          </p:cNvSpPr>
          <p:nvPr>
            <p:ph type="title"/>
          </p:nvPr>
        </p:nvSpPr>
        <p:spPr>
          <a:xfrm>
            <a:off x="1009981" y="1709740"/>
            <a:ext cx="10515600" cy="2852737"/>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8A6879-DCFB-7B46-A593-8D819269076A}"/>
              </a:ext>
            </a:extLst>
          </p:cNvPr>
          <p:cNvSpPr>
            <a:spLocks noGrp="1"/>
          </p:cNvSpPr>
          <p:nvPr>
            <p:ph type="body" idx="1"/>
          </p:nvPr>
        </p:nvSpPr>
        <p:spPr>
          <a:xfrm>
            <a:off x="100998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7273E-B4A4-1249-9383-D8709EB0ED86}"/>
              </a:ext>
            </a:extLst>
          </p:cNvPr>
          <p:cNvSpPr>
            <a:spLocks noGrp="1"/>
          </p:cNvSpPr>
          <p:nvPr>
            <p:ph type="dt" sz="half" idx="10"/>
          </p:nvPr>
        </p:nvSpPr>
        <p:spPr/>
        <p:txBody>
          <a:bodyPr/>
          <a:lstStyle/>
          <a:p>
            <a:fld id="{EC002714-3362-4441-BE57-873D885D976D}" type="datetimeFigureOut">
              <a:rPr lang="en-US" smtClean="0"/>
              <a:t>8/6/2021</a:t>
            </a:fld>
            <a:endParaRPr lang="en-US"/>
          </a:p>
        </p:txBody>
      </p:sp>
      <p:sp>
        <p:nvSpPr>
          <p:cNvPr id="5" name="Footer Placeholder 4">
            <a:extLst>
              <a:ext uri="{FF2B5EF4-FFF2-40B4-BE49-F238E27FC236}">
                <a16:creationId xmlns:a16="http://schemas.microsoft.com/office/drawing/2014/main" id="{36DC03CD-5A35-C84C-8286-06E0F2838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99D1E-078A-A745-86D6-197FA6E2A138}"/>
              </a:ext>
            </a:extLst>
          </p:cNvPr>
          <p:cNvSpPr>
            <a:spLocks noGrp="1"/>
          </p:cNvSpPr>
          <p:nvPr>
            <p:ph type="sldNum" sz="quarter" idx="12"/>
          </p:nvPr>
        </p:nvSpPr>
        <p:spPr/>
        <p:txBody>
          <a:bodyPr/>
          <a:lstStyle>
            <a:lvl1pPr>
              <a:defRPr>
                <a:solidFill>
                  <a:schemeClr val="tx1"/>
                </a:solidFill>
              </a:defRPr>
            </a:lvl1pPr>
          </a:lstStyle>
          <a:p>
            <a:fld id="{A8F03755-A10C-4B4D-9288-0FCBDA01038F}" type="slidenum">
              <a:rPr lang="en-US" smtClean="0"/>
              <a:pPr/>
              <a:t>‹#›</a:t>
            </a:fld>
            <a:endParaRPr lang="en-US"/>
          </a:p>
        </p:txBody>
      </p:sp>
      <p:pic>
        <p:nvPicPr>
          <p:cNvPr id="16" name="Picture 15">
            <a:extLst>
              <a:ext uri="{FF2B5EF4-FFF2-40B4-BE49-F238E27FC236}">
                <a16:creationId xmlns:a16="http://schemas.microsoft.com/office/drawing/2014/main" id="{9926D3F2-709E-BD42-9047-6E593088A243}"/>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9" name="Picture 8">
            <a:extLst>
              <a:ext uri="{FF2B5EF4-FFF2-40B4-BE49-F238E27FC236}">
                <a16:creationId xmlns:a16="http://schemas.microsoft.com/office/drawing/2014/main" id="{F23C9501-1358-3A4A-9E43-699F5F31EBAF}"/>
              </a:ext>
            </a:extLst>
          </p:cNvPr>
          <p:cNvPicPr>
            <a:picLocks noChangeAspect="1"/>
          </p:cNvPicPr>
          <p:nvPr userDrawn="1"/>
        </p:nvPicPr>
        <p:blipFill>
          <a:blip r:embed="rId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28648670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10178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a:xfrm>
            <a:off x="902525" y="365125"/>
            <a:ext cx="4726379" cy="5811838"/>
          </a:xfrm>
        </p:spPr>
        <p:txBody>
          <a:bodyPr>
            <a:normAutofit/>
          </a:bodyPr>
          <a:lstStyle>
            <a:lvl1pPr algn="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a:xfrm>
            <a:off x="6096000" y="365125"/>
            <a:ext cx="5504120" cy="5811838"/>
          </a:xfrm>
        </p:spPr>
        <p:txBody>
          <a:bodyPr anchor="ctr" anchorCtr="0">
            <a:norm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lvl1pPr>
              <a:defRPr>
                <a:solidFill>
                  <a:schemeClr val="bg1">
                    <a:lumMod val="85000"/>
                  </a:schemeClr>
                </a:solidFill>
              </a:defRPr>
            </a:lvl1pPr>
          </a:lstStyle>
          <a:p>
            <a:fld id="{4192C647-2CC3-1E43-9F5A-5CB13B78CC42}" type="datetimeFigureOut">
              <a:rPr lang="en-US" smtClean="0"/>
              <a:pPr/>
              <a:t>8/6/2021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lvl1pPr>
              <a:defRPr>
                <a:solidFill>
                  <a:schemeClr val="bg1">
                    <a:lumMod val="85000"/>
                  </a:schemeClr>
                </a:solidFill>
              </a:defRPr>
            </a:lvl1pPr>
          </a:lstStyle>
          <a:p>
            <a:fld id="{664336B7-4B1B-B043-B8D4-F2A73EBA36CA}" type="slidenum">
              <a:rPr lang="en-US" smtClean="0"/>
              <a:pPr/>
              <a:t>‹#›</a:t>
            </a:fld>
            <a:endParaRPr lang="en-US"/>
          </a:p>
        </p:txBody>
      </p:sp>
      <p:pic>
        <p:nvPicPr>
          <p:cNvPr id="7" name="Picture 6">
            <a:extLst>
              <a:ext uri="{FF2B5EF4-FFF2-40B4-BE49-F238E27FC236}">
                <a16:creationId xmlns:a16="http://schemas.microsoft.com/office/drawing/2014/main" id="{CF913C82-3CA0-D249-B817-7201F4208D57}"/>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9" name="Picture 8">
            <a:extLst>
              <a:ext uri="{FF2B5EF4-FFF2-40B4-BE49-F238E27FC236}">
                <a16:creationId xmlns:a16="http://schemas.microsoft.com/office/drawing/2014/main" id="{C1713B99-8DE9-FA40-935D-5ECE56340723}"/>
              </a:ext>
            </a:extLst>
          </p:cNvPr>
          <p:cNvPicPr>
            <a:picLocks noChangeAspect="1"/>
          </p:cNvPicPr>
          <p:nvPr userDrawn="1"/>
        </p:nvPicPr>
        <p:blipFill>
          <a:blip r:embed="rId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626310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148C5F-362C-3F4F-A17C-838280E3DCDE}"/>
              </a:ext>
            </a:extLst>
          </p:cNvPr>
          <p:cNvSpPr>
            <a:spLocks noGrp="1"/>
          </p:cNvSpPr>
          <p:nvPr>
            <p:ph type="pic" sz="quarter" idx="13"/>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B2F206B4-CA18-C244-81E1-C0F0B596CC0C}"/>
              </a:ext>
            </a:extLst>
          </p:cNvPr>
          <p:cNvSpPr>
            <a:spLocks noGrp="1"/>
          </p:cNvSpPr>
          <p:nvPr>
            <p:ph type="title"/>
          </p:nvPr>
        </p:nvSpPr>
        <p:spPr>
          <a:xfrm>
            <a:off x="831850" y="11961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8AB7A-7CA9-B84C-B1CB-9D49DDBC2F3C}"/>
              </a:ext>
            </a:extLst>
          </p:cNvPr>
          <p:cNvSpPr>
            <a:spLocks noGrp="1"/>
          </p:cNvSpPr>
          <p:nvPr>
            <p:ph type="body" idx="1"/>
          </p:nvPr>
        </p:nvSpPr>
        <p:spPr>
          <a:xfrm>
            <a:off x="831850" y="40758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09538-475D-AE44-99C4-DFD6144DB74B}"/>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5" name="Footer Placeholder 4">
            <a:extLst>
              <a:ext uri="{FF2B5EF4-FFF2-40B4-BE49-F238E27FC236}">
                <a16:creationId xmlns:a16="http://schemas.microsoft.com/office/drawing/2014/main" id="{9A498308-303C-8444-A821-8D586B23F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CE36-BD03-A44B-B9B8-D69B5FEA0CA7}"/>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97411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7766-ABBC-AA49-8374-1D18E39E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81267-6708-064F-9DDC-D29B45BC21F3}"/>
              </a:ext>
            </a:extLst>
          </p:cNvPr>
          <p:cNvSpPr>
            <a:spLocks noGrp="1"/>
          </p:cNvSpPr>
          <p:nvPr>
            <p:ph sz="half" idx="1"/>
          </p:nvPr>
        </p:nvSpPr>
        <p:spPr>
          <a:xfrm>
            <a:off x="87577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09F576C-88E0-1247-8EC4-86D2D842EBC4}"/>
              </a:ext>
            </a:extLst>
          </p:cNvPr>
          <p:cNvSpPr>
            <a:spLocks noGrp="1"/>
          </p:cNvSpPr>
          <p:nvPr>
            <p:ph sz="half" idx="2"/>
          </p:nvPr>
        </p:nvSpPr>
        <p:spPr>
          <a:xfrm>
            <a:off x="6418520" y="183497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2B7A-6E50-2A4D-8BAF-FB3429E22963}"/>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6" name="Footer Placeholder 5">
            <a:extLst>
              <a:ext uri="{FF2B5EF4-FFF2-40B4-BE49-F238E27FC236}">
                <a16:creationId xmlns:a16="http://schemas.microsoft.com/office/drawing/2014/main" id="{693C2DC5-D180-1640-87B6-E1B6DE82F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0D7E3-C01B-264D-A33D-2130B14F9B5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15870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B588-A477-1245-990B-BDA5526FDAE4}"/>
              </a:ext>
            </a:extLst>
          </p:cNvPr>
          <p:cNvSpPr>
            <a:spLocks noGrp="1"/>
          </p:cNvSpPr>
          <p:nvPr>
            <p:ph type="title"/>
          </p:nvPr>
        </p:nvSpPr>
        <p:spPr>
          <a:xfrm>
            <a:off x="839787" y="365125"/>
            <a:ext cx="1078436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EDAF2-3F02-5E49-97CC-EB261EC76351}"/>
              </a:ext>
            </a:extLst>
          </p:cNvPr>
          <p:cNvSpPr>
            <a:spLocks noGrp="1"/>
          </p:cNvSpPr>
          <p:nvPr>
            <p:ph type="body" idx="1"/>
          </p:nvPr>
        </p:nvSpPr>
        <p:spPr>
          <a:xfrm>
            <a:off x="951282" y="1681163"/>
            <a:ext cx="5157787"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77DD0B-D9B0-A14B-9CE3-1B66BD5635AE}"/>
              </a:ext>
            </a:extLst>
          </p:cNvPr>
          <p:cNvSpPr>
            <a:spLocks noGrp="1"/>
          </p:cNvSpPr>
          <p:nvPr>
            <p:ph sz="half" idx="2"/>
          </p:nvPr>
        </p:nvSpPr>
        <p:spPr>
          <a:xfrm>
            <a:off x="9512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C442C-F4A4-D94B-AE96-9D1BF3B8FACA}"/>
              </a:ext>
            </a:extLst>
          </p:cNvPr>
          <p:cNvSpPr>
            <a:spLocks noGrp="1"/>
          </p:cNvSpPr>
          <p:nvPr>
            <p:ph type="body" sz="quarter" idx="3"/>
          </p:nvPr>
        </p:nvSpPr>
        <p:spPr>
          <a:xfrm>
            <a:off x="6440964" y="1681163"/>
            <a:ext cx="5183188"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583A7-9548-4F4B-8D08-7B976B2E2018}"/>
              </a:ext>
            </a:extLst>
          </p:cNvPr>
          <p:cNvSpPr>
            <a:spLocks noGrp="1"/>
          </p:cNvSpPr>
          <p:nvPr>
            <p:ph sz="quarter" idx="4"/>
          </p:nvPr>
        </p:nvSpPr>
        <p:spPr>
          <a:xfrm>
            <a:off x="644096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E109D0-C070-0A4C-9CA8-5B7EBBE3D730}"/>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8" name="Footer Placeholder 7">
            <a:extLst>
              <a:ext uri="{FF2B5EF4-FFF2-40B4-BE49-F238E27FC236}">
                <a16:creationId xmlns:a16="http://schemas.microsoft.com/office/drawing/2014/main" id="{C539405A-4B7F-3949-B237-7416E0E95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18453C-1A0D-0847-A63F-AA1008DF132C}"/>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80339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F5A-341E-EC4A-85CA-F728AA92F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06A4B-F12B-8741-ADEE-F5A54C030CBB}"/>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4" name="Footer Placeholder 3">
            <a:extLst>
              <a:ext uri="{FF2B5EF4-FFF2-40B4-BE49-F238E27FC236}">
                <a16:creationId xmlns:a16="http://schemas.microsoft.com/office/drawing/2014/main" id="{C4CF9BC7-347D-224C-9B14-013EC2A00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60AC4-CDCF-A341-BADB-10BFF7E0E96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63557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97FA6-B29B-4446-8E56-3D6B65DEA417}"/>
              </a:ext>
            </a:extLst>
          </p:cNvPr>
          <p:cNvSpPr>
            <a:spLocks noGrp="1"/>
          </p:cNvSpPr>
          <p:nvPr>
            <p:ph type="dt" sz="half" idx="10"/>
          </p:nvPr>
        </p:nvSpPr>
        <p:spPr/>
        <p:txBody>
          <a:bodyPr/>
          <a:lstStyle/>
          <a:p>
            <a:fld id="{4192C647-2CC3-1E43-9F5A-5CB13B78CC42}" type="datetimeFigureOut">
              <a:rPr lang="en-US" smtClean="0"/>
              <a:t>8/6/2021</a:t>
            </a:fld>
            <a:endParaRPr lang="en-US"/>
          </a:p>
        </p:txBody>
      </p:sp>
      <p:sp>
        <p:nvSpPr>
          <p:cNvPr id="3" name="Footer Placeholder 2">
            <a:extLst>
              <a:ext uri="{FF2B5EF4-FFF2-40B4-BE49-F238E27FC236}">
                <a16:creationId xmlns:a16="http://schemas.microsoft.com/office/drawing/2014/main" id="{4709177F-5DCD-C845-82D7-C00DC5505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FA6914-4CAF-0B4D-8378-E46A91185FCC}"/>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14850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BCC8C-744E-8542-8C32-1AEB8B089699}"/>
              </a:ext>
            </a:extLst>
          </p:cNvPr>
          <p:cNvSpPr>
            <a:spLocks noGrp="1"/>
          </p:cNvSpPr>
          <p:nvPr>
            <p:ph type="title"/>
          </p:nvPr>
        </p:nvSpPr>
        <p:spPr>
          <a:xfrm>
            <a:off x="614915" y="365125"/>
            <a:ext cx="1098520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29B15E-CD33-5747-AF61-FBC02949A6CF}"/>
              </a:ext>
            </a:extLst>
          </p:cNvPr>
          <p:cNvSpPr>
            <a:spLocks noGrp="1"/>
          </p:cNvSpPr>
          <p:nvPr>
            <p:ph type="body" idx="1"/>
          </p:nvPr>
        </p:nvSpPr>
        <p:spPr>
          <a:xfrm>
            <a:off x="889348" y="1825625"/>
            <a:ext cx="107107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9ABD88-AC86-064C-B776-F1AD429E8A1E}"/>
              </a:ext>
            </a:extLst>
          </p:cNvPr>
          <p:cNvSpPr>
            <a:spLocks noGrp="1"/>
          </p:cNvSpPr>
          <p:nvPr>
            <p:ph type="dt" sz="half" idx="2"/>
          </p:nvPr>
        </p:nvSpPr>
        <p:spPr>
          <a:xfrm>
            <a:off x="2870791" y="6310312"/>
            <a:ext cx="21672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2C647-2CC3-1E43-9F5A-5CB13B78CC42}" type="datetimeFigureOut">
              <a:rPr lang="en-US" smtClean="0"/>
              <a:t>8/6/2021</a:t>
            </a:fld>
            <a:endParaRPr lang="en-US" dirty="0"/>
          </a:p>
        </p:txBody>
      </p:sp>
      <p:sp>
        <p:nvSpPr>
          <p:cNvPr id="5" name="Footer Placeholder 4">
            <a:extLst>
              <a:ext uri="{FF2B5EF4-FFF2-40B4-BE49-F238E27FC236}">
                <a16:creationId xmlns:a16="http://schemas.microsoft.com/office/drawing/2014/main" id="{2533CA6B-10C4-D144-9DCE-BD922901F08E}"/>
              </a:ext>
            </a:extLst>
          </p:cNvPr>
          <p:cNvSpPr>
            <a:spLocks noGrp="1"/>
          </p:cNvSpPr>
          <p:nvPr>
            <p:ph type="ftr" sz="quarter" idx="3"/>
          </p:nvPr>
        </p:nvSpPr>
        <p:spPr>
          <a:xfrm>
            <a:off x="5038059" y="6310312"/>
            <a:ext cx="62820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CFC620-87C0-F84A-B66D-AC27BCAC8651}"/>
              </a:ext>
            </a:extLst>
          </p:cNvPr>
          <p:cNvSpPr>
            <a:spLocks noGrp="1"/>
          </p:cNvSpPr>
          <p:nvPr>
            <p:ph type="sldNum" sz="quarter" idx="4"/>
          </p:nvPr>
        </p:nvSpPr>
        <p:spPr>
          <a:xfrm>
            <a:off x="11320127" y="6310312"/>
            <a:ext cx="630867" cy="365125"/>
          </a:xfrm>
          <a:prstGeom prst="rect">
            <a:avLst/>
          </a:prstGeom>
        </p:spPr>
        <p:txBody>
          <a:bodyPr vert="horz" lIns="91440" tIns="45720" rIns="91440" bIns="45720" rtlCol="0" anchor="ctr"/>
          <a:lstStyle>
            <a:lvl1pPr algn="r">
              <a:defRPr sz="1200">
                <a:solidFill>
                  <a:schemeClr val="accent5"/>
                </a:solidFill>
              </a:defRPr>
            </a:lvl1pPr>
          </a:lstStyle>
          <a:p>
            <a:fld id="{664336B7-4B1B-B043-B8D4-F2A73EBA36CA}" type="slidenum">
              <a:rPr lang="en-US" smtClean="0"/>
              <a:pPr/>
              <a:t>‹#›</a:t>
            </a:fld>
            <a:endParaRPr lang="en-US"/>
          </a:p>
        </p:txBody>
      </p:sp>
      <p:pic>
        <p:nvPicPr>
          <p:cNvPr id="11" name="Picture 10" descr="Logo&#10;A circular picture containing drawing of housing/community next to program name:&#10;Thechnical Assistance for Local Planning – Housing&#10;&#10;">
            <a:extLst>
              <a:ext uri="{FF2B5EF4-FFF2-40B4-BE49-F238E27FC236}">
                <a16:creationId xmlns:a16="http://schemas.microsoft.com/office/drawing/2014/main" id="{CE2D8EF6-F258-B141-BD5D-E8668F504A6A}"/>
              </a:ext>
            </a:extLst>
          </p:cNvPr>
          <p:cNvPicPr>
            <a:picLocks noChangeAspect="1"/>
          </p:cNvPicPr>
          <p:nvPr userDrawn="1"/>
        </p:nvPicPr>
        <p:blipFill>
          <a:blip r:embed="rId15"/>
          <a:stretch>
            <a:fillRect/>
          </a:stretch>
        </p:blipFill>
        <p:spPr>
          <a:xfrm>
            <a:off x="67849" y="5932967"/>
            <a:ext cx="2074984" cy="914400"/>
          </a:xfrm>
          <a:prstGeom prst="rect">
            <a:avLst/>
          </a:prstGeom>
        </p:spPr>
      </p:pic>
      <p:pic>
        <p:nvPicPr>
          <p:cNvPr id="8" name="Picture 7">
            <a:extLst>
              <a:ext uri="{FF2B5EF4-FFF2-40B4-BE49-F238E27FC236}">
                <a16:creationId xmlns:a16="http://schemas.microsoft.com/office/drawing/2014/main" id="{F4C9C125-C6CD-C74F-B5D3-BB68F9C5EAF1}"/>
              </a:ext>
            </a:extLst>
          </p:cNvPr>
          <p:cNvPicPr>
            <a:picLocks noChangeAspect="1"/>
          </p:cNvPicPr>
          <p:nvPr userDrawn="1"/>
        </p:nvPicPr>
        <p:blipFill>
          <a:blip r:embed="rId16">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2458206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link:%20https://belonging.berkeley.edu/2021-tcac-opportunity-ma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mtcdrive.app.box.com/s/nei8x775oi5m47mqhu8ctpyyqrioa2v3/folder/134776621160" TargetMode="External"/><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hyperlink" Target="https://www.hcd.ca.gov/community-development/affh/index.shtml" TargetMode="External"/><Relationship Id="rId7" Type="http://schemas.openxmlformats.org/officeDocument/2006/relationships/hyperlink" Target="https://www.hcd.ca.gov/community-development/housing-element/docs/housing%20element%20completeness%20checklist.pdf" TargetMode="External"/><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15.xml"/><Relationship Id="rId16" Type="http://schemas.openxmlformats.org/officeDocument/2006/relationships/image" Target="../media/image16.svg"/><Relationship Id="rId1" Type="http://schemas.openxmlformats.org/officeDocument/2006/relationships/slideLayout" Target="../slideLayouts/slideLayout10.xml"/><Relationship Id="rId6" Type="http://schemas.openxmlformats.org/officeDocument/2006/relationships/hyperlink" Target="https://abag.ca.gov/our-work/housing/housing-technical-assistance-program" TargetMode="External"/><Relationship Id="rId11" Type="http://schemas.openxmlformats.org/officeDocument/2006/relationships/image" Target="../media/image11.png"/><Relationship Id="rId5" Type="http://schemas.openxmlformats.org/officeDocument/2006/relationships/hyperlink" Target="https://www.hcd.ca.gov/community-development/affh/docs/affh_document_final_4-27-2021.pdf" TargetMode="Externa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hyperlink" Target="https://affh-data-resources-cahcd.hub.arcgis.com/" TargetMode="External"/><Relationship Id="rId9" Type="http://schemas.openxmlformats.org/officeDocument/2006/relationships/image" Target="../media/image9.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hyperlink" Target="mailto:housingTA@bayareametro.gov" TargetMode="External"/><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hyperlink" Target="mailto:AFFHGuidance@hcd.ca.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hyperlink" Target="https://mtcdrive.app.box.com/s/nei8x775oi5m47mqhu8ctpyyqrioa2v3/folder/134776621160"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mtc.maps.arcgis.com/apps/instant/media/index.html?appid=4a0188324a144172ab1c9fa6189163a5"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7E4277-FFD2-5C40-9571-25EA61A8C466}"/>
              </a:ext>
            </a:extLst>
          </p:cNvPr>
          <p:cNvSpPr/>
          <p:nvPr/>
        </p:nvSpPr>
        <p:spPr>
          <a:xfrm>
            <a:off x="6519552" y="0"/>
            <a:ext cx="5672447"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EFBFDDB5-730D-C34C-9AB5-881594C58327}"/>
              </a:ext>
            </a:extLst>
          </p:cNvPr>
          <p:cNvSpPr>
            <a:spLocks noGrp="1"/>
          </p:cNvSpPr>
          <p:nvPr>
            <p:ph type="ctrTitle"/>
          </p:nvPr>
        </p:nvSpPr>
        <p:spPr>
          <a:xfrm>
            <a:off x="6685804" y="546265"/>
            <a:ext cx="5506196" cy="2963698"/>
          </a:xfrm>
        </p:spPr>
        <p:txBody>
          <a:bodyPr anchor="t" anchorCtr="0">
            <a:normAutofit/>
          </a:bodyPr>
          <a:lstStyle/>
          <a:p>
            <a:r>
              <a:rPr lang="en-US" sz="4000" dirty="0">
                <a:solidFill>
                  <a:schemeClr val="bg1"/>
                </a:solidFill>
              </a:rPr>
              <a:t>New Affirmatively Furthering Fair Housing Requirements in our Housing Element Update</a:t>
            </a:r>
            <a:endParaRPr lang="en-US" sz="4000" b="0" dirty="0">
              <a:solidFill>
                <a:schemeClr val="bg1"/>
              </a:solidFill>
            </a:endParaRPr>
          </a:p>
        </p:txBody>
      </p:sp>
      <p:sp>
        <p:nvSpPr>
          <p:cNvPr id="5" name="Text Placeholder 4">
            <a:extLst>
              <a:ext uri="{FF2B5EF4-FFF2-40B4-BE49-F238E27FC236}">
                <a16:creationId xmlns:a16="http://schemas.microsoft.com/office/drawing/2014/main" id="{41AD95EF-042D-3945-BFAC-28A2BA5DF792}"/>
              </a:ext>
            </a:extLst>
          </p:cNvPr>
          <p:cNvSpPr>
            <a:spLocks noGrp="1"/>
          </p:cNvSpPr>
          <p:nvPr>
            <p:ph type="subTitle" idx="1"/>
          </p:nvPr>
        </p:nvSpPr>
        <p:spPr>
          <a:xfrm>
            <a:off x="6685803" y="3722915"/>
            <a:ext cx="4809503" cy="2588820"/>
          </a:xfrm>
        </p:spPr>
        <p:txBody>
          <a:bodyPr anchor="ctr" anchorCtr="0">
            <a:normAutofit/>
          </a:bodyPr>
          <a:lstStyle/>
          <a:p>
            <a:pPr algn="l"/>
            <a:r>
              <a:rPr lang="en-US" sz="2000" b="1" dirty="0">
                <a:solidFill>
                  <a:schemeClr val="bg1"/>
                </a:solidFill>
              </a:rPr>
              <a:t>Meeting Name</a:t>
            </a:r>
          </a:p>
          <a:p>
            <a:pPr algn="l"/>
            <a:r>
              <a:rPr lang="en-US" sz="2000" b="1" dirty="0">
                <a:solidFill>
                  <a:schemeClr val="bg1"/>
                </a:solidFill>
              </a:rPr>
              <a:t>Date</a:t>
            </a:r>
          </a:p>
        </p:txBody>
      </p:sp>
    </p:spTree>
    <p:extLst>
      <p:ext uri="{BB962C8B-B14F-4D97-AF65-F5344CB8AC3E}">
        <p14:creationId xmlns:p14="http://schemas.microsoft.com/office/powerpoint/2010/main" val="3885222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1005" y="825100"/>
            <a:ext cx="2976516" cy="800100"/>
          </a:xfrm>
        </p:spPr>
        <p:txBody>
          <a:bodyPr>
            <a:normAutofit fontScale="90000"/>
          </a:bodyPr>
          <a:lstStyle/>
          <a:p>
            <a:r>
              <a:rPr lang="en-US" sz="4000" dirty="0"/>
              <a:t>AFH in [county]:</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A592A46-9F93-486F-8732-280982017092}"/>
              </a:ext>
            </a:extLst>
          </p:cNvPr>
          <p:cNvSpPr>
            <a:spLocks noGrp="1"/>
          </p:cNvSpPr>
          <p:nvPr>
            <p:ph type="body" sz="half" idx="2"/>
          </p:nvPr>
        </p:nvSpPr>
        <p:spPr>
          <a:xfrm>
            <a:off x="489061" y="2058606"/>
            <a:ext cx="2080404" cy="3811588"/>
          </a:xfrm>
        </p:spPr>
        <p:txBody>
          <a:bodyPr>
            <a:normAutofit/>
          </a:bodyPr>
          <a:lstStyle/>
          <a:p>
            <a:r>
              <a:rPr lang="en-US" sz="2000" dirty="0"/>
              <a:t>2021 TCAC/HCD Opportunity Map</a:t>
            </a:r>
          </a:p>
          <a:p>
            <a:endParaRPr lang="en-US" sz="2000" dirty="0"/>
          </a:p>
        </p:txBody>
      </p:sp>
      <p:sp>
        <p:nvSpPr>
          <p:cNvPr id="7" name="Rectangle 6">
            <a:extLst>
              <a:ext uri="{FF2B5EF4-FFF2-40B4-BE49-F238E27FC236}">
                <a16:creationId xmlns:a16="http://schemas.microsoft.com/office/drawing/2014/main" id="{42F1BBD7-F1F8-49F2-8F17-8B015DFBDEDC}"/>
              </a:ext>
            </a:extLst>
          </p:cNvPr>
          <p:cNvSpPr/>
          <p:nvPr/>
        </p:nvSpPr>
        <p:spPr>
          <a:xfrm>
            <a:off x="2798064" y="0"/>
            <a:ext cx="9393936"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with medium confidence">
            <a:extLst>
              <a:ext uri="{FF2B5EF4-FFF2-40B4-BE49-F238E27FC236}">
                <a16:creationId xmlns:a16="http://schemas.microsoft.com/office/drawing/2014/main" id="{7D21962C-B83B-44EF-84DB-9F54DD3F6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118" y="4308016"/>
            <a:ext cx="2984653" cy="2292468"/>
          </a:xfrm>
          <a:prstGeom prst="rect">
            <a:avLst/>
          </a:prstGeom>
        </p:spPr>
      </p:pic>
      <p:sp>
        <p:nvSpPr>
          <p:cNvPr id="14" name="Oval 13">
            <a:extLst>
              <a:ext uri="{FF2B5EF4-FFF2-40B4-BE49-F238E27FC236}">
                <a16:creationId xmlns:a16="http://schemas.microsoft.com/office/drawing/2014/main" id="{650BA682-F6B1-46ED-8D69-54839E15BD8A}"/>
              </a:ext>
            </a:extLst>
          </p:cNvPr>
          <p:cNvSpPr/>
          <p:nvPr/>
        </p:nvSpPr>
        <p:spPr>
          <a:xfrm>
            <a:off x="5857875" y="1809034"/>
            <a:ext cx="1000125" cy="106680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EE195A3-8AAB-4C25-8C91-756AFCA76EAA}"/>
              </a:ext>
            </a:extLst>
          </p:cNvPr>
          <p:cNvSpPr txBox="1"/>
          <p:nvPr/>
        </p:nvSpPr>
        <p:spPr>
          <a:xfrm>
            <a:off x="3705225" y="352425"/>
            <a:ext cx="7858125" cy="369332"/>
          </a:xfrm>
          <a:prstGeom prst="rect">
            <a:avLst/>
          </a:prstGeom>
          <a:noFill/>
        </p:spPr>
        <p:txBody>
          <a:bodyPr wrap="square" rtlCol="0">
            <a:spAutoFit/>
          </a:bodyPr>
          <a:lstStyle/>
          <a:p>
            <a:r>
              <a:rPr lang="en-US" dirty="0"/>
              <a:t>[insert </a:t>
            </a:r>
            <a:r>
              <a:rPr lang="en-US" dirty="0">
                <a:hlinkClick r:id="rId4"/>
              </a:rPr>
              <a:t>TCAC Map </a:t>
            </a:r>
            <a:r>
              <a:rPr lang="en-US" dirty="0"/>
              <a:t>of your county with city encircled]</a:t>
            </a:r>
          </a:p>
        </p:txBody>
      </p:sp>
      <p:sp>
        <p:nvSpPr>
          <p:cNvPr id="16" name="Rectangle 15">
            <a:extLst>
              <a:ext uri="{FF2B5EF4-FFF2-40B4-BE49-F238E27FC236}">
                <a16:creationId xmlns:a16="http://schemas.microsoft.com/office/drawing/2014/main" id="{0F82C7E1-D7CA-44B0-81C8-87A035471ADD}"/>
              </a:ext>
            </a:extLst>
          </p:cNvPr>
          <p:cNvSpPr/>
          <p:nvPr/>
        </p:nvSpPr>
        <p:spPr>
          <a:xfrm>
            <a:off x="3209925" y="257516"/>
            <a:ext cx="8664846" cy="4050500"/>
          </a:xfrm>
          <a:prstGeom prst="rect">
            <a:avLst/>
          </a:prstGeom>
          <a:noFill/>
          <a:ln>
            <a:solidFill>
              <a:srgbClr val="110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09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3D4CDC1-992A-4B50-9F78-3BA5DFD48194}"/>
              </a:ext>
            </a:extLst>
          </p:cNvPr>
          <p:cNvSpPr/>
          <p:nvPr/>
        </p:nvSpPr>
        <p:spPr>
          <a:xfrm>
            <a:off x="5144693" y="229056"/>
            <a:ext cx="6701270" cy="960125"/>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C806FE1-EA8B-44F8-89A6-15464A7F94E4}"/>
              </a:ext>
            </a:extLst>
          </p:cNvPr>
          <p:cNvSpPr/>
          <p:nvPr/>
        </p:nvSpPr>
        <p:spPr>
          <a:xfrm>
            <a:off x="6415410" y="-128566"/>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Outreach</a:t>
            </a:r>
          </a:p>
        </p:txBody>
      </p:sp>
      <p:pic>
        <p:nvPicPr>
          <p:cNvPr id="28" name="Graphic 27" descr="Users with solid fill">
            <a:extLst>
              <a:ext uri="{FF2B5EF4-FFF2-40B4-BE49-F238E27FC236}">
                <a16:creationId xmlns:a16="http://schemas.microsoft.com/office/drawing/2014/main" id="{DA95A4E5-3CF7-4323-8ABC-7A5051F47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0793" y="243792"/>
            <a:ext cx="914400" cy="914400"/>
          </a:xfrm>
          <a:prstGeom prst="rect">
            <a:avLst/>
          </a:prstGeom>
        </p:spPr>
      </p:pic>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36544" y="449262"/>
            <a:ext cx="3932237" cy="809376"/>
          </a:xfrm>
        </p:spPr>
        <p:txBody>
          <a:bodyPr>
            <a:normAutofit/>
          </a:bodyPr>
          <a:lstStyle/>
          <a:p>
            <a:r>
              <a:rPr lang="en-US" sz="4000" dirty="0"/>
              <a:t>AB 686:</a:t>
            </a:r>
          </a:p>
        </p:txBody>
      </p:sp>
      <p:sp>
        <p:nvSpPr>
          <p:cNvPr id="4" name="Text Placeholder 3">
            <a:extLst>
              <a:ext uri="{FF2B5EF4-FFF2-40B4-BE49-F238E27FC236}">
                <a16:creationId xmlns:a16="http://schemas.microsoft.com/office/drawing/2014/main" id="{30A0CF36-909A-4709-9E1A-C334E4E32960}"/>
              </a:ext>
            </a:extLst>
          </p:cNvPr>
          <p:cNvSpPr>
            <a:spLocks noGrp="1"/>
          </p:cNvSpPr>
          <p:nvPr>
            <p:ph type="body" sz="half" idx="2"/>
          </p:nvPr>
        </p:nvSpPr>
        <p:spPr>
          <a:xfrm>
            <a:off x="407237" y="1258638"/>
            <a:ext cx="3932237" cy="3811588"/>
          </a:xfrm>
        </p:spPr>
        <p:txBody>
          <a:bodyPr>
            <a:normAutofit/>
          </a:bodyPr>
          <a:lstStyle/>
          <a:p>
            <a:r>
              <a:rPr lang="en-US" sz="2800" b="1" dirty="0"/>
              <a:t>New Housing Element Requirements</a:t>
            </a:r>
          </a:p>
          <a:p>
            <a:endParaRPr lang="en-US" sz="2800" b="1" dirty="0"/>
          </a:p>
          <a:p>
            <a:endParaRPr lang="en-US" sz="2800" b="1" dirty="0"/>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F475AC4D-DCFA-48C9-9E17-6EC2000C9919}"/>
              </a:ext>
            </a:extLst>
          </p:cNvPr>
          <p:cNvSpPr>
            <a:spLocks noGrp="1"/>
          </p:cNvSpPr>
          <p:nvPr>
            <p:ph idx="1"/>
          </p:nvPr>
        </p:nvSpPr>
        <p:spPr>
          <a:xfrm>
            <a:off x="4898850" y="1666875"/>
            <a:ext cx="7045500" cy="4510088"/>
          </a:xfrm>
        </p:spPr>
        <p:txBody>
          <a:bodyPr>
            <a:normAutofit/>
          </a:bodyPr>
          <a:lstStyle/>
          <a:p>
            <a:pPr marL="380985" lvl="1" indent="0">
              <a:buNone/>
            </a:pPr>
            <a:endParaRPr lang="en-US" dirty="0"/>
          </a:p>
          <a:p>
            <a:pPr lvl="1"/>
            <a:endParaRPr lang="en-US" dirty="0"/>
          </a:p>
          <a:p>
            <a:endParaRPr lang="en-US" dirty="0"/>
          </a:p>
          <a:p>
            <a:pPr marL="380985" lvl="1" indent="0">
              <a:buNone/>
            </a:pPr>
            <a:endParaRPr lang="en-US" dirty="0"/>
          </a:p>
          <a:p>
            <a:pPr lvl="1"/>
            <a:endParaRPr lang="en-US" dirty="0"/>
          </a:p>
          <a:p>
            <a:pPr marL="380985" lvl="1" indent="0">
              <a:buNone/>
            </a:pPr>
            <a:endParaRPr lang="en-US" dirty="0"/>
          </a:p>
        </p:txBody>
      </p:sp>
      <p:grpSp>
        <p:nvGrpSpPr>
          <p:cNvPr id="13" name="Group 12">
            <a:extLst>
              <a:ext uri="{FF2B5EF4-FFF2-40B4-BE49-F238E27FC236}">
                <a16:creationId xmlns:a16="http://schemas.microsoft.com/office/drawing/2014/main" id="{38CBED34-729A-4826-9AC9-F56D481BC75A}"/>
              </a:ext>
            </a:extLst>
          </p:cNvPr>
          <p:cNvGrpSpPr/>
          <p:nvPr/>
        </p:nvGrpSpPr>
        <p:grpSpPr>
          <a:xfrm>
            <a:off x="5144693" y="-120440"/>
            <a:ext cx="6701270" cy="1659115"/>
            <a:chOff x="5144693" y="3515859"/>
            <a:chExt cx="6701270" cy="1659115"/>
          </a:xfrm>
        </p:grpSpPr>
        <p:sp>
          <p:nvSpPr>
            <p:cNvPr id="18" name="Rectangle: Rounded Corners 17">
              <a:extLst>
                <a:ext uri="{FF2B5EF4-FFF2-40B4-BE49-F238E27FC236}">
                  <a16:creationId xmlns:a16="http://schemas.microsoft.com/office/drawing/2014/main" id="{870876AD-9A43-47A7-B82F-B2333727A963}"/>
                </a:ext>
              </a:extLst>
            </p:cNvPr>
            <p:cNvSpPr/>
            <p:nvPr/>
          </p:nvSpPr>
          <p:spPr>
            <a:xfrm>
              <a:off x="5144693" y="3837233"/>
              <a:ext cx="6701270" cy="1030476"/>
            </a:xfrm>
            <a:prstGeom prst="roundRect">
              <a:avLst>
                <a:gd name="adj" fmla="val 10000"/>
              </a:avLst>
            </a:prstGeom>
            <a:solidFill>
              <a:schemeClr val="accent2">
                <a:lumMod val="20000"/>
                <a:lumOff val="80000"/>
              </a:schemeClr>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9" name="Rectangle 18" descr="City with solid fill">
              <a:extLst>
                <a:ext uri="{FF2B5EF4-FFF2-40B4-BE49-F238E27FC236}">
                  <a16:creationId xmlns:a16="http://schemas.microsoft.com/office/drawing/2014/main" id="{3A425AE8-7369-4BEC-8812-D1AE9AC21237}"/>
                </a:ext>
              </a:extLst>
            </p:cNvPr>
            <p:cNvSpPr/>
            <p:nvPr/>
          </p:nvSpPr>
          <p:spPr>
            <a:xfrm>
              <a:off x="5238266" y="3830178"/>
              <a:ext cx="1139454" cy="103047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0A0230FC-3377-4CF6-A0AE-981500D7DED8}"/>
                </a:ext>
              </a:extLst>
            </p:cNvPr>
            <p:cNvSpPr/>
            <p:nvPr/>
          </p:nvSpPr>
          <p:spPr>
            <a:xfrm>
              <a:off x="6415408" y="3515859"/>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Sites Inventory</a:t>
              </a:r>
            </a:p>
          </p:txBody>
        </p:sp>
      </p:grpSp>
      <p:pic>
        <p:nvPicPr>
          <p:cNvPr id="21" name="Picture 20">
            <a:extLst>
              <a:ext uri="{FF2B5EF4-FFF2-40B4-BE49-F238E27FC236}">
                <a16:creationId xmlns:a16="http://schemas.microsoft.com/office/drawing/2014/main" id="{E8AB5730-7A6F-49C1-8683-44EB550130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3320" r="14759" b="1"/>
          <a:stretch/>
        </p:blipFill>
        <p:spPr>
          <a:xfrm>
            <a:off x="247649" y="2785241"/>
            <a:ext cx="3993703" cy="3353781"/>
          </a:xfrm>
          <a:prstGeom prst="rect">
            <a:avLst/>
          </a:prstGeom>
          <a:noFill/>
          <a:ln>
            <a:solidFill>
              <a:schemeClr val="bg2">
                <a:lumMod val="10000"/>
              </a:schemeClr>
            </a:solidFill>
          </a:ln>
        </p:spPr>
      </p:pic>
      <p:sp>
        <p:nvSpPr>
          <p:cNvPr id="3" name="TextBox 2">
            <a:extLst>
              <a:ext uri="{FF2B5EF4-FFF2-40B4-BE49-F238E27FC236}">
                <a16:creationId xmlns:a16="http://schemas.microsoft.com/office/drawing/2014/main" id="{CC75980A-5F75-45AD-9DC1-79A9C8288FAE}"/>
              </a:ext>
            </a:extLst>
          </p:cNvPr>
          <p:cNvSpPr txBox="1"/>
          <p:nvPr/>
        </p:nvSpPr>
        <p:spPr>
          <a:xfrm>
            <a:off x="5050585" y="1560911"/>
            <a:ext cx="6795377" cy="5324535"/>
          </a:xfrm>
          <a:prstGeom prst="rect">
            <a:avLst/>
          </a:prstGeom>
          <a:noFill/>
        </p:spPr>
        <p:txBody>
          <a:bodyPr wrap="square" rtlCol="0">
            <a:spAutoFit/>
          </a:bodyPr>
          <a:lstStyle/>
          <a:p>
            <a:pPr marL="342900" indent="-342900">
              <a:buFont typeface="Arial" panose="020B0604020202020204" pitchFamily="34" charset="0"/>
              <a:buChar char="•"/>
            </a:pPr>
            <a:r>
              <a:rPr lang="en-US" sz="3000" b="0" dirty="0">
                <a:solidFill>
                  <a:srgbClr val="110903"/>
                </a:solidFill>
              </a:rPr>
              <a:t>The site inventory to accommodate RHNA must now assess whether sites:</a:t>
            </a:r>
          </a:p>
          <a:p>
            <a:pPr marL="742950" lvl="1" indent="-285750">
              <a:buFont typeface="Arial" panose="020B0604020202020204" pitchFamily="34" charset="0"/>
              <a:buChar char="•"/>
            </a:pPr>
            <a:r>
              <a:rPr lang="en-US" sz="2600" dirty="0">
                <a:solidFill>
                  <a:srgbClr val="110903"/>
                </a:solidFill>
              </a:rPr>
              <a:t>Contribute toward</a:t>
            </a:r>
            <a:r>
              <a:rPr lang="en-US" sz="2600" b="0" dirty="0">
                <a:solidFill>
                  <a:srgbClr val="110903"/>
                </a:solidFill>
              </a:rPr>
              <a:t> replacing segregated living patterns with truly integrated and balanced living patterns </a:t>
            </a:r>
          </a:p>
          <a:p>
            <a:pPr marL="742950" lvl="1" indent="-285750">
              <a:buFont typeface="Arial" panose="020B0604020202020204" pitchFamily="34" charset="0"/>
              <a:buChar char="•"/>
            </a:pPr>
            <a:endParaRPr lang="en-US" sz="1000" b="0" dirty="0">
              <a:solidFill>
                <a:srgbClr val="110903"/>
              </a:solidFill>
            </a:endParaRPr>
          </a:p>
          <a:p>
            <a:pPr marL="742950" lvl="1" indent="-285750">
              <a:buFont typeface="Arial" panose="020B0604020202020204" pitchFamily="34" charset="0"/>
              <a:buChar char="•"/>
            </a:pPr>
            <a:r>
              <a:rPr lang="en-US" sz="2600" b="0" dirty="0">
                <a:solidFill>
                  <a:srgbClr val="110903"/>
                </a:solidFill>
              </a:rPr>
              <a:t>Transform </a:t>
            </a:r>
            <a:r>
              <a:rPr lang="en-US" sz="2600" dirty="0">
                <a:solidFill>
                  <a:srgbClr val="110903"/>
                </a:solidFill>
              </a:rPr>
              <a:t>high poverty neighborhoods</a:t>
            </a:r>
            <a:r>
              <a:rPr lang="en-US" sz="2600" b="0" dirty="0">
                <a:solidFill>
                  <a:srgbClr val="110903"/>
                </a:solidFill>
              </a:rPr>
              <a:t> into areas of opportunity</a:t>
            </a:r>
          </a:p>
          <a:p>
            <a:endParaRPr lang="en-US" sz="2000" b="0" dirty="0">
              <a:solidFill>
                <a:srgbClr val="110903"/>
              </a:solidFill>
            </a:endParaRPr>
          </a:p>
          <a:p>
            <a:pPr marL="342900" indent="-342900">
              <a:buFont typeface="Arial" panose="020B0604020202020204" pitchFamily="34" charset="0"/>
              <a:buChar char="•"/>
            </a:pPr>
            <a:r>
              <a:rPr lang="en-US" sz="3000" b="0" dirty="0">
                <a:solidFill>
                  <a:srgbClr val="110903"/>
                </a:solidFill>
              </a:rPr>
              <a:t>We will be required to analyze sites for all income levels (not just low-income housing)</a:t>
            </a:r>
          </a:p>
        </p:txBody>
      </p:sp>
    </p:spTree>
    <p:extLst>
      <p:ext uri="{BB962C8B-B14F-4D97-AF65-F5344CB8AC3E}">
        <p14:creationId xmlns:p14="http://schemas.microsoft.com/office/powerpoint/2010/main" val="3115385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3D4CDC1-992A-4B50-9F78-3BA5DFD48194}"/>
              </a:ext>
            </a:extLst>
          </p:cNvPr>
          <p:cNvSpPr/>
          <p:nvPr/>
        </p:nvSpPr>
        <p:spPr>
          <a:xfrm>
            <a:off x="5144693" y="229056"/>
            <a:ext cx="6701270" cy="960125"/>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C806FE1-EA8B-44F8-89A6-15464A7F94E4}"/>
              </a:ext>
            </a:extLst>
          </p:cNvPr>
          <p:cNvSpPr/>
          <p:nvPr/>
        </p:nvSpPr>
        <p:spPr>
          <a:xfrm>
            <a:off x="6415410" y="-128566"/>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Outreach</a:t>
            </a:r>
          </a:p>
        </p:txBody>
      </p:sp>
      <p:pic>
        <p:nvPicPr>
          <p:cNvPr id="28" name="Graphic 27" descr="Users with solid fill">
            <a:extLst>
              <a:ext uri="{FF2B5EF4-FFF2-40B4-BE49-F238E27FC236}">
                <a16:creationId xmlns:a16="http://schemas.microsoft.com/office/drawing/2014/main" id="{DA95A4E5-3CF7-4323-8ABC-7A5051F47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0793" y="243792"/>
            <a:ext cx="914400" cy="914400"/>
          </a:xfrm>
          <a:prstGeom prst="rect">
            <a:avLst/>
          </a:prstGeom>
        </p:spPr>
      </p:pic>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36544" y="449262"/>
            <a:ext cx="3932237" cy="809376"/>
          </a:xfrm>
        </p:spPr>
        <p:txBody>
          <a:bodyPr>
            <a:normAutofit/>
          </a:bodyPr>
          <a:lstStyle/>
          <a:p>
            <a:r>
              <a:rPr lang="en-US" sz="4000" dirty="0"/>
              <a:t>AB 686:</a:t>
            </a:r>
          </a:p>
        </p:txBody>
      </p:sp>
      <p:sp>
        <p:nvSpPr>
          <p:cNvPr id="4" name="Text Placeholder 3">
            <a:extLst>
              <a:ext uri="{FF2B5EF4-FFF2-40B4-BE49-F238E27FC236}">
                <a16:creationId xmlns:a16="http://schemas.microsoft.com/office/drawing/2014/main" id="{30A0CF36-909A-4709-9E1A-C334E4E32960}"/>
              </a:ext>
            </a:extLst>
          </p:cNvPr>
          <p:cNvSpPr>
            <a:spLocks noGrp="1"/>
          </p:cNvSpPr>
          <p:nvPr>
            <p:ph type="body" sz="half" idx="2"/>
          </p:nvPr>
        </p:nvSpPr>
        <p:spPr>
          <a:xfrm>
            <a:off x="407237" y="1258638"/>
            <a:ext cx="3932237" cy="3811588"/>
          </a:xfrm>
        </p:spPr>
        <p:txBody>
          <a:bodyPr>
            <a:normAutofit/>
          </a:bodyPr>
          <a:lstStyle/>
          <a:p>
            <a:r>
              <a:rPr lang="en-US" sz="2800" b="1" dirty="0"/>
              <a:t>New Housing Element Requirements</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F475AC4D-DCFA-48C9-9E17-6EC2000C9919}"/>
              </a:ext>
            </a:extLst>
          </p:cNvPr>
          <p:cNvSpPr>
            <a:spLocks noGrp="1"/>
          </p:cNvSpPr>
          <p:nvPr>
            <p:ph idx="1"/>
          </p:nvPr>
        </p:nvSpPr>
        <p:spPr>
          <a:xfrm>
            <a:off x="4898850" y="1666875"/>
            <a:ext cx="7045500" cy="4510088"/>
          </a:xfrm>
        </p:spPr>
        <p:txBody>
          <a:bodyPr>
            <a:normAutofit fontScale="92500" lnSpcReduction="10000"/>
          </a:bodyPr>
          <a:lstStyle/>
          <a:p>
            <a:r>
              <a:rPr lang="en-US" b="0" dirty="0"/>
              <a:t>Based on the results of our outreach, assessment of fair housing and site inventory we will: </a:t>
            </a:r>
          </a:p>
          <a:p>
            <a:pPr lvl="1"/>
            <a:r>
              <a:rPr lang="en-US" b="0" dirty="0"/>
              <a:t>determine the factors contributing to the creation and perpetuation of fair housing issues</a:t>
            </a:r>
            <a:endParaRPr lang="en-US" sz="1100" b="0" dirty="0"/>
          </a:p>
          <a:p>
            <a:endParaRPr lang="en-US" sz="1100" dirty="0"/>
          </a:p>
          <a:p>
            <a:r>
              <a:rPr lang="en-US" dirty="0"/>
              <a:t>Examples range widely e.g.,:</a:t>
            </a:r>
          </a:p>
          <a:p>
            <a:pPr lvl="1"/>
            <a:r>
              <a:rPr lang="en-US" dirty="0"/>
              <a:t>community opposition to development</a:t>
            </a:r>
          </a:p>
          <a:p>
            <a:pPr lvl="1"/>
            <a:r>
              <a:rPr lang="en-US" dirty="0"/>
              <a:t>exclusionary zoning codes</a:t>
            </a:r>
          </a:p>
          <a:p>
            <a:pPr lvl="1"/>
            <a:r>
              <a:rPr lang="en-US" dirty="0"/>
              <a:t>lack of funding and resources</a:t>
            </a:r>
            <a:endParaRPr lang="en-US" b="0" dirty="0"/>
          </a:p>
          <a:p>
            <a:pPr marL="380985" lvl="1" indent="0">
              <a:buNone/>
            </a:pPr>
            <a:endParaRPr lang="en-US" dirty="0"/>
          </a:p>
          <a:p>
            <a:pPr lvl="1"/>
            <a:endParaRPr lang="en-US" dirty="0"/>
          </a:p>
          <a:p>
            <a:endParaRPr lang="en-US" dirty="0"/>
          </a:p>
          <a:p>
            <a:pPr marL="380985" lvl="1" indent="0">
              <a:buNone/>
            </a:pPr>
            <a:endParaRPr lang="en-US" dirty="0"/>
          </a:p>
          <a:p>
            <a:pPr lvl="1"/>
            <a:endParaRPr lang="en-US" dirty="0"/>
          </a:p>
          <a:p>
            <a:pPr marL="380985" lvl="1" indent="0">
              <a:buNone/>
            </a:pPr>
            <a:endParaRPr lang="en-US" dirty="0"/>
          </a:p>
        </p:txBody>
      </p:sp>
      <p:grpSp>
        <p:nvGrpSpPr>
          <p:cNvPr id="14" name="Group 13">
            <a:extLst>
              <a:ext uri="{FF2B5EF4-FFF2-40B4-BE49-F238E27FC236}">
                <a16:creationId xmlns:a16="http://schemas.microsoft.com/office/drawing/2014/main" id="{96FC195E-7920-47D7-834E-47A5CB21FDA6}"/>
              </a:ext>
            </a:extLst>
          </p:cNvPr>
          <p:cNvGrpSpPr/>
          <p:nvPr/>
        </p:nvGrpSpPr>
        <p:grpSpPr>
          <a:xfrm>
            <a:off x="5144693" y="-120440"/>
            <a:ext cx="6701270" cy="1659115"/>
            <a:chOff x="5144693" y="2286119"/>
            <a:chExt cx="6701270" cy="1659115"/>
          </a:xfrm>
        </p:grpSpPr>
        <p:sp>
          <p:nvSpPr>
            <p:cNvPr id="15" name="Rectangle: Rounded Corners 14">
              <a:extLst>
                <a:ext uri="{FF2B5EF4-FFF2-40B4-BE49-F238E27FC236}">
                  <a16:creationId xmlns:a16="http://schemas.microsoft.com/office/drawing/2014/main" id="{2B7F4B26-6B5F-42CF-8D37-B84DE57DE379}"/>
                </a:ext>
              </a:extLst>
            </p:cNvPr>
            <p:cNvSpPr/>
            <p:nvPr/>
          </p:nvSpPr>
          <p:spPr>
            <a:xfrm>
              <a:off x="5144693" y="2640261"/>
              <a:ext cx="6701270" cy="960120"/>
            </a:xfrm>
            <a:prstGeom prst="roundRect">
              <a:avLst>
                <a:gd name="adj" fmla="val 10000"/>
              </a:avLst>
            </a:prstGeom>
            <a:solidFill>
              <a:schemeClr val="accent3">
                <a:lumMod val="20000"/>
                <a:lumOff val="80000"/>
              </a:schemeClr>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0F7CB910-DF82-43FE-A37C-3BA25589A37F}"/>
                </a:ext>
              </a:extLst>
            </p:cNvPr>
            <p:cNvSpPr/>
            <p:nvPr/>
          </p:nvSpPr>
          <p:spPr>
            <a:xfrm>
              <a:off x="6415411" y="2286119"/>
              <a:ext cx="5187636"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ID and Prioritize Contributing Factors</a:t>
              </a:r>
            </a:p>
          </p:txBody>
        </p:sp>
        <p:pic>
          <p:nvPicPr>
            <p:cNvPr id="17" name="Graphic 16" descr="Gears with solid fill">
              <a:extLst>
                <a:ext uri="{FF2B5EF4-FFF2-40B4-BE49-F238E27FC236}">
                  <a16:creationId xmlns:a16="http://schemas.microsoft.com/office/drawing/2014/main" id="{B35482F3-AC53-46AC-9B06-D09E18E180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9990" y="2674053"/>
              <a:ext cx="914400" cy="914400"/>
            </a:xfrm>
            <a:prstGeom prst="rect">
              <a:avLst/>
            </a:prstGeom>
          </p:spPr>
        </p:pic>
      </p:grpSp>
    </p:spTree>
    <p:extLst>
      <p:ext uri="{BB962C8B-B14F-4D97-AF65-F5344CB8AC3E}">
        <p14:creationId xmlns:p14="http://schemas.microsoft.com/office/powerpoint/2010/main" val="216866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3D4CDC1-992A-4B50-9F78-3BA5DFD48194}"/>
              </a:ext>
            </a:extLst>
          </p:cNvPr>
          <p:cNvSpPr/>
          <p:nvPr/>
        </p:nvSpPr>
        <p:spPr>
          <a:xfrm>
            <a:off x="5144693" y="229056"/>
            <a:ext cx="6701270" cy="960125"/>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C806FE1-EA8B-44F8-89A6-15464A7F94E4}"/>
              </a:ext>
            </a:extLst>
          </p:cNvPr>
          <p:cNvSpPr/>
          <p:nvPr/>
        </p:nvSpPr>
        <p:spPr>
          <a:xfrm>
            <a:off x="6415410" y="-128566"/>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Outreach</a:t>
            </a:r>
          </a:p>
        </p:txBody>
      </p:sp>
      <p:pic>
        <p:nvPicPr>
          <p:cNvPr id="28" name="Graphic 27" descr="Users with solid fill">
            <a:extLst>
              <a:ext uri="{FF2B5EF4-FFF2-40B4-BE49-F238E27FC236}">
                <a16:creationId xmlns:a16="http://schemas.microsoft.com/office/drawing/2014/main" id="{DA95A4E5-3CF7-4323-8ABC-7A5051F47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0793" y="243792"/>
            <a:ext cx="914400" cy="914400"/>
          </a:xfrm>
          <a:prstGeom prst="rect">
            <a:avLst/>
          </a:prstGeom>
        </p:spPr>
      </p:pic>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36544" y="449262"/>
            <a:ext cx="3932237" cy="809376"/>
          </a:xfrm>
        </p:spPr>
        <p:txBody>
          <a:bodyPr>
            <a:normAutofit/>
          </a:bodyPr>
          <a:lstStyle/>
          <a:p>
            <a:r>
              <a:rPr lang="en-US" sz="4000" dirty="0"/>
              <a:t>AB 686:</a:t>
            </a:r>
          </a:p>
        </p:txBody>
      </p:sp>
      <p:sp>
        <p:nvSpPr>
          <p:cNvPr id="4" name="Text Placeholder 3">
            <a:extLst>
              <a:ext uri="{FF2B5EF4-FFF2-40B4-BE49-F238E27FC236}">
                <a16:creationId xmlns:a16="http://schemas.microsoft.com/office/drawing/2014/main" id="{30A0CF36-909A-4709-9E1A-C334E4E32960}"/>
              </a:ext>
            </a:extLst>
          </p:cNvPr>
          <p:cNvSpPr>
            <a:spLocks noGrp="1"/>
          </p:cNvSpPr>
          <p:nvPr>
            <p:ph type="body" sz="half" idx="2"/>
          </p:nvPr>
        </p:nvSpPr>
        <p:spPr>
          <a:xfrm>
            <a:off x="407237" y="1258638"/>
            <a:ext cx="3932237" cy="3811588"/>
          </a:xfrm>
        </p:spPr>
        <p:txBody>
          <a:bodyPr>
            <a:normAutofit/>
          </a:bodyPr>
          <a:lstStyle/>
          <a:p>
            <a:r>
              <a:rPr lang="en-US" sz="2800" b="1" dirty="0"/>
              <a:t>New Housing Element Requirements</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F475AC4D-DCFA-48C9-9E17-6EC2000C9919}"/>
              </a:ext>
            </a:extLst>
          </p:cNvPr>
          <p:cNvSpPr>
            <a:spLocks noGrp="1"/>
          </p:cNvSpPr>
          <p:nvPr>
            <p:ph idx="1"/>
          </p:nvPr>
        </p:nvSpPr>
        <p:spPr>
          <a:xfrm>
            <a:off x="4898850" y="1666875"/>
            <a:ext cx="7045500" cy="5080766"/>
          </a:xfrm>
        </p:spPr>
        <p:txBody>
          <a:bodyPr>
            <a:normAutofit lnSpcReduction="10000"/>
          </a:bodyPr>
          <a:lstStyle/>
          <a:p>
            <a:r>
              <a:rPr lang="en-US" sz="2700" b="0" dirty="0"/>
              <a:t>We must identify</a:t>
            </a:r>
            <a:r>
              <a:rPr lang="en-US" sz="2700" dirty="0"/>
              <a:t> policies and programs with a schedule of actions to advance fair housing</a:t>
            </a:r>
          </a:p>
          <a:p>
            <a:pPr lvl="1"/>
            <a:r>
              <a:rPr lang="en-US" sz="2200" dirty="0"/>
              <a:t>These must be connected to the fair housing issues and contributing factors.</a:t>
            </a:r>
          </a:p>
          <a:p>
            <a:pPr lvl="1"/>
            <a:endParaRPr lang="en-US" sz="1000" dirty="0"/>
          </a:p>
          <a:p>
            <a:r>
              <a:rPr lang="en-US" sz="2700" dirty="0"/>
              <a:t>Policies and actions can vary widely, depending on the fair housing issues we identify, e.g.:</a:t>
            </a:r>
          </a:p>
          <a:p>
            <a:pPr lvl="1"/>
            <a:r>
              <a:rPr lang="en-US" sz="1800" dirty="0"/>
              <a:t>Few housing choices </a:t>
            </a:r>
            <a:r>
              <a:rPr lang="en-US" sz="1800" dirty="0">
                <a:sym typeface="Wingdings" panose="05000000000000000000" pitchFamily="2" charset="2"/>
              </a:rPr>
              <a:t> </a:t>
            </a:r>
            <a:r>
              <a:rPr lang="en-US" sz="1800" dirty="0"/>
              <a:t>increasing density, ADU policies, etc.</a:t>
            </a:r>
          </a:p>
          <a:p>
            <a:pPr lvl="1"/>
            <a:r>
              <a:rPr lang="en-US" sz="1800" dirty="0"/>
              <a:t>High displacement rates/risk </a:t>
            </a:r>
            <a:r>
              <a:rPr lang="en-US" sz="1800" dirty="0">
                <a:sym typeface="Wingdings" panose="05000000000000000000" pitchFamily="2" charset="2"/>
              </a:rPr>
              <a:t> tenant protections, rental assistance, etc.</a:t>
            </a:r>
          </a:p>
          <a:p>
            <a:pPr lvl="1"/>
            <a:r>
              <a:rPr lang="en-US" sz="1800" dirty="0">
                <a:sym typeface="Wingdings" panose="05000000000000000000" pitchFamily="2" charset="2"/>
              </a:rPr>
              <a:t>No subsidized housing  policies to increase funding, housing trust funds, public land disposition, etc.</a:t>
            </a:r>
          </a:p>
          <a:p>
            <a:pPr lvl="1"/>
            <a:r>
              <a:rPr lang="en-US" sz="1800" dirty="0">
                <a:sym typeface="Wingdings" panose="05000000000000000000" pitchFamily="2" charset="2"/>
              </a:rPr>
              <a:t>Affordable housing applicants don’t match demographics of residents  targeted outreach programs</a:t>
            </a:r>
          </a:p>
          <a:p>
            <a:pPr marL="380985" lvl="1" indent="0">
              <a:buNone/>
            </a:pPr>
            <a:endParaRPr lang="en-US" sz="2400" dirty="0"/>
          </a:p>
          <a:p>
            <a:pPr lvl="1"/>
            <a:endParaRPr lang="en-US" dirty="0"/>
          </a:p>
          <a:p>
            <a:endParaRPr lang="en-US" dirty="0"/>
          </a:p>
          <a:p>
            <a:pPr marL="380985" lvl="1" indent="0">
              <a:buNone/>
            </a:pPr>
            <a:endParaRPr lang="en-US" dirty="0"/>
          </a:p>
          <a:p>
            <a:pPr lvl="1"/>
            <a:endParaRPr lang="en-US" dirty="0"/>
          </a:p>
          <a:p>
            <a:pPr marL="380985" lvl="1" indent="0">
              <a:buNone/>
            </a:pPr>
            <a:endParaRPr lang="en-US" dirty="0"/>
          </a:p>
        </p:txBody>
      </p:sp>
      <p:grpSp>
        <p:nvGrpSpPr>
          <p:cNvPr id="13" name="Group 12">
            <a:extLst>
              <a:ext uri="{FF2B5EF4-FFF2-40B4-BE49-F238E27FC236}">
                <a16:creationId xmlns:a16="http://schemas.microsoft.com/office/drawing/2014/main" id="{403F877A-C494-4E8E-87FA-D39DEAB74301}"/>
              </a:ext>
            </a:extLst>
          </p:cNvPr>
          <p:cNvGrpSpPr/>
          <p:nvPr/>
        </p:nvGrpSpPr>
        <p:grpSpPr>
          <a:xfrm>
            <a:off x="5144693" y="218231"/>
            <a:ext cx="6701270" cy="1040407"/>
            <a:chOff x="5144693" y="5111664"/>
            <a:chExt cx="6701270" cy="1040407"/>
          </a:xfrm>
        </p:grpSpPr>
        <p:sp>
          <p:nvSpPr>
            <p:cNvPr id="18" name="Rectangle: Rounded Corners 17">
              <a:extLst>
                <a:ext uri="{FF2B5EF4-FFF2-40B4-BE49-F238E27FC236}">
                  <a16:creationId xmlns:a16="http://schemas.microsoft.com/office/drawing/2014/main" id="{919D57B1-FF6B-46DB-A3D9-508DDEF914FA}"/>
                </a:ext>
              </a:extLst>
            </p:cNvPr>
            <p:cNvSpPr/>
            <p:nvPr/>
          </p:nvSpPr>
          <p:spPr>
            <a:xfrm>
              <a:off x="5144693" y="5111664"/>
              <a:ext cx="6701270" cy="1034873"/>
            </a:xfrm>
            <a:prstGeom prst="roundRect">
              <a:avLst>
                <a:gd name="adj" fmla="val 10000"/>
              </a:avLst>
            </a:prstGeom>
            <a:solidFill>
              <a:schemeClr val="accent4">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id="{FE5A877A-74F3-406A-95D5-683546402CBA}"/>
                </a:ext>
              </a:extLst>
            </p:cNvPr>
            <p:cNvSpPr/>
            <p:nvPr/>
          </p:nvSpPr>
          <p:spPr>
            <a:xfrm>
              <a:off x="5270245" y="5117198"/>
              <a:ext cx="1075495" cy="1034873"/>
            </a:xfrm>
            <a:prstGeom prst="rect">
              <a:avLst/>
            </a:prstGeom>
            <a: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98618374-1303-451F-8245-08D24F2ADB00}"/>
                </a:ext>
              </a:extLst>
            </p:cNvPr>
            <p:cNvSpPr/>
            <p:nvPr/>
          </p:nvSpPr>
          <p:spPr>
            <a:xfrm>
              <a:off x="6415411" y="5295720"/>
              <a:ext cx="4543397" cy="677831"/>
            </a:xfrm>
            <a:custGeom>
              <a:avLst/>
              <a:gdLst>
                <a:gd name="connsiteX0" fmla="*/ 0 w 4543397"/>
                <a:gd name="connsiteY0" fmla="*/ 0 h 677831"/>
                <a:gd name="connsiteX1" fmla="*/ 4543397 w 4543397"/>
                <a:gd name="connsiteY1" fmla="*/ 0 h 677831"/>
                <a:gd name="connsiteX2" fmla="*/ 4543397 w 4543397"/>
                <a:gd name="connsiteY2" fmla="*/ 677831 h 677831"/>
                <a:gd name="connsiteX3" fmla="*/ 0 w 4543397"/>
                <a:gd name="connsiteY3" fmla="*/ 677831 h 677831"/>
                <a:gd name="connsiteX4" fmla="*/ 0 w 4543397"/>
                <a:gd name="connsiteY4" fmla="*/ 0 h 67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97" h="677831">
                  <a:moveTo>
                    <a:pt x="0" y="0"/>
                  </a:moveTo>
                  <a:lnTo>
                    <a:pt x="4543397" y="0"/>
                  </a:lnTo>
                  <a:lnTo>
                    <a:pt x="4543397" y="677831"/>
                  </a:lnTo>
                  <a:lnTo>
                    <a:pt x="0" y="6778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Goals, Policies &amp; Actions</a:t>
              </a:r>
            </a:p>
          </p:txBody>
        </p:sp>
      </p:grpSp>
    </p:spTree>
    <p:extLst>
      <p:ext uri="{BB962C8B-B14F-4D97-AF65-F5344CB8AC3E}">
        <p14:creationId xmlns:p14="http://schemas.microsoft.com/office/powerpoint/2010/main" val="2380794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30AD-F167-4345-B283-75EA245BF371}"/>
              </a:ext>
            </a:extLst>
          </p:cNvPr>
          <p:cNvSpPr>
            <a:spLocks noGrp="1"/>
          </p:cNvSpPr>
          <p:nvPr>
            <p:ph type="title"/>
          </p:nvPr>
        </p:nvSpPr>
        <p:spPr>
          <a:xfrm>
            <a:off x="195318" y="239765"/>
            <a:ext cx="11818006" cy="1426124"/>
          </a:xfrm>
        </p:spPr>
        <p:txBody>
          <a:bodyPr>
            <a:normAutofit/>
          </a:bodyPr>
          <a:lstStyle/>
          <a:p>
            <a:pPr algn="ctr"/>
            <a:r>
              <a:rPr lang="en-US" sz="4000" dirty="0"/>
              <a:t>Incorporating AFFH into our Housing Element</a:t>
            </a:r>
            <a:br>
              <a:rPr lang="en-US" sz="4000" dirty="0"/>
            </a:br>
            <a:r>
              <a:rPr lang="en-US" sz="4000" i="1" dirty="0"/>
              <a:t>Key Takeaways</a:t>
            </a:r>
            <a:endParaRPr lang="en-US" sz="4000" dirty="0"/>
          </a:p>
        </p:txBody>
      </p:sp>
      <p:sp>
        <p:nvSpPr>
          <p:cNvPr id="3" name="Rectangle 2">
            <a:extLst>
              <a:ext uri="{FF2B5EF4-FFF2-40B4-BE49-F238E27FC236}">
                <a16:creationId xmlns:a16="http://schemas.microsoft.com/office/drawing/2014/main" id="{8CE7FFBE-0F8F-4AC7-A086-2853F9646F4E}"/>
              </a:ext>
            </a:extLst>
          </p:cNvPr>
          <p:cNvSpPr/>
          <p:nvPr/>
        </p:nvSpPr>
        <p:spPr>
          <a:xfrm>
            <a:off x="0" y="5788152"/>
            <a:ext cx="7562088" cy="1069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390C25F-2061-439A-8E8E-3C306E84A401}"/>
              </a:ext>
            </a:extLst>
          </p:cNvPr>
          <p:cNvSpPr txBox="1">
            <a:spLocks/>
          </p:cNvSpPr>
          <p:nvPr/>
        </p:nvSpPr>
        <p:spPr>
          <a:xfrm>
            <a:off x="740614" y="2475688"/>
            <a:ext cx="10710772" cy="2726932"/>
          </a:xfrm>
          <a:prstGeom prst="rect">
            <a:avLst/>
          </a:prstGeom>
        </p:spPr>
        <p:txBody>
          <a:bodyPr vert="horz" lIns="0" tIns="54426" rIns="0" bIns="54426"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5246" algn="l"/>
            <a:endParaRPr lang="en-US" b="1" i="1" dirty="0">
              <a:latin typeface="Trebuchet MS" panose="020B0603020202020204" pitchFamily="34" charset="0"/>
            </a:endParaRPr>
          </a:p>
        </p:txBody>
      </p:sp>
      <p:sp>
        <p:nvSpPr>
          <p:cNvPr id="18" name="Text Placeholder 2">
            <a:extLst>
              <a:ext uri="{FF2B5EF4-FFF2-40B4-BE49-F238E27FC236}">
                <a16:creationId xmlns:a16="http://schemas.microsoft.com/office/drawing/2014/main" id="{7DCD1E8A-DD45-47E2-B1E0-C2FD41D73EC2}"/>
              </a:ext>
            </a:extLst>
          </p:cNvPr>
          <p:cNvSpPr txBox="1">
            <a:spLocks/>
          </p:cNvSpPr>
          <p:nvPr/>
        </p:nvSpPr>
        <p:spPr>
          <a:xfrm>
            <a:off x="635511" y="1933903"/>
            <a:ext cx="10710772" cy="4684332"/>
          </a:xfrm>
          <a:prstGeom prst="rect">
            <a:avLst/>
          </a:prstGeom>
        </p:spPr>
        <p:txBody>
          <a:bodyPr vert="horz" lIns="0" tIns="54426" rIns="0" bIns="54426"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52446" indent="-457200" algn="l">
              <a:buFont typeface="Arial" panose="020B0604020202020204" pitchFamily="34" charset="0"/>
              <a:buChar char="•"/>
            </a:pPr>
            <a:r>
              <a:rPr lang="en-US" sz="2800" dirty="0">
                <a:latin typeface="Trebuchet MS" panose="020B0603020202020204" pitchFamily="34" charset="0"/>
              </a:rPr>
              <a:t>AB 686 makes this housing element update different than previous updates.</a:t>
            </a:r>
          </a:p>
          <a:p>
            <a:pPr marL="552446" indent="-457200" algn="l">
              <a:buFont typeface="Arial" panose="020B0604020202020204" pitchFamily="34" charset="0"/>
              <a:buChar char="•"/>
            </a:pPr>
            <a:endParaRPr lang="en-US" sz="1200" dirty="0">
              <a:latin typeface="Trebuchet MS" panose="020B0603020202020204" pitchFamily="34" charset="0"/>
            </a:endParaRPr>
          </a:p>
          <a:p>
            <a:pPr marL="552446" indent="-457200" algn="l">
              <a:buFont typeface="Arial" panose="020B0604020202020204" pitchFamily="34" charset="0"/>
              <a:buChar char="•"/>
            </a:pPr>
            <a:r>
              <a:rPr lang="en-US" sz="2800" dirty="0">
                <a:latin typeface="Trebuchet MS" panose="020B0603020202020204" pitchFamily="34" charset="0"/>
              </a:rPr>
              <a:t>Extra scrutiny will be paid to our housing element update</a:t>
            </a:r>
          </a:p>
          <a:p>
            <a:pPr marL="1009646" lvl="1" indent="-457200" algn="l">
              <a:buFontTx/>
              <a:buChar char="-"/>
            </a:pPr>
            <a:r>
              <a:rPr lang="en-US" sz="2400" dirty="0">
                <a:latin typeface="Trebuchet MS" panose="020B0603020202020204" pitchFamily="34" charset="0"/>
              </a:rPr>
              <a:t>Several Southern California Jurisdictions have had their housing elements sent back over their compliance with AFFH</a:t>
            </a:r>
          </a:p>
          <a:p>
            <a:pPr marL="1009646" lvl="1" indent="-457200" algn="l">
              <a:buFont typeface="Arial" panose="020B0604020202020204" pitchFamily="34" charset="0"/>
              <a:buChar char="•"/>
            </a:pPr>
            <a:r>
              <a:rPr lang="en-US" sz="2400" dirty="0">
                <a:latin typeface="Trebuchet MS" panose="020B0603020202020204" pitchFamily="34" charset="0"/>
              </a:rPr>
              <a:t>We need to be careful about our sites inventory to ensure we aren’t reinforcing/creating segregation patterns and that we consider access to neighborhood resources</a:t>
            </a:r>
          </a:p>
          <a:p>
            <a:pPr marL="552446" indent="-457200" algn="l">
              <a:buFont typeface="Arial" panose="020B0604020202020204" pitchFamily="34" charset="0"/>
              <a:buChar char="•"/>
            </a:pPr>
            <a:endParaRPr lang="en-US" sz="1000" dirty="0">
              <a:latin typeface="Trebuchet MS" panose="020B0603020202020204" pitchFamily="34" charset="0"/>
            </a:endParaRPr>
          </a:p>
          <a:p>
            <a:pPr marL="552446" indent="-457200" algn="l">
              <a:buFont typeface="Arial" panose="020B0604020202020204" pitchFamily="34" charset="0"/>
              <a:buChar char="•"/>
            </a:pPr>
            <a:r>
              <a:rPr lang="en-US" sz="2800" dirty="0">
                <a:latin typeface="Trebuchet MS" panose="020B0603020202020204" pitchFamily="34" charset="0"/>
              </a:rPr>
              <a:t>We will need to make sure community engagement is representative of our residents, especially protected classes</a:t>
            </a:r>
          </a:p>
          <a:p>
            <a:pPr marL="1009646" lvl="1" indent="-457200" algn="l">
              <a:buFont typeface="Arial" panose="020B0604020202020204" pitchFamily="34" charset="0"/>
              <a:buChar char="•"/>
            </a:pPr>
            <a:r>
              <a:rPr lang="en-US" sz="2400" dirty="0">
                <a:latin typeface="Trebuchet MS" panose="020B0603020202020204" pitchFamily="34" charset="0"/>
              </a:rPr>
              <a:t>It’s recommended that we track outreach demographics (race/ethnicity, owner/renter, etc.) and compare to our overall population</a:t>
            </a:r>
          </a:p>
          <a:p>
            <a:pPr marL="552446" indent="-457200" algn="l">
              <a:buFont typeface="Arial" panose="020B0604020202020204" pitchFamily="34" charset="0"/>
              <a:buChar char="•"/>
            </a:pPr>
            <a:endParaRPr lang="en-US" dirty="0">
              <a:latin typeface="Trebuchet MS" panose="020B0603020202020204" pitchFamily="34" charset="0"/>
            </a:endParaRPr>
          </a:p>
        </p:txBody>
      </p:sp>
    </p:spTree>
    <p:extLst>
      <p:ext uri="{BB962C8B-B14F-4D97-AF65-F5344CB8AC3E}">
        <p14:creationId xmlns:p14="http://schemas.microsoft.com/office/powerpoint/2010/main" val="379704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622D-8A03-410A-967D-8D63559ACEEC}"/>
              </a:ext>
            </a:extLst>
          </p:cNvPr>
          <p:cNvSpPr>
            <a:spLocks noGrp="1"/>
          </p:cNvSpPr>
          <p:nvPr>
            <p:ph type="title"/>
          </p:nvPr>
        </p:nvSpPr>
        <p:spPr>
          <a:xfrm>
            <a:off x="489060" y="449262"/>
            <a:ext cx="3932237" cy="1600200"/>
          </a:xfrm>
        </p:spPr>
        <p:txBody>
          <a:bodyPr anchor="b">
            <a:normAutofit/>
          </a:bodyPr>
          <a:lstStyle/>
          <a:p>
            <a:r>
              <a:rPr lang="en-US" sz="4000" dirty="0"/>
              <a:t>Next steps and resources</a:t>
            </a:r>
          </a:p>
        </p:txBody>
      </p:sp>
      <p:sp>
        <p:nvSpPr>
          <p:cNvPr id="4" name="Content Placeholder 3">
            <a:extLst>
              <a:ext uri="{FF2B5EF4-FFF2-40B4-BE49-F238E27FC236}">
                <a16:creationId xmlns:a16="http://schemas.microsoft.com/office/drawing/2014/main" id="{66B499A1-BB69-4C78-890B-B22267FEB2E3}"/>
              </a:ext>
            </a:extLst>
          </p:cNvPr>
          <p:cNvSpPr>
            <a:spLocks noGrp="1"/>
          </p:cNvSpPr>
          <p:nvPr>
            <p:ph idx="1"/>
          </p:nvPr>
        </p:nvSpPr>
        <p:spPr>
          <a:xfrm>
            <a:off x="4820487" y="1829316"/>
            <a:ext cx="7243638" cy="4775199"/>
          </a:xfrm>
        </p:spPr>
        <p:txBody>
          <a:bodyPr>
            <a:normAutofit/>
          </a:bodyPr>
          <a:lstStyle/>
          <a:p>
            <a:r>
              <a:rPr lang="en-US" sz="2400" dirty="0"/>
              <a:t>[insert Housing Element timeline or next steps in process]</a:t>
            </a:r>
          </a:p>
          <a:p>
            <a:r>
              <a:rPr lang="en-US" sz="2400" dirty="0"/>
              <a:t>Numerous resources exist from state and region to help us meet these new requirements:</a:t>
            </a:r>
            <a:endParaRPr lang="en-US" sz="1600" b="0" i="0" u="none" strike="noStrike" dirty="0">
              <a:solidFill>
                <a:srgbClr val="000000"/>
              </a:solidFill>
              <a:effectLst/>
            </a:endParaRPr>
          </a:p>
          <a:p>
            <a:pPr lvl="1" fontAlgn="base">
              <a:spcBef>
                <a:spcPts val="0"/>
              </a:spcBef>
            </a:pPr>
            <a:r>
              <a:rPr lang="en-US" sz="1600" b="0" i="0" u="none" strike="noStrike" dirty="0">
                <a:solidFill>
                  <a:srgbClr val="000000"/>
                </a:solidFill>
                <a:effectLst/>
              </a:rPr>
              <a:t>HCD links</a:t>
            </a:r>
          </a:p>
          <a:p>
            <a:pPr marL="1200150" lvl="2" indent="-285750" fontAlgn="base">
              <a:spcBef>
                <a:spcPts val="0"/>
              </a:spcBef>
            </a:pPr>
            <a:r>
              <a:rPr lang="en-US" sz="1400" b="0" i="0" u="sng" strike="noStrike" dirty="0">
                <a:solidFill>
                  <a:srgbClr val="1155CC"/>
                </a:solidFill>
                <a:effectLst/>
                <a:hlinkClick r:id="rId3"/>
              </a:rPr>
              <a:t>AFFH Webpage</a:t>
            </a:r>
            <a:r>
              <a:rPr lang="en-US" sz="1400" b="0" i="0" u="none" strike="noStrike" dirty="0">
                <a:solidFill>
                  <a:srgbClr val="000000"/>
                </a:solidFill>
                <a:effectLst/>
              </a:rPr>
              <a:t> </a:t>
            </a:r>
          </a:p>
          <a:p>
            <a:pPr marL="1200150" lvl="2" indent="-285750" fontAlgn="base">
              <a:spcBef>
                <a:spcPts val="0"/>
              </a:spcBef>
            </a:pPr>
            <a:r>
              <a:rPr lang="en-US" sz="1400" b="0" i="0" u="sng" strike="noStrike" dirty="0">
                <a:solidFill>
                  <a:srgbClr val="1155CC"/>
                </a:solidFill>
                <a:effectLst/>
                <a:hlinkClick r:id="rId4"/>
              </a:rPr>
              <a:t>AFFH Data Viewer</a:t>
            </a:r>
            <a:endParaRPr lang="en-US" sz="1400" b="0" i="0" u="none" strike="noStrike" dirty="0">
              <a:solidFill>
                <a:srgbClr val="1155CC"/>
              </a:solidFill>
              <a:effectLst/>
            </a:endParaRPr>
          </a:p>
          <a:p>
            <a:pPr marL="1200150" lvl="2" indent="-285750" fontAlgn="base">
              <a:spcBef>
                <a:spcPts val="0"/>
              </a:spcBef>
            </a:pPr>
            <a:r>
              <a:rPr lang="en-US" sz="1400" b="0" i="0" u="sng" strike="noStrike" dirty="0">
                <a:solidFill>
                  <a:srgbClr val="1155CC"/>
                </a:solidFill>
                <a:effectLst/>
                <a:hlinkClick r:id="rId5"/>
              </a:rPr>
              <a:t>AFFH Guidance Memo</a:t>
            </a:r>
            <a:endParaRPr lang="en-US" sz="1400" b="0" i="0" u="sng" strike="noStrike" dirty="0">
              <a:solidFill>
                <a:srgbClr val="1155CC"/>
              </a:solidFill>
              <a:effectLst/>
            </a:endParaRPr>
          </a:p>
          <a:p>
            <a:pPr marL="914400" lvl="2" indent="0" fontAlgn="base">
              <a:spcBef>
                <a:spcPts val="0"/>
              </a:spcBef>
              <a:buNone/>
            </a:pPr>
            <a:endParaRPr lang="en-US" sz="1400" b="0" i="0" u="none" strike="noStrike" dirty="0">
              <a:solidFill>
                <a:srgbClr val="1155CC"/>
              </a:solidFill>
              <a:effectLst/>
            </a:endParaRPr>
          </a:p>
          <a:p>
            <a:pPr lvl="1" fontAlgn="base">
              <a:spcBef>
                <a:spcPts val="0"/>
              </a:spcBef>
            </a:pPr>
            <a:r>
              <a:rPr lang="en-US" sz="1600" b="0" i="0" u="none" strike="noStrike" dirty="0">
                <a:solidFill>
                  <a:srgbClr val="000000"/>
                </a:solidFill>
                <a:effectLst/>
              </a:rPr>
              <a:t>ABAG TA</a:t>
            </a:r>
          </a:p>
          <a:p>
            <a:pPr marL="1200150" lvl="2" indent="-285750" fontAlgn="base">
              <a:spcBef>
                <a:spcPts val="0"/>
              </a:spcBef>
            </a:pPr>
            <a:r>
              <a:rPr lang="en-US" sz="1400" b="0" i="0" u="sng" strike="noStrike" dirty="0">
                <a:solidFill>
                  <a:srgbClr val="1155CC"/>
                </a:solidFill>
                <a:effectLst/>
                <a:hlinkClick r:id="rId6"/>
              </a:rPr>
              <a:t>ABAG’s Housing Technical Assistance website</a:t>
            </a:r>
            <a:endParaRPr lang="en-US" sz="1400" b="0" i="0" u="none" strike="noStrike" dirty="0">
              <a:solidFill>
                <a:srgbClr val="000000"/>
              </a:solidFill>
              <a:effectLst/>
            </a:endParaRPr>
          </a:p>
          <a:p>
            <a:pPr marL="1200150" lvl="2" indent="-285750" fontAlgn="base">
              <a:spcBef>
                <a:spcPts val="0"/>
              </a:spcBef>
            </a:pPr>
            <a:r>
              <a:rPr lang="en-US" sz="1400" b="0" i="0" u="sng" strike="noStrike" dirty="0">
                <a:solidFill>
                  <a:srgbClr val="1155CC"/>
                </a:solidFill>
                <a:effectLst/>
                <a:hlinkClick r:id="rId7"/>
              </a:rPr>
              <a:t>Housing Element Completeness Checklist</a:t>
            </a:r>
            <a:endParaRPr lang="en-US" sz="1400" b="0" i="0" u="none" strike="noStrike" dirty="0">
              <a:solidFill>
                <a:srgbClr val="000000"/>
              </a:solidFill>
              <a:effectLst/>
            </a:endParaRPr>
          </a:p>
          <a:p>
            <a:pPr marL="1200150" lvl="2" indent="-285750" fontAlgn="base">
              <a:spcBef>
                <a:spcPts val="0"/>
              </a:spcBef>
            </a:pPr>
            <a:r>
              <a:rPr lang="en-US" sz="1400" b="0" i="0" u="sng" strike="noStrike" dirty="0">
                <a:solidFill>
                  <a:srgbClr val="1155CC"/>
                </a:solidFill>
                <a:effectLst/>
                <a:hlinkClick r:id="rId8"/>
              </a:rPr>
              <a:t>Housing Needs Data Packets</a:t>
            </a:r>
            <a:r>
              <a:rPr lang="en-US" sz="1400" b="0" i="0" u="none" strike="noStrike" dirty="0">
                <a:solidFill>
                  <a:srgbClr val="000000"/>
                </a:solidFill>
                <a:effectLst/>
              </a:rPr>
              <a:t> </a:t>
            </a:r>
          </a:p>
          <a:p>
            <a:pPr marL="1200150" lvl="2" indent="-285750" fontAlgn="base">
              <a:spcBef>
                <a:spcPts val="0"/>
              </a:spcBef>
            </a:pPr>
            <a:r>
              <a:rPr lang="en-US" sz="1400" dirty="0">
                <a:solidFill>
                  <a:srgbClr val="000000"/>
                </a:solidFill>
              </a:rPr>
              <a:t>County Collaboratives</a:t>
            </a:r>
          </a:p>
          <a:p>
            <a:pPr marL="1200150" lvl="2" indent="-285750" fontAlgn="base">
              <a:spcBef>
                <a:spcPts val="0"/>
              </a:spcBef>
            </a:pPr>
            <a:r>
              <a:rPr lang="en-US" sz="1400" b="0" i="0" u="none" strike="noStrike" dirty="0">
                <a:solidFill>
                  <a:srgbClr val="000000"/>
                </a:solidFill>
                <a:effectLst/>
              </a:rPr>
              <a:t>Consultant grants</a:t>
            </a:r>
          </a:p>
        </p:txBody>
      </p:sp>
      <p:sp>
        <p:nvSpPr>
          <p:cNvPr id="5" name="Text Placeholder 4">
            <a:extLst>
              <a:ext uri="{FF2B5EF4-FFF2-40B4-BE49-F238E27FC236}">
                <a16:creationId xmlns:a16="http://schemas.microsoft.com/office/drawing/2014/main" id="{35FAFDEB-D255-4ED9-9039-F9685C79B283}"/>
              </a:ext>
            </a:extLst>
          </p:cNvPr>
          <p:cNvSpPr>
            <a:spLocks noGrp="1"/>
          </p:cNvSpPr>
          <p:nvPr>
            <p:ph type="body" sz="half" idx="2"/>
          </p:nvPr>
        </p:nvSpPr>
        <p:spPr/>
        <p:txBody>
          <a:bodyPr/>
          <a:lstStyle/>
          <a:p>
            <a:endParaRPr lang="en-US"/>
          </a:p>
        </p:txBody>
      </p:sp>
      <p:grpSp>
        <p:nvGrpSpPr>
          <p:cNvPr id="16" name="Group 15">
            <a:extLst>
              <a:ext uri="{FF2B5EF4-FFF2-40B4-BE49-F238E27FC236}">
                <a16:creationId xmlns:a16="http://schemas.microsoft.com/office/drawing/2014/main" id="{5921BEB8-6534-45DF-B488-0805292DE17D}"/>
              </a:ext>
            </a:extLst>
          </p:cNvPr>
          <p:cNvGrpSpPr/>
          <p:nvPr/>
        </p:nvGrpSpPr>
        <p:grpSpPr>
          <a:xfrm>
            <a:off x="5144693" y="449262"/>
            <a:ext cx="6596509" cy="1071391"/>
            <a:chOff x="5062757" y="682191"/>
            <a:chExt cx="6596509" cy="1071391"/>
          </a:xfrm>
        </p:grpSpPr>
        <p:grpSp>
          <p:nvGrpSpPr>
            <p:cNvPr id="17" name="Group 16">
              <a:extLst>
                <a:ext uri="{FF2B5EF4-FFF2-40B4-BE49-F238E27FC236}">
                  <a16:creationId xmlns:a16="http://schemas.microsoft.com/office/drawing/2014/main" id="{9CA0A489-2371-4D31-A0AA-5F3EC54B49AF}"/>
                </a:ext>
              </a:extLst>
            </p:cNvPr>
            <p:cNvGrpSpPr/>
            <p:nvPr/>
          </p:nvGrpSpPr>
          <p:grpSpPr>
            <a:xfrm>
              <a:off x="5062757" y="682191"/>
              <a:ext cx="6596509" cy="1071391"/>
              <a:chOff x="5062757" y="682191"/>
              <a:chExt cx="6596509" cy="1071391"/>
            </a:xfrm>
          </p:grpSpPr>
          <p:sp>
            <p:nvSpPr>
              <p:cNvPr id="19" name="Rectangle: Rounded Corners 18">
                <a:extLst>
                  <a:ext uri="{FF2B5EF4-FFF2-40B4-BE49-F238E27FC236}">
                    <a16:creationId xmlns:a16="http://schemas.microsoft.com/office/drawing/2014/main" id="{68A6FDF8-5913-4974-AE49-CCBA569525C3}"/>
                  </a:ext>
                </a:extLst>
              </p:cNvPr>
              <p:cNvSpPr/>
              <p:nvPr/>
            </p:nvSpPr>
            <p:spPr>
              <a:xfrm>
                <a:off x="5062757" y="682191"/>
                <a:ext cx="1233027" cy="1071391"/>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20" name="Group 19">
                <a:extLst>
                  <a:ext uri="{FF2B5EF4-FFF2-40B4-BE49-F238E27FC236}">
                    <a16:creationId xmlns:a16="http://schemas.microsoft.com/office/drawing/2014/main" id="{FC104167-9B6C-463B-AA9C-27ED4E3FBB02}"/>
                  </a:ext>
                </a:extLst>
              </p:cNvPr>
              <p:cNvGrpSpPr/>
              <p:nvPr/>
            </p:nvGrpSpPr>
            <p:grpSpPr>
              <a:xfrm>
                <a:off x="6402666" y="682191"/>
                <a:ext cx="5256600" cy="1071391"/>
                <a:chOff x="6402666" y="682191"/>
                <a:chExt cx="5256600" cy="1071391"/>
              </a:xfrm>
            </p:grpSpPr>
            <p:sp>
              <p:nvSpPr>
                <p:cNvPr id="26" name="Rectangle: Rounded Corners 25">
                  <a:extLst>
                    <a:ext uri="{FF2B5EF4-FFF2-40B4-BE49-F238E27FC236}">
                      <a16:creationId xmlns:a16="http://schemas.microsoft.com/office/drawing/2014/main" id="{020D2461-C790-4859-AFCF-A0549140B19B}"/>
                    </a:ext>
                  </a:extLst>
                </p:cNvPr>
                <p:cNvSpPr/>
                <p:nvPr/>
              </p:nvSpPr>
              <p:spPr>
                <a:xfrm>
                  <a:off x="6402666" y="682191"/>
                  <a:ext cx="1233027" cy="1071391"/>
                </a:xfrm>
                <a:prstGeom prst="roundRect">
                  <a:avLst>
                    <a:gd name="adj" fmla="val 10000"/>
                  </a:avLst>
                </a:prstGeom>
                <a:solidFill>
                  <a:srgbClr val="CBDCDC"/>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8" name="Rectangle: Rounded Corners 27">
                  <a:extLst>
                    <a:ext uri="{FF2B5EF4-FFF2-40B4-BE49-F238E27FC236}">
                      <a16:creationId xmlns:a16="http://schemas.microsoft.com/office/drawing/2014/main" id="{B7F26220-C5DB-4FE6-A0F9-7D7CC249BDFA}"/>
                    </a:ext>
                  </a:extLst>
                </p:cNvPr>
                <p:cNvSpPr/>
                <p:nvPr/>
              </p:nvSpPr>
              <p:spPr>
                <a:xfrm>
                  <a:off x="9085048" y="682192"/>
                  <a:ext cx="1233027" cy="1071390"/>
                </a:xfrm>
                <a:prstGeom prst="roundRect">
                  <a:avLst>
                    <a:gd name="adj" fmla="val 10000"/>
                  </a:avLst>
                </a:prstGeom>
                <a:solidFill>
                  <a:schemeClr val="accent2">
                    <a:lumMod val="20000"/>
                    <a:lumOff val="80000"/>
                  </a:schemeClr>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9" name="Rectangle 28" descr="City with solid fill">
                  <a:extLst>
                    <a:ext uri="{FF2B5EF4-FFF2-40B4-BE49-F238E27FC236}">
                      <a16:creationId xmlns:a16="http://schemas.microsoft.com/office/drawing/2014/main" id="{6B637ADD-167B-4D08-AF1C-17D74B9B60F5}"/>
                    </a:ext>
                  </a:extLst>
                </p:cNvPr>
                <p:cNvSpPr/>
                <p:nvPr/>
              </p:nvSpPr>
              <p:spPr>
                <a:xfrm>
                  <a:off x="9119352" y="682191"/>
                  <a:ext cx="1139454" cy="103047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1" name="Rectangle: Rounded Corners 30">
                  <a:extLst>
                    <a:ext uri="{FF2B5EF4-FFF2-40B4-BE49-F238E27FC236}">
                      <a16:creationId xmlns:a16="http://schemas.microsoft.com/office/drawing/2014/main" id="{14ED2E46-5278-4D5B-B632-B60DF4D6C30D}"/>
                    </a:ext>
                  </a:extLst>
                </p:cNvPr>
                <p:cNvSpPr/>
                <p:nvPr/>
              </p:nvSpPr>
              <p:spPr>
                <a:xfrm>
                  <a:off x="10426239" y="682191"/>
                  <a:ext cx="1233027" cy="1071391"/>
                </a:xfrm>
                <a:prstGeom prst="roundRect">
                  <a:avLst>
                    <a:gd name="adj" fmla="val 10000"/>
                  </a:avLst>
                </a:prstGeom>
                <a:solidFill>
                  <a:schemeClr val="accent4">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2" name="Rectangle 31">
                  <a:extLst>
                    <a:ext uri="{FF2B5EF4-FFF2-40B4-BE49-F238E27FC236}">
                      <a16:creationId xmlns:a16="http://schemas.microsoft.com/office/drawing/2014/main" id="{DD0CE39D-2C4E-416B-BC48-CFEC743CAE70}"/>
                    </a:ext>
                  </a:extLst>
                </p:cNvPr>
                <p:cNvSpPr/>
                <p:nvPr/>
              </p:nvSpPr>
              <p:spPr>
                <a:xfrm>
                  <a:off x="10509456" y="687725"/>
                  <a:ext cx="1075495" cy="1034873"/>
                </a:xfrm>
                <a:prstGeom prst="rect">
                  <a:avLst/>
                </a:prstGeom>
                <a: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grpSp>
          <p:sp>
            <p:nvSpPr>
              <p:cNvPr id="21" name="Rectangle: Rounded Corners 20">
                <a:extLst>
                  <a:ext uri="{FF2B5EF4-FFF2-40B4-BE49-F238E27FC236}">
                    <a16:creationId xmlns:a16="http://schemas.microsoft.com/office/drawing/2014/main" id="{0ADA75F5-862D-4552-8237-6CA47B03FEBC}"/>
                  </a:ext>
                </a:extLst>
              </p:cNvPr>
              <p:cNvSpPr/>
              <p:nvPr/>
            </p:nvSpPr>
            <p:spPr>
              <a:xfrm>
                <a:off x="7743857" y="692122"/>
                <a:ext cx="1233027" cy="1061460"/>
              </a:xfrm>
              <a:prstGeom prst="roundRect">
                <a:avLst>
                  <a:gd name="adj" fmla="val 10000"/>
                </a:avLst>
              </a:prstGeom>
              <a:solidFill>
                <a:schemeClr val="accent3">
                  <a:lumMod val="20000"/>
                  <a:lumOff val="80000"/>
                </a:schemeClr>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pic>
            <p:nvPicPr>
              <p:cNvPr id="24" name="Graphic 23" descr="Users with solid fill">
                <a:extLst>
                  <a:ext uri="{FF2B5EF4-FFF2-40B4-BE49-F238E27FC236}">
                    <a16:creationId xmlns:a16="http://schemas.microsoft.com/office/drawing/2014/main" id="{E7D96035-29A1-4246-A55C-1A5D9413EA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8055" y="750160"/>
                <a:ext cx="914400" cy="914400"/>
              </a:xfrm>
              <a:prstGeom prst="rect">
                <a:avLst/>
              </a:prstGeom>
            </p:spPr>
          </p:pic>
          <p:pic>
            <p:nvPicPr>
              <p:cNvPr id="25" name="Graphic 24" descr="Gears with solid fill">
                <a:extLst>
                  <a:ext uri="{FF2B5EF4-FFF2-40B4-BE49-F238E27FC236}">
                    <a16:creationId xmlns:a16="http://schemas.microsoft.com/office/drawing/2014/main" id="{C0230924-B4F3-4911-8771-D50179929D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05286" y="742427"/>
                <a:ext cx="914400" cy="914400"/>
              </a:xfrm>
              <a:prstGeom prst="rect">
                <a:avLst/>
              </a:prstGeom>
            </p:spPr>
          </p:pic>
        </p:grpSp>
        <p:pic>
          <p:nvPicPr>
            <p:cNvPr id="18" name="Graphic 17" descr="Statistics with solid fill">
              <a:extLst>
                <a:ext uri="{FF2B5EF4-FFF2-40B4-BE49-F238E27FC236}">
                  <a16:creationId xmlns:a16="http://schemas.microsoft.com/office/drawing/2014/main" id="{1303391F-E30E-42FC-817A-FAD5653878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52336" y="750160"/>
              <a:ext cx="945864" cy="945864"/>
            </a:xfrm>
            <a:prstGeom prst="rect">
              <a:avLst/>
            </a:prstGeom>
          </p:spPr>
        </p:pic>
      </p:grpSp>
      <p:sp>
        <p:nvSpPr>
          <p:cNvPr id="22" name="Rectangle 21">
            <a:extLst>
              <a:ext uri="{FF2B5EF4-FFF2-40B4-BE49-F238E27FC236}">
                <a16:creationId xmlns:a16="http://schemas.microsoft.com/office/drawing/2014/main" id="{B16ABE25-37B2-4D4D-8DDD-0FCCB6E6E6C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92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walking on a city street&#10;&#10;Description automatically generated">
            <a:extLst>
              <a:ext uri="{FF2B5EF4-FFF2-40B4-BE49-F238E27FC236}">
                <a16:creationId xmlns:a16="http://schemas.microsoft.com/office/drawing/2014/main" id="{D59343BF-A899-F749-80C1-A088CF97C252}"/>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F721F63-686D-A040-A1CC-B483608D9354}"/>
              </a:ext>
            </a:extLst>
          </p:cNvPr>
          <p:cNvSpPr>
            <a:spLocks noGrp="1"/>
          </p:cNvSpPr>
          <p:nvPr>
            <p:ph type="title"/>
          </p:nvPr>
        </p:nvSpPr>
        <p:spPr>
          <a:xfrm>
            <a:off x="831850" y="2793979"/>
            <a:ext cx="10515600" cy="1254929"/>
          </a:xfrm>
          <a:effectLst>
            <a:outerShdw blurRad="50800" dist="38100" dir="8100000" algn="tr" rotWithShape="0">
              <a:prstClr val="black">
                <a:alpha val="40000"/>
              </a:prstClr>
            </a:outerShdw>
          </a:effectLst>
        </p:spPr>
        <p:txBody>
          <a:bodyPr anchor="t" anchorCtr="0">
            <a:normAutofit/>
          </a:bodyPr>
          <a:lstStyle/>
          <a:p>
            <a:pPr algn="ctr"/>
            <a:r>
              <a:rPr lang="en-US" b="1" dirty="0">
                <a:solidFill>
                  <a:schemeClr val="bg2"/>
                </a:solidFill>
              </a:rPr>
              <a:t>Thank You.</a:t>
            </a:r>
          </a:p>
        </p:txBody>
      </p:sp>
      <p:sp>
        <p:nvSpPr>
          <p:cNvPr id="11" name="Text Placeholder 10">
            <a:extLst>
              <a:ext uri="{FF2B5EF4-FFF2-40B4-BE49-F238E27FC236}">
                <a16:creationId xmlns:a16="http://schemas.microsoft.com/office/drawing/2014/main" id="{46618AB4-18ED-7E45-BF35-FD3C1580A8AC}"/>
              </a:ext>
            </a:extLst>
          </p:cNvPr>
          <p:cNvSpPr>
            <a:spLocks noGrp="1"/>
          </p:cNvSpPr>
          <p:nvPr>
            <p:ph type="body" idx="1"/>
          </p:nvPr>
        </p:nvSpPr>
        <p:spPr/>
        <p:txBody>
          <a:bodyPr/>
          <a:lstStyle/>
          <a:p>
            <a:pPr algn="ctr"/>
            <a:r>
              <a:rPr lang="en-US" b="1" dirty="0">
                <a:solidFill>
                  <a:schemeClr val="bg1"/>
                </a:solidFill>
                <a:latin typeface="+mn-lt"/>
                <a:hlinkClick r:id="rId3">
                  <a:extLst>
                    <a:ext uri="{A12FA001-AC4F-418D-AE19-62706E023703}">
                      <ahyp:hlinkClr xmlns:ahyp="http://schemas.microsoft.com/office/drawing/2018/hyperlinkcolor" val="tx"/>
                    </a:ext>
                  </a:extLst>
                </a:hlinkClick>
              </a:rPr>
              <a:t>[your email]</a:t>
            </a:r>
          </a:p>
          <a:p>
            <a:pPr algn="ctr"/>
            <a:r>
              <a:rPr lang="en-US" dirty="0">
                <a:solidFill>
                  <a:schemeClr val="bg1"/>
                </a:solidFill>
                <a:latin typeface="+mn-lt"/>
                <a:hlinkClick r:id="rId3">
                  <a:extLst>
                    <a:ext uri="{A12FA001-AC4F-418D-AE19-62706E023703}">
                      <ahyp:hlinkClr xmlns:ahyp="http://schemas.microsoft.com/office/drawing/2018/hyperlinkcolor" val="tx"/>
                    </a:ext>
                  </a:extLst>
                </a:hlinkClick>
              </a:rPr>
              <a:t>housingTA@bayareametro.gov</a:t>
            </a:r>
            <a:endParaRPr lang="en-US" dirty="0">
              <a:solidFill>
                <a:schemeClr val="bg1"/>
              </a:solidFill>
              <a:latin typeface="+mn-lt"/>
            </a:endParaRPr>
          </a:p>
          <a:p>
            <a:pPr algn="ctr"/>
            <a:r>
              <a:rPr lang="en-US" sz="2400" dirty="0">
                <a:solidFill>
                  <a:schemeClr val="bg1"/>
                </a:solidFill>
                <a:latin typeface="+mn-lt"/>
                <a:cs typeface="Arial" charset="0"/>
                <a:hlinkClick r:id="rId4">
                  <a:extLst>
                    <a:ext uri="{A12FA001-AC4F-418D-AE19-62706E023703}">
                      <ahyp:hlinkClr xmlns:ahyp="http://schemas.microsoft.com/office/drawing/2018/hyperlinkcolor" val="tx"/>
                    </a:ext>
                  </a:extLst>
                </a:hlinkClick>
              </a:rPr>
              <a:t>AFFHGuidance@hcd.ca.gov</a:t>
            </a:r>
            <a:endParaRPr lang="en-US" dirty="0">
              <a:solidFill>
                <a:schemeClr val="bg1"/>
              </a:solidFill>
              <a:latin typeface="+mn-lt"/>
            </a:endParaRPr>
          </a:p>
        </p:txBody>
      </p:sp>
    </p:spTree>
    <p:extLst>
      <p:ext uri="{BB962C8B-B14F-4D97-AF65-F5344CB8AC3E}">
        <p14:creationId xmlns:p14="http://schemas.microsoft.com/office/powerpoint/2010/main" val="385921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214741" y="252412"/>
            <a:ext cx="2976516" cy="800100"/>
          </a:xfrm>
        </p:spPr>
        <p:txBody>
          <a:bodyPr>
            <a:normAutofit/>
          </a:bodyPr>
          <a:lstStyle/>
          <a:p>
            <a:r>
              <a:rPr lang="en-US" sz="4000" dirty="0"/>
              <a:t>AGENDA</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A592A46-9F93-486F-8732-280982017092}"/>
              </a:ext>
            </a:extLst>
          </p:cNvPr>
          <p:cNvSpPr>
            <a:spLocks noGrp="1"/>
          </p:cNvSpPr>
          <p:nvPr>
            <p:ph type="body" sz="half" idx="2"/>
          </p:nvPr>
        </p:nvSpPr>
        <p:spPr>
          <a:xfrm>
            <a:off x="489061" y="2058606"/>
            <a:ext cx="2080404" cy="3811588"/>
          </a:xfrm>
        </p:spPr>
        <p:txBody>
          <a:bodyPr/>
          <a:lstStyle/>
          <a:p>
            <a:endParaRPr lang="en-US" dirty="0"/>
          </a:p>
        </p:txBody>
      </p:sp>
      <p:sp>
        <p:nvSpPr>
          <p:cNvPr id="7" name="Rectangle 6">
            <a:extLst>
              <a:ext uri="{FF2B5EF4-FFF2-40B4-BE49-F238E27FC236}">
                <a16:creationId xmlns:a16="http://schemas.microsoft.com/office/drawing/2014/main" id="{42F1BBD7-F1F8-49F2-8F17-8B015DFBDEDC}"/>
              </a:ext>
            </a:extLst>
          </p:cNvPr>
          <p:cNvSpPr/>
          <p:nvPr/>
        </p:nvSpPr>
        <p:spPr>
          <a:xfrm>
            <a:off x="2798064" y="-200025"/>
            <a:ext cx="93939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36C467-DDB2-4EA9-8B96-56CA80E759DA}"/>
              </a:ext>
            </a:extLst>
          </p:cNvPr>
          <p:cNvSpPr txBox="1"/>
          <p:nvPr/>
        </p:nvSpPr>
        <p:spPr>
          <a:xfrm>
            <a:off x="3419856" y="977371"/>
            <a:ext cx="8046720" cy="3293209"/>
          </a:xfrm>
          <a:prstGeom prst="rect">
            <a:avLst/>
          </a:prstGeom>
          <a:noFill/>
        </p:spPr>
        <p:txBody>
          <a:bodyPr wrap="square" rtlCol="0">
            <a:spAutoFit/>
          </a:bodyPr>
          <a:lstStyle/>
          <a:p>
            <a:pPr marL="342900" indent="-342900">
              <a:buFont typeface="+mj-lt"/>
              <a:buAutoNum type="arabicPeriod"/>
            </a:pPr>
            <a:r>
              <a:rPr lang="en-US" sz="2800" dirty="0">
                <a:solidFill>
                  <a:schemeClr val="bg2">
                    <a:lumMod val="10000"/>
                  </a:schemeClr>
                </a:solidFill>
              </a:rPr>
              <a:t>Fair Housing Legislation</a:t>
            </a:r>
          </a:p>
          <a:p>
            <a:pPr marL="342900" indent="-342900">
              <a:buFont typeface="+mj-lt"/>
              <a:buAutoNum type="arabicPeriod"/>
            </a:pPr>
            <a:endParaRPr lang="en-US" sz="1000" dirty="0">
              <a:solidFill>
                <a:schemeClr val="bg2">
                  <a:lumMod val="10000"/>
                </a:schemeClr>
              </a:solidFill>
            </a:endParaRPr>
          </a:p>
          <a:p>
            <a:pPr marL="342900" indent="-342900">
              <a:buFont typeface="+mj-lt"/>
              <a:buAutoNum type="arabicPeriod"/>
            </a:pPr>
            <a:r>
              <a:rPr lang="en-US" sz="2800" dirty="0">
                <a:solidFill>
                  <a:schemeClr val="bg2">
                    <a:lumMod val="10000"/>
                  </a:schemeClr>
                </a:solidFill>
              </a:rPr>
              <a:t>AB 686- Affirmatively Furthering Fair Housing</a:t>
            </a:r>
          </a:p>
          <a:p>
            <a:pPr marL="342900" indent="-342900">
              <a:buFont typeface="+mj-lt"/>
              <a:buAutoNum type="arabicPeriod"/>
            </a:pPr>
            <a:endParaRPr lang="en-US" sz="1000" dirty="0">
              <a:solidFill>
                <a:schemeClr val="bg2">
                  <a:lumMod val="10000"/>
                </a:schemeClr>
              </a:solidFill>
            </a:endParaRPr>
          </a:p>
          <a:p>
            <a:pPr marL="342900" indent="-342900">
              <a:buFont typeface="+mj-lt"/>
              <a:buAutoNum type="arabicPeriod"/>
            </a:pPr>
            <a:r>
              <a:rPr lang="en-US" sz="2800" dirty="0">
                <a:solidFill>
                  <a:schemeClr val="bg2">
                    <a:lumMod val="10000"/>
                  </a:schemeClr>
                </a:solidFill>
              </a:rPr>
              <a:t>New Housing Element Requirements</a:t>
            </a:r>
          </a:p>
          <a:p>
            <a:pPr marL="342900" indent="-342900">
              <a:buFont typeface="+mj-lt"/>
              <a:buAutoNum type="arabicPeriod"/>
            </a:pPr>
            <a:endParaRPr lang="en-US" sz="1000" dirty="0">
              <a:solidFill>
                <a:schemeClr val="bg2">
                  <a:lumMod val="10000"/>
                </a:schemeClr>
              </a:solidFill>
            </a:endParaRPr>
          </a:p>
          <a:p>
            <a:pPr marL="342900" indent="-342900">
              <a:buFont typeface="+mj-lt"/>
              <a:buAutoNum type="arabicPeriod"/>
            </a:pPr>
            <a:r>
              <a:rPr lang="en-US" sz="2800" dirty="0">
                <a:solidFill>
                  <a:schemeClr val="bg2">
                    <a:lumMod val="10000"/>
                  </a:schemeClr>
                </a:solidFill>
              </a:rPr>
              <a:t>Takeaways</a:t>
            </a:r>
          </a:p>
          <a:p>
            <a:pPr marL="342900" indent="-342900">
              <a:buFont typeface="+mj-lt"/>
              <a:buAutoNum type="arabicPeriod"/>
            </a:pPr>
            <a:endParaRPr lang="en-US" sz="1000" dirty="0">
              <a:solidFill>
                <a:schemeClr val="bg2">
                  <a:lumMod val="10000"/>
                </a:schemeClr>
              </a:solidFill>
            </a:endParaRPr>
          </a:p>
          <a:p>
            <a:pPr marL="342900" indent="-342900">
              <a:buFont typeface="+mj-lt"/>
              <a:buAutoNum type="arabicPeriod"/>
            </a:pPr>
            <a:r>
              <a:rPr lang="en-US" sz="2800" dirty="0">
                <a:solidFill>
                  <a:schemeClr val="bg2">
                    <a:lumMod val="10000"/>
                  </a:schemeClr>
                </a:solidFill>
              </a:rPr>
              <a:t>Resources and Next Steps</a:t>
            </a:r>
          </a:p>
          <a:p>
            <a:endParaRPr lang="en-US" sz="2800" dirty="0">
              <a:solidFill>
                <a:schemeClr val="bg2">
                  <a:lumMod val="10000"/>
                </a:schemeClr>
              </a:solidFill>
            </a:endParaRPr>
          </a:p>
        </p:txBody>
      </p:sp>
    </p:spTree>
    <p:extLst>
      <p:ext uri="{BB962C8B-B14F-4D97-AF65-F5344CB8AC3E}">
        <p14:creationId xmlns:p14="http://schemas.microsoft.com/office/powerpoint/2010/main" val="1227406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E7FFBE-0F8F-4AC7-A086-2853F9646F4E}"/>
              </a:ext>
            </a:extLst>
          </p:cNvPr>
          <p:cNvSpPr/>
          <p:nvPr/>
        </p:nvSpPr>
        <p:spPr>
          <a:xfrm>
            <a:off x="0" y="5788152"/>
            <a:ext cx="7562088" cy="1069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33D720-F7F5-4175-B06F-E4C997C6E520}"/>
              </a:ext>
            </a:extLst>
          </p:cNvPr>
          <p:cNvSpPr txBox="1"/>
          <p:nvPr/>
        </p:nvSpPr>
        <p:spPr>
          <a:xfrm>
            <a:off x="260742" y="351234"/>
            <a:ext cx="11441915" cy="3077766"/>
          </a:xfrm>
          <a:prstGeom prst="rect">
            <a:avLst/>
          </a:prstGeom>
          <a:noFill/>
          <a:ln>
            <a:noFill/>
          </a:ln>
        </p:spPr>
        <p:txBody>
          <a:bodyPr wrap="square" rtlCol="0">
            <a:spAutoFit/>
          </a:bodyPr>
          <a:lstStyle/>
          <a:p>
            <a:pPr algn="ctr"/>
            <a:r>
              <a:rPr lang="en-US" sz="5400" dirty="0"/>
              <a:t>The Fair Housing Act (of 1968)</a:t>
            </a:r>
            <a:br>
              <a:rPr lang="en-US" sz="5400" dirty="0"/>
            </a:br>
            <a:r>
              <a:rPr lang="en-US" sz="2800" dirty="0"/>
              <a:t> </a:t>
            </a:r>
            <a:br>
              <a:rPr lang="en-US" sz="2800" dirty="0"/>
            </a:br>
            <a:r>
              <a:rPr lang="en-US" sz="2800" dirty="0"/>
              <a:t>“Prohibited discrimination concerning the sale, rental, and financing of housing based on race, religion, national origin, sex, (and as amended) handicap and family status.”</a:t>
            </a:r>
          </a:p>
          <a:p>
            <a:pPr algn="ctr"/>
            <a:endParaRPr lang="en-US" sz="2800" dirty="0"/>
          </a:p>
        </p:txBody>
      </p:sp>
      <p:pic>
        <p:nvPicPr>
          <p:cNvPr id="9" name="Picture 8">
            <a:extLst>
              <a:ext uri="{FF2B5EF4-FFF2-40B4-BE49-F238E27FC236}">
                <a16:creationId xmlns:a16="http://schemas.microsoft.com/office/drawing/2014/main" id="{6F3C3E9D-D8D4-4CAE-BD26-21D39CD8DBC3}"/>
              </a:ext>
            </a:extLst>
          </p:cNvPr>
          <p:cNvPicPr>
            <a:picLocks noChangeAspect="1"/>
          </p:cNvPicPr>
          <p:nvPr/>
        </p:nvPicPr>
        <p:blipFill>
          <a:blip r:embed="rId3"/>
          <a:stretch>
            <a:fillRect/>
          </a:stretch>
        </p:blipFill>
        <p:spPr>
          <a:xfrm>
            <a:off x="832243" y="3250962"/>
            <a:ext cx="4048125" cy="3495642"/>
          </a:xfrm>
          <a:prstGeom prst="rect">
            <a:avLst/>
          </a:prstGeom>
        </p:spPr>
      </p:pic>
      <p:pic>
        <p:nvPicPr>
          <p:cNvPr id="12" name="Picture 11" descr="A group of people marching&#10;&#10;Description automatically generated with low confidence">
            <a:extLst>
              <a:ext uri="{FF2B5EF4-FFF2-40B4-BE49-F238E27FC236}">
                <a16:creationId xmlns:a16="http://schemas.microsoft.com/office/drawing/2014/main" id="{8DF9DD78-944F-42D1-B1D3-59181919F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395" y="3384909"/>
            <a:ext cx="4820611" cy="3227749"/>
          </a:xfrm>
          <a:prstGeom prst="rect">
            <a:avLst/>
          </a:prstGeom>
        </p:spPr>
      </p:pic>
    </p:spTree>
    <p:extLst>
      <p:ext uri="{BB962C8B-B14F-4D97-AF65-F5344CB8AC3E}">
        <p14:creationId xmlns:p14="http://schemas.microsoft.com/office/powerpoint/2010/main" val="4183918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30AD-F167-4345-B283-75EA245BF371}"/>
              </a:ext>
            </a:extLst>
          </p:cNvPr>
          <p:cNvSpPr>
            <a:spLocks noGrp="1"/>
          </p:cNvSpPr>
          <p:nvPr>
            <p:ph type="title"/>
          </p:nvPr>
        </p:nvSpPr>
        <p:spPr>
          <a:xfrm>
            <a:off x="195318" y="229256"/>
            <a:ext cx="11818006" cy="1426124"/>
          </a:xfrm>
        </p:spPr>
        <p:txBody>
          <a:bodyPr>
            <a:normAutofit/>
          </a:bodyPr>
          <a:lstStyle/>
          <a:p>
            <a:pPr algn="ctr"/>
            <a:r>
              <a:rPr lang="en-US" dirty="0"/>
              <a:t>California’s new Fair Housing Law </a:t>
            </a:r>
            <a:br>
              <a:rPr lang="en-US" dirty="0"/>
            </a:br>
            <a:r>
              <a:rPr lang="en-US" dirty="0"/>
              <a:t>(AB 686)</a:t>
            </a:r>
          </a:p>
        </p:txBody>
      </p:sp>
      <p:sp>
        <p:nvSpPr>
          <p:cNvPr id="3" name="Rectangle 2">
            <a:extLst>
              <a:ext uri="{FF2B5EF4-FFF2-40B4-BE49-F238E27FC236}">
                <a16:creationId xmlns:a16="http://schemas.microsoft.com/office/drawing/2014/main" id="{8CE7FFBE-0F8F-4AC7-A086-2853F9646F4E}"/>
              </a:ext>
            </a:extLst>
          </p:cNvPr>
          <p:cNvSpPr/>
          <p:nvPr/>
        </p:nvSpPr>
        <p:spPr>
          <a:xfrm>
            <a:off x="0" y="5788152"/>
            <a:ext cx="7562088" cy="1069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390C25F-2061-439A-8E8E-3C306E84A401}"/>
              </a:ext>
            </a:extLst>
          </p:cNvPr>
          <p:cNvSpPr txBox="1">
            <a:spLocks/>
          </p:cNvSpPr>
          <p:nvPr/>
        </p:nvSpPr>
        <p:spPr>
          <a:xfrm>
            <a:off x="740614" y="2228193"/>
            <a:ext cx="10710772" cy="2974427"/>
          </a:xfrm>
          <a:prstGeom prst="rect">
            <a:avLst/>
          </a:prstGeom>
        </p:spPr>
        <p:txBody>
          <a:bodyPr vert="horz" lIns="0" tIns="54426" rIns="0" bIns="54426"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5246" algn="l"/>
            <a:r>
              <a:rPr lang="en-US" sz="2800" b="1" dirty="0">
                <a:latin typeface="Trebuchet MS" panose="020B0603020202020204" pitchFamily="34" charset="0"/>
              </a:rPr>
              <a:t>Assembly Bill 686 (2018) defines Affirmatively Furthering Fair Housing (AFFH) as:</a:t>
            </a:r>
            <a:r>
              <a:rPr lang="en-US" sz="2800" b="1" i="1" dirty="0">
                <a:latin typeface="Trebuchet MS" panose="020B0603020202020204" pitchFamily="34" charset="0"/>
              </a:rPr>
              <a:t> </a:t>
            </a:r>
          </a:p>
          <a:p>
            <a:pPr marL="333361" lvl="1" algn="l"/>
            <a:r>
              <a:rPr lang="en-US" b="1" i="1" dirty="0">
                <a:latin typeface="Trebuchet MS" panose="020B0603020202020204" pitchFamily="34" charset="0"/>
              </a:rPr>
              <a:t>“taking meaningful actions, in addition to combating discrimination, that overcome patterns of segregation and foster inclusive communities free from barriers that restrict access to opportunity based on protected characteristics”. </a:t>
            </a:r>
          </a:p>
        </p:txBody>
      </p:sp>
    </p:spTree>
    <p:extLst>
      <p:ext uri="{BB962C8B-B14F-4D97-AF65-F5344CB8AC3E}">
        <p14:creationId xmlns:p14="http://schemas.microsoft.com/office/powerpoint/2010/main" val="2746695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3D4CDC1-992A-4B50-9F78-3BA5DFD48194}"/>
              </a:ext>
            </a:extLst>
          </p:cNvPr>
          <p:cNvSpPr/>
          <p:nvPr/>
        </p:nvSpPr>
        <p:spPr>
          <a:xfrm>
            <a:off x="5144693" y="229056"/>
            <a:ext cx="6701270" cy="960125"/>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4" name="Rectangle: Rounded Corners 13">
            <a:extLst>
              <a:ext uri="{FF2B5EF4-FFF2-40B4-BE49-F238E27FC236}">
                <a16:creationId xmlns:a16="http://schemas.microsoft.com/office/drawing/2014/main" id="{D53502F7-8234-4045-B070-45BE0A722E7F}"/>
              </a:ext>
            </a:extLst>
          </p:cNvPr>
          <p:cNvSpPr/>
          <p:nvPr/>
        </p:nvSpPr>
        <p:spPr>
          <a:xfrm>
            <a:off x="5144693" y="1372933"/>
            <a:ext cx="6701270" cy="1030476"/>
          </a:xfrm>
          <a:prstGeom prst="roundRect">
            <a:avLst>
              <a:gd name="adj" fmla="val 10000"/>
            </a:avLst>
          </a:prstGeom>
          <a:solidFill>
            <a:srgbClr val="CBDCDC"/>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A182206A-4D58-45E0-96A8-C538A255E220}"/>
              </a:ext>
            </a:extLst>
          </p:cNvPr>
          <p:cNvSpPr/>
          <p:nvPr/>
        </p:nvSpPr>
        <p:spPr>
          <a:xfrm>
            <a:off x="6415409" y="1058613"/>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Assessment of Fair Housing</a:t>
            </a:r>
          </a:p>
        </p:txBody>
      </p:sp>
      <p:sp>
        <p:nvSpPr>
          <p:cNvPr id="17" name="Rectangle: Rounded Corners 16">
            <a:extLst>
              <a:ext uri="{FF2B5EF4-FFF2-40B4-BE49-F238E27FC236}">
                <a16:creationId xmlns:a16="http://schemas.microsoft.com/office/drawing/2014/main" id="{475D7F25-3492-49FF-AC91-2EC781359ABD}"/>
              </a:ext>
            </a:extLst>
          </p:cNvPr>
          <p:cNvSpPr/>
          <p:nvPr/>
        </p:nvSpPr>
        <p:spPr>
          <a:xfrm>
            <a:off x="5144693" y="3837233"/>
            <a:ext cx="6701270" cy="1030476"/>
          </a:xfrm>
          <a:prstGeom prst="roundRect">
            <a:avLst>
              <a:gd name="adj" fmla="val 10000"/>
            </a:avLst>
          </a:prstGeom>
          <a:solidFill>
            <a:schemeClr val="accent2">
              <a:lumMod val="20000"/>
              <a:lumOff val="80000"/>
            </a:schemeClr>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17" descr="City with solid fill">
            <a:extLst>
              <a:ext uri="{FF2B5EF4-FFF2-40B4-BE49-F238E27FC236}">
                <a16:creationId xmlns:a16="http://schemas.microsoft.com/office/drawing/2014/main" id="{429C7D1D-A5E8-40CA-887E-7AAAA34E06CD}"/>
              </a:ext>
            </a:extLst>
          </p:cNvPr>
          <p:cNvSpPr/>
          <p:nvPr/>
        </p:nvSpPr>
        <p:spPr>
          <a:xfrm>
            <a:off x="5238266" y="3830178"/>
            <a:ext cx="1139454" cy="103047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6FA1DE0C-5705-4EF6-97DC-C609023880A5}"/>
              </a:ext>
            </a:extLst>
          </p:cNvPr>
          <p:cNvSpPr/>
          <p:nvPr/>
        </p:nvSpPr>
        <p:spPr>
          <a:xfrm>
            <a:off x="6415408" y="3515859"/>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Sites Inventory</a:t>
            </a:r>
          </a:p>
        </p:txBody>
      </p:sp>
      <p:sp>
        <p:nvSpPr>
          <p:cNvPr id="20" name="Rectangle: Rounded Corners 19">
            <a:extLst>
              <a:ext uri="{FF2B5EF4-FFF2-40B4-BE49-F238E27FC236}">
                <a16:creationId xmlns:a16="http://schemas.microsoft.com/office/drawing/2014/main" id="{6D78F7CE-135A-4F9B-9B3C-98F7B922D2E2}"/>
              </a:ext>
            </a:extLst>
          </p:cNvPr>
          <p:cNvSpPr/>
          <p:nvPr/>
        </p:nvSpPr>
        <p:spPr>
          <a:xfrm>
            <a:off x="5144693" y="5111664"/>
            <a:ext cx="6701270" cy="1034873"/>
          </a:xfrm>
          <a:prstGeom prst="roundRect">
            <a:avLst>
              <a:gd name="adj" fmla="val 10000"/>
            </a:avLst>
          </a:prstGeom>
          <a:solidFill>
            <a:schemeClr val="accent4">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1" name="Rectangle 20">
            <a:extLst>
              <a:ext uri="{FF2B5EF4-FFF2-40B4-BE49-F238E27FC236}">
                <a16:creationId xmlns:a16="http://schemas.microsoft.com/office/drawing/2014/main" id="{19694716-2364-410D-B3C4-4B35E4A5C8E2}"/>
              </a:ext>
            </a:extLst>
          </p:cNvPr>
          <p:cNvSpPr/>
          <p:nvPr/>
        </p:nvSpPr>
        <p:spPr>
          <a:xfrm>
            <a:off x="5270245" y="5117198"/>
            <a:ext cx="1075495" cy="1034873"/>
          </a:xfrm>
          <a:prstGeom prst="rect">
            <a:avLst/>
          </a:prstGeom>
          <a: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86A486E9-C77E-45EF-A98A-45DB04C8CF99}"/>
              </a:ext>
            </a:extLst>
          </p:cNvPr>
          <p:cNvSpPr/>
          <p:nvPr/>
        </p:nvSpPr>
        <p:spPr>
          <a:xfrm>
            <a:off x="6415411" y="5295720"/>
            <a:ext cx="4543397" cy="677831"/>
          </a:xfrm>
          <a:custGeom>
            <a:avLst/>
            <a:gdLst>
              <a:gd name="connsiteX0" fmla="*/ 0 w 4543397"/>
              <a:gd name="connsiteY0" fmla="*/ 0 h 677831"/>
              <a:gd name="connsiteX1" fmla="*/ 4543397 w 4543397"/>
              <a:gd name="connsiteY1" fmla="*/ 0 h 677831"/>
              <a:gd name="connsiteX2" fmla="*/ 4543397 w 4543397"/>
              <a:gd name="connsiteY2" fmla="*/ 677831 h 677831"/>
              <a:gd name="connsiteX3" fmla="*/ 0 w 4543397"/>
              <a:gd name="connsiteY3" fmla="*/ 677831 h 677831"/>
              <a:gd name="connsiteX4" fmla="*/ 0 w 4543397"/>
              <a:gd name="connsiteY4" fmla="*/ 0 h 67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97" h="677831">
                <a:moveTo>
                  <a:pt x="0" y="0"/>
                </a:moveTo>
                <a:lnTo>
                  <a:pt x="4543397" y="0"/>
                </a:lnTo>
                <a:lnTo>
                  <a:pt x="4543397" y="677831"/>
                </a:lnTo>
                <a:lnTo>
                  <a:pt x="0" y="6778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Goals, Policies &amp; Actions</a:t>
            </a:r>
          </a:p>
        </p:txBody>
      </p:sp>
      <p:sp>
        <p:nvSpPr>
          <p:cNvPr id="11" name="Rectangle: Rounded Corners 10">
            <a:extLst>
              <a:ext uri="{FF2B5EF4-FFF2-40B4-BE49-F238E27FC236}">
                <a16:creationId xmlns:a16="http://schemas.microsoft.com/office/drawing/2014/main" id="{6E5E9E0C-BD52-498A-B8BC-4A58F318CE25}"/>
              </a:ext>
            </a:extLst>
          </p:cNvPr>
          <p:cNvSpPr/>
          <p:nvPr/>
        </p:nvSpPr>
        <p:spPr>
          <a:xfrm>
            <a:off x="5144693" y="2640261"/>
            <a:ext cx="6701270" cy="960120"/>
          </a:xfrm>
          <a:prstGeom prst="roundRect">
            <a:avLst>
              <a:gd name="adj" fmla="val 10000"/>
            </a:avLst>
          </a:prstGeom>
          <a:solidFill>
            <a:schemeClr val="accent3">
              <a:lumMod val="20000"/>
              <a:lumOff val="80000"/>
            </a:schemeClr>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C806FE1-EA8B-44F8-89A6-15464A7F94E4}"/>
              </a:ext>
            </a:extLst>
          </p:cNvPr>
          <p:cNvSpPr/>
          <p:nvPr/>
        </p:nvSpPr>
        <p:spPr>
          <a:xfrm>
            <a:off x="6415410" y="-128566"/>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Outreach</a:t>
            </a:r>
          </a:p>
        </p:txBody>
      </p:sp>
      <p:sp>
        <p:nvSpPr>
          <p:cNvPr id="24" name="Freeform: Shape 23">
            <a:extLst>
              <a:ext uri="{FF2B5EF4-FFF2-40B4-BE49-F238E27FC236}">
                <a16:creationId xmlns:a16="http://schemas.microsoft.com/office/drawing/2014/main" id="{DDD294C0-434F-49F2-8A39-B61A7D5B511F}"/>
              </a:ext>
            </a:extLst>
          </p:cNvPr>
          <p:cNvSpPr/>
          <p:nvPr/>
        </p:nvSpPr>
        <p:spPr>
          <a:xfrm>
            <a:off x="6415411" y="2286119"/>
            <a:ext cx="5187636"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ID and Prioritize Contributing Factors</a:t>
            </a:r>
          </a:p>
        </p:txBody>
      </p:sp>
      <p:pic>
        <p:nvPicPr>
          <p:cNvPr id="28" name="Graphic 27" descr="Users with solid fill">
            <a:extLst>
              <a:ext uri="{FF2B5EF4-FFF2-40B4-BE49-F238E27FC236}">
                <a16:creationId xmlns:a16="http://schemas.microsoft.com/office/drawing/2014/main" id="{DA95A4E5-3CF7-4323-8ABC-7A5051F47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0793" y="243792"/>
            <a:ext cx="914400" cy="914400"/>
          </a:xfrm>
          <a:prstGeom prst="rect">
            <a:avLst/>
          </a:prstGeom>
        </p:spPr>
      </p:pic>
      <p:pic>
        <p:nvPicPr>
          <p:cNvPr id="30" name="Graphic 29" descr="Gears with solid fill">
            <a:extLst>
              <a:ext uri="{FF2B5EF4-FFF2-40B4-BE49-F238E27FC236}">
                <a16:creationId xmlns:a16="http://schemas.microsoft.com/office/drawing/2014/main" id="{8CBA1B55-5C84-4014-B8F9-CDF2C3F580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39990" y="2674053"/>
            <a:ext cx="914400" cy="914400"/>
          </a:xfrm>
          <a:prstGeom prst="rect">
            <a:avLst/>
          </a:prstGeom>
        </p:spPr>
      </p:pic>
      <p:pic>
        <p:nvPicPr>
          <p:cNvPr id="34" name="Graphic 33" descr="Statistics with solid fill">
            <a:extLst>
              <a:ext uri="{FF2B5EF4-FFF2-40B4-BE49-F238E27FC236}">
                <a16:creationId xmlns:a16="http://schemas.microsoft.com/office/drawing/2014/main" id="{D77517C5-F487-4675-890F-69AE4FBFAC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6629" y="1434246"/>
            <a:ext cx="945864" cy="945864"/>
          </a:xfrm>
          <a:prstGeom prst="rect">
            <a:avLst/>
          </a:prstGeom>
        </p:spPr>
      </p:pic>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36544" y="449262"/>
            <a:ext cx="3932237" cy="809376"/>
          </a:xfrm>
        </p:spPr>
        <p:txBody>
          <a:bodyPr>
            <a:normAutofit/>
          </a:bodyPr>
          <a:lstStyle/>
          <a:p>
            <a:r>
              <a:rPr lang="en-US" sz="4000" dirty="0"/>
              <a:t>AB 686:</a:t>
            </a:r>
          </a:p>
        </p:txBody>
      </p:sp>
      <p:sp>
        <p:nvSpPr>
          <p:cNvPr id="4" name="Text Placeholder 3">
            <a:extLst>
              <a:ext uri="{FF2B5EF4-FFF2-40B4-BE49-F238E27FC236}">
                <a16:creationId xmlns:a16="http://schemas.microsoft.com/office/drawing/2014/main" id="{30A0CF36-909A-4709-9E1A-C334E4E32960}"/>
              </a:ext>
            </a:extLst>
          </p:cNvPr>
          <p:cNvSpPr>
            <a:spLocks noGrp="1"/>
          </p:cNvSpPr>
          <p:nvPr>
            <p:ph type="body" sz="half" idx="2"/>
          </p:nvPr>
        </p:nvSpPr>
        <p:spPr>
          <a:xfrm>
            <a:off x="407237" y="1258638"/>
            <a:ext cx="3932237" cy="3811588"/>
          </a:xfrm>
        </p:spPr>
        <p:txBody>
          <a:bodyPr>
            <a:normAutofit/>
          </a:bodyPr>
          <a:lstStyle/>
          <a:p>
            <a:r>
              <a:rPr lang="en-US" sz="2800" b="1" dirty="0"/>
              <a:t>New Housing Element Requirements</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Timeline&#10;&#10;Description automatically generated">
            <a:extLst>
              <a:ext uri="{FF2B5EF4-FFF2-40B4-BE49-F238E27FC236}">
                <a16:creationId xmlns:a16="http://schemas.microsoft.com/office/drawing/2014/main" id="{33D8548D-8CD5-494A-9F3F-94E81B3E4B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2156" y="2630503"/>
            <a:ext cx="3372967" cy="3759185"/>
          </a:xfrm>
          <a:prstGeom prst="rect">
            <a:avLst/>
          </a:prstGeom>
        </p:spPr>
      </p:pic>
    </p:spTree>
    <p:extLst>
      <p:ext uri="{BB962C8B-B14F-4D97-AF65-F5344CB8AC3E}">
        <p14:creationId xmlns:p14="http://schemas.microsoft.com/office/powerpoint/2010/main" val="419219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3D4CDC1-992A-4B50-9F78-3BA5DFD48194}"/>
              </a:ext>
            </a:extLst>
          </p:cNvPr>
          <p:cNvSpPr/>
          <p:nvPr/>
        </p:nvSpPr>
        <p:spPr>
          <a:xfrm>
            <a:off x="5144693" y="229056"/>
            <a:ext cx="6701270" cy="960125"/>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C806FE1-EA8B-44F8-89A6-15464A7F94E4}"/>
              </a:ext>
            </a:extLst>
          </p:cNvPr>
          <p:cNvSpPr/>
          <p:nvPr/>
        </p:nvSpPr>
        <p:spPr>
          <a:xfrm>
            <a:off x="6415410" y="-128566"/>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4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Outreach</a:t>
            </a:r>
          </a:p>
        </p:txBody>
      </p:sp>
      <p:pic>
        <p:nvPicPr>
          <p:cNvPr id="28" name="Graphic 27" descr="Users with solid fill">
            <a:extLst>
              <a:ext uri="{FF2B5EF4-FFF2-40B4-BE49-F238E27FC236}">
                <a16:creationId xmlns:a16="http://schemas.microsoft.com/office/drawing/2014/main" id="{DA95A4E5-3CF7-4323-8ABC-7A5051F47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0793" y="243792"/>
            <a:ext cx="914400" cy="914400"/>
          </a:xfrm>
          <a:prstGeom prst="rect">
            <a:avLst/>
          </a:prstGeom>
        </p:spPr>
      </p:pic>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36544" y="449262"/>
            <a:ext cx="3932237" cy="809376"/>
          </a:xfrm>
        </p:spPr>
        <p:txBody>
          <a:bodyPr>
            <a:normAutofit/>
          </a:bodyPr>
          <a:lstStyle/>
          <a:p>
            <a:r>
              <a:rPr lang="en-US" sz="4000" dirty="0"/>
              <a:t>AB 686:</a:t>
            </a:r>
          </a:p>
        </p:txBody>
      </p:sp>
      <p:sp>
        <p:nvSpPr>
          <p:cNvPr id="4" name="Text Placeholder 3">
            <a:extLst>
              <a:ext uri="{FF2B5EF4-FFF2-40B4-BE49-F238E27FC236}">
                <a16:creationId xmlns:a16="http://schemas.microsoft.com/office/drawing/2014/main" id="{30A0CF36-909A-4709-9E1A-C334E4E32960}"/>
              </a:ext>
            </a:extLst>
          </p:cNvPr>
          <p:cNvSpPr>
            <a:spLocks noGrp="1"/>
          </p:cNvSpPr>
          <p:nvPr>
            <p:ph type="body" sz="half" idx="2"/>
          </p:nvPr>
        </p:nvSpPr>
        <p:spPr>
          <a:xfrm>
            <a:off x="407237" y="1258638"/>
            <a:ext cx="3932237" cy="3811588"/>
          </a:xfrm>
        </p:spPr>
        <p:txBody>
          <a:bodyPr>
            <a:normAutofit/>
          </a:bodyPr>
          <a:lstStyle/>
          <a:p>
            <a:r>
              <a:rPr lang="en-US" sz="2800" b="1" dirty="0"/>
              <a:t>New Housing Element Requirements</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F475AC4D-DCFA-48C9-9E17-6EC2000C9919}"/>
              </a:ext>
            </a:extLst>
          </p:cNvPr>
          <p:cNvSpPr>
            <a:spLocks noGrp="1"/>
          </p:cNvSpPr>
          <p:nvPr>
            <p:ph idx="1"/>
          </p:nvPr>
        </p:nvSpPr>
        <p:spPr>
          <a:xfrm>
            <a:off x="4898850" y="1666875"/>
            <a:ext cx="7045500" cy="4510088"/>
          </a:xfrm>
        </p:spPr>
        <p:txBody>
          <a:bodyPr>
            <a:normAutofit/>
          </a:bodyPr>
          <a:lstStyle/>
          <a:p>
            <a:r>
              <a:rPr lang="en-US" sz="2800" dirty="0"/>
              <a:t>We will need to show how we engaged and incorporated input from protected classes and groups representative of our population </a:t>
            </a:r>
            <a:r>
              <a:rPr lang="en-US" sz="2000" dirty="0"/>
              <a:t>(e.g., race/ethnicity, owner/renter, age, disability, family status, etc.)</a:t>
            </a:r>
          </a:p>
          <a:p>
            <a:endParaRPr lang="en-US" sz="1000" dirty="0"/>
          </a:p>
          <a:p>
            <a:r>
              <a:rPr lang="en-US" sz="2800" dirty="0"/>
              <a:t>Public input and local knowledge must be incorporated into our Assessment of Fair Housing</a:t>
            </a:r>
          </a:p>
          <a:p>
            <a:endParaRPr lang="en-US" sz="2800" dirty="0"/>
          </a:p>
          <a:p>
            <a:pPr marL="380985" lvl="1" indent="0">
              <a:buNone/>
            </a:pPr>
            <a:endParaRPr lang="en-US" dirty="0"/>
          </a:p>
          <a:p>
            <a:pPr lvl="1"/>
            <a:endParaRPr lang="en-US" dirty="0"/>
          </a:p>
          <a:p>
            <a:endParaRPr lang="en-US" dirty="0"/>
          </a:p>
          <a:p>
            <a:pPr marL="380985" lvl="1" indent="0">
              <a:buNone/>
            </a:pPr>
            <a:endParaRPr lang="en-US" dirty="0"/>
          </a:p>
          <a:p>
            <a:pPr lvl="1"/>
            <a:endParaRPr lang="en-US" dirty="0"/>
          </a:p>
          <a:p>
            <a:pPr marL="380985" lvl="1" indent="0">
              <a:buNone/>
            </a:pPr>
            <a:endParaRPr lang="en-US" dirty="0"/>
          </a:p>
        </p:txBody>
      </p:sp>
    </p:spTree>
    <p:extLst>
      <p:ext uri="{BB962C8B-B14F-4D97-AF65-F5344CB8AC3E}">
        <p14:creationId xmlns:p14="http://schemas.microsoft.com/office/powerpoint/2010/main" val="298707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3D4CDC1-992A-4B50-9F78-3BA5DFD48194}"/>
              </a:ext>
            </a:extLst>
          </p:cNvPr>
          <p:cNvSpPr/>
          <p:nvPr/>
        </p:nvSpPr>
        <p:spPr>
          <a:xfrm>
            <a:off x="5144693" y="229056"/>
            <a:ext cx="6701270" cy="960125"/>
          </a:xfrm>
          <a:prstGeom prst="roundRect">
            <a:avLst>
              <a:gd name="adj" fmla="val 10000"/>
            </a:avLst>
          </a:prstGeom>
          <a:solidFill>
            <a:srgbClr val="CCD6E2"/>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C806FE1-EA8B-44F8-89A6-15464A7F94E4}"/>
              </a:ext>
            </a:extLst>
          </p:cNvPr>
          <p:cNvSpPr/>
          <p:nvPr/>
        </p:nvSpPr>
        <p:spPr>
          <a:xfrm>
            <a:off x="6415410" y="-128566"/>
            <a:ext cx="4784991"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Outreach</a:t>
            </a:r>
          </a:p>
        </p:txBody>
      </p:sp>
      <p:pic>
        <p:nvPicPr>
          <p:cNvPr id="28" name="Graphic 27" descr="Users with solid fill">
            <a:extLst>
              <a:ext uri="{FF2B5EF4-FFF2-40B4-BE49-F238E27FC236}">
                <a16:creationId xmlns:a16="http://schemas.microsoft.com/office/drawing/2014/main" id="{DA95A4E5-3CF7-4323-8ABC-7A5051F47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0793" y="243792"/>
            <a:ext cx="914400" cy="914400"/>
          </a:xfrm>
          <a:prstGeom prst="rect">
            <a:avLst/>
          </a:prstGeom>
        </p:spPr>
      </p:pic>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36544" y="449262"/>
            <a:ext cx="3932237" cy="809376"/>
          </a:xfrm>
        </p:spPr>
        <p:txBody>
          <a:bodyPr>
            <a:normAutofit/>
          </a:bodyPr>
          <a:lstStyle/>
          <a:p>
            <a:r>
              <a:rPr lang="en-US" sz="4000" dirty="0"/>
              <a:t>AB 686:</a:t>
            </a:r>
          </a:p>
        </p:txBody>
      </p:sp>
      <p:sp>
        <p:nvSpPr>
          <p:cNvPr id="4" name="Text Placeholder 3">
            <a:extLst>
              <a:ext uri="{FF2B5EF4-FFF2-40B4-BE49-F238E27FC236}">
                <a16:creationId xmlns:a16="http://schemas.microsoft.com/office/drawing/2014/main" id="{30A0CF36-909A-4709-9E1A-C334E4E32960}"/>
              </a:ext>
            </a:extLst>
          </p:cNvPr>
          <p:cNvSpPr>
            <a:spLocks noGrp="1"/>
          </p:cNvSpPr>
          <p:nvPr>
            <p:ph type="body" sz="half" idx="2"/>
          </p:nvPr>
        </p:nvSpPr>
        <p:spPr>
          <a:xfrm>
            <a:off x="407237" y="1258638"/>
            <a:ext cx="3932237" cy="3811588"/>
          </a:xfrm>
        </p:spPr>
        <p:txBody>
          <a:bodyPr>
            <a:normAutofit/>
          </a:bodyPr>
          <a:lstStyle/>
          <a:p>
            <a:r>
              <a:rPr lang="en-US" sz="2800" b="1" dirty="0"/>
              <a:t>New Housing Element Requirements</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F475AC4D-DCFA-48C9-9E17-6EC2000C9919}"/>
              </a:ext>
            </a:extLst>
          </p:cNvPr>
          <p:cNvSpPr>
            <a:spLocks noGrp="1"/>
          </p:cNvSpPr>
          <p:nvPr>
            <p:ph idx="1"/>
          </p:nvPr>
        </p:nvSpPr>
        <p:spPr>
          <a:xfrm>
            <a:off x="4898850" y="1666875"/>
            <a:ext cx="7045500" cy="5094872"/>
          </a:xfrm>
        </p:spPr>
        <p:txBody>
          <a:bodyPr>
            <a:normAutofit fontScale="85000" lnSpcReduction="20000"/>
          </a:bodyPr>
          <a:lstStyle/>
          <a:p>
            <a:r>
              <a:rPr lang="en-US" b="0" dirty="0"/>
              <a:t>We must include in our housing element update and assessment of:</a:t>
            </a:r>
          </a:p>
          <a:p>
            <a:endParaRPr lang="en-US" sz="1400" b="0" dirty="0"/>
          </a:p>
          <a:p>
            <a:pPr marL="971550" lvl="1" indent="-514350">
              <a:buFont typeface="+mj-lt"/>
              <a:buAutoNum type="arabicPeriod"/>
            </a:pPr>
            <a:r>
              <a:rPr lang="en-US" b="0" dirty="0"/>
              <a:t>Fair Housing Outreach and Enforcement</a:t>
            </a:r>
          </a:p>
          <a:p>
            <a:pPr marL="971550" lvl="1" indent="-514350">
              <a:buFont typeface="+mj-lt"/>
              <a:buAutoNum type="arabicPeriod"/>
            </a:pPr>
            <a:endParaRPr lang="en-US" sz="1200" b="0" dirty="0"/>
          </a:p>
          <a:p>
            <a:pPr marL="971550" lvl="1" indent="-514350">
              <a:buFont typeface="+mj-lt"/>
              <a:buAutoNum type="arabicPeriod"/>
            </a:pPr>
            <a:r>
              <a:rPr lang="en-US" b="0" dirty="0"/>
              <a:t>Segregation and Integration Patterns</a:t>
            </a:r>
          </a:p>
          <a:p>
            <a:pPr marL="971550" lvl="1" indent="-514350">
              <a:buFont typeface="+mj-lt"/>
              <a:buAutoNum type="arabicPeriod"/>
            </a:pPr>
            <a:endParaRPr lang="en-US" sz="1200" b="0" dirty="0"/>
          </a:p>
          <a:p>
            <a:pPr marL="971550" lvl="1" indent="-514350">
              <a:buFont typeface="+mj-lt"/>
              <a:buAutoNum type="arabicPeriod"/>
            </a:pPr>
            <a:r>
              <a:rPr lang="en-US" b="0" dirty="0"/>
              <a:t>Disparities in Access to Opportunity</a:t>
            </a:r>
          </a:p>
          <a:p>
            <a:pPr marL="971550" lvl="1" indent="-514350">
              <a:buFont typeface="+mj-lt"/>
              <a:buAutoNum type="arabicPeriod"/>
            </a:pPr>
            <a:endParaRPr lang="en-US" sz="1300" b="0" dirty="0"/>
          </a:p>
          <a:p>
            <a:pPr marL="971550" lvl="1" indent="-514350">
              <a:buFont typeface="+mj-lt"/>
              <a:buAutoNum type="arabicPeriod"/>
            </a:pPr>
            <a:r>
              <a:rPr lang="en-US" dirty="0"/>
              <a:t>Disproportionate Housing Need and Displacement</a:t>
            </a:r>
          </a:p>
          <a:p>
            <a:pPr marL="971550" lvl="1" indent="-514350">
              <a:buFont typeface="+mj-lt"/>
              <a:buAutoNum type="arabicPeriod"/>
            </a:pPr>
            <a:endParaRPr lang="en-US" sz="1200" dirty="0"/>
          </a:p>
          <a:p>
            <a:pPr marL="971550" lvl="1" indent="-514350">
              <a:buFont typeface="+mj-lt"/>
              <a:buAutoNum type="arabicPeriod"/>
            </a:pPr>
            <a:r>
              <a:rPr lang="en-US" b="0" dirty="0"/>
              <a:t>Racially and Ethnically Concentrated Areas of Poverty (RE/CAP) </a:t>
            </a:r>
          </a:p>
          <a:p>
            <a:pPr marL="457200" lvl="1" indent="0">
              <a:buNone/>
            </a:pPr>
            <a:endParaRPr lang="en-US" b="0" dirty="0"/>
          </a:p>
          <a:p>
            <a:r>
              <a:rPr lang="en-US" b="0" dirty="0"/>
              <a:t>Each piece of the assessment must incorporate data analysis and local knowledge</a:t>
            </a:r>
            <a:endParaRPr lang="en-US" dirty="0"/>
          </a:p>
          <a:p>
            <a:pPr lvl="1"/>
            <a:endParaRPr lang="en-US" dirty="0"/>
          </a:p>
          <a:p>
            <a:endParaRPr lang="en-US" dirty="0"/>
          </a:p>
          <a:p>
            <a:pPr marL="380985" lvl="1" indent="0">
              <a:buNone/>
            </a:pPr>
            <a:endParaRPr lang="en-US" dirty="0"/>
          </a:p>
          <a:p>
            <a:pPr lvl="1"/>
            <a:endParaRPr lang="en-US" dirty="0"/>
          </a:p>
          <a:p>
            <a:pPr marL="380985" lvl="1" indent="0">
              <a:buNone/>
            </a:pPr>
            <a:endParaRPr lang="en-US" dirty="0"/>
          </a:p>
        </p:txBody>
      </p:sp>
      <p:grpSp>
        <p:nvGrpSpPr>
          <p:cNvPr id="9" name="Group 8">
            <a:extLst>
              <a:ext uri="{FF2B5EF4-FFF2-40B4-BE49-F238E27FC236}">
                <a16:creationId xmlns:a16="http://schemas.microsoft.com/office/drawing/2014/main" id="{E75060B3-AB11-4BD1-B917-97124E21C919}"/>
              </a:ext>
            </a:extLst>
          </p:cNvPr>
          <p:cNvGrpSpPr/>
          <p:nvPr/>
        </p:nvGrpSpPr>
        <p:grpSpPr>
          <a:xfrm>
            <a:off x="5144693" y="-128567"/>
            <a:ext cx="6701270" cy="1659115"/>
            <a:chOff x="5144693" y="1058613"/>
            <a:chExt cx="6701270" cy="1659115"/>
          </a:xfrm>
        </p:grpSpPr>
        <p:sp>
          <p:nvSpPr>
            <p:cNvPr id="10" name="Rectangle: Rounded Corners 9">
              <a:extLst>
                <a:ext uri="{FF2B5EF4-FFF2-40B4-BE49-F238E27FC236}">
                  <a16:creationId xmlns:a16="http://schemas.microsoft.com/office/drawing/2014/main" id="{95355047-6975-4D3B-B20F-4D6539D21FD8}"/>
                </a:ext>
              </a:extLst>
            </p:cNvPr>
            <p:cNvSpPr/>
            <p:nvPr/>
          </p:nvSpPr>
          <p:spPr>
            <a:xfrm>
              <a:off x="5144693" y="1372933"/>
              <a:ext cx="6701270" cy="1030476"/>
            </a:xfrm>
            <a:prstGeom prst="roundRect">
              <a:avLst>
                <a:gd name="adj" fmla="val 10000"/>
              </a:avLst>
            </a:prstGeom>
            <a:solidFill>
              <a:srgbClr val="CBDCDC"/>
            </a:solidFill>
          </p:spPr>
          <p:style>
            <a:lnRef idx="0">
              <a:schemeClr val="accent5">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C0EBA402-E346-4671-81B6-810ADE345F8E}"/>
                </a:ext>
              </a:extLst>
            </p:cNvPr>
            <p:cNvSpPr/>
            <p:nvPr/>
          </p:nvSpPr>
          <p:spPr>
            <a:xfrm>
              <a:off x="6415409" y="1058613"/>
              <a:ext cx="5430554" cy="1659115"/>
            </a:xfrm>
            <a:custGeom>
              <a:avLst/>
              <a:gdLst>
                <a:gd name="connsiteX0" fmla="*/ 0 w 4784991"/>
                <a:gd name="connsiteY0" fmla="*/ 0 h 1659115"/>
                <a:gd name="connsiteX1" fmla="*/ 4784991 w 4784991"/>
                <a:gd name="connsiteY1" fmla="*/ 0 h 1659115"/>
                <a:gd name="connsiteX2" fmla="*/ 4784991 w 4784991"/>
                <a:gd name="connsiteY2" fmla="*/ 1659115 h 1659115"/>
                <a:gd name="connsiteX3" fmla="*/ 0 w 4784991"/>
                <a:gd name="connsiteY3" fmla="*/ 1659115 h 1659115"/>
                <a:gd name="connsiteX4" fmla="*/ 0 w 4784991"/>
                <a:gd name="connsiteY4" fmla="*/ 0 h 16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991" h="1659115">
                  <a:moveTo>
                    <a:pt x="0" y="0"/>
                  </a:moveTo>
                  <a:lnTo>
                    <a:pt x="4784991" y="0"/>
                  </a:lnTo>
                  <a:lnTo>
                    <a:pt x="4784991" y="1659115"/>
                  </a:lnTo>
                  <a:lnTo>
                    <a:pt x="0" y="1659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5590" tIns="175590" rIns="175590" bIns="175590"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Assessment of Fair Housing (AFH)</a:t>
              </a:r>
            </a:p>
          </p:txBody>
        </p:sp>
        <p:pic>
          <p:nvPicPr>
            <p:cNvPr id="13" name="Graphic 12" descr="Statistics with solid fill">
              <a:extLst>
                <a:ext uri="{FF2B5EF4-FFF2-40B4-BE49-F238E27FC236}">
                  <a16:creationId xmlns:a16="http://schemas.microsoft.com/office/drawing/2014/main" id="{0DAF4926-6D25-41A3-A1E5-51429C75D4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6629" y="1434246"/>
              <a:ext cx="945864" cy="945864"/>
            </a:xfrm>
            <a:prstGeom prst="rect">
              <a:avLst/>
            </a:prstGeom>
          </p:spPr>
        </p:pic>
      </p:grpSp>
      <p:pic>
        <p:nvPicPr>
          <p:cNvPr id="14" name="Content Placeholder 5">
            <a:extLst>
              <a:ext uri="{FF2B5EF4-FFF2-40B4-BE49-F238E27FC236}">
                <a16:creationId xmlns:a16="http://schemas.microsoft.com/office/drawing/2014/main" id="{78AC37D6-FAF6-4100-85E0-D52AA4C813C3}"/>
              </a:ext>
            </a:extLst>
          </p:cNvPr>
          <p:cNvPicPr>
            <a:picLocks noChangeAspect="1"/>
          </p:cNvPicPr>
          <p:nvPr/>
        </p:nvPicPr>
        <p:blipFill>
          <a:blip r:embed="rId7"/>
          <a:stretch>
            <a:fillRect/>
          </a:stretch>
        </p:blipFill>
        <p:spPr>
          <a:xfrm>
            <a:off x="426034" y="3026983"/>
            <a:ext cx="3910978" cy="2055770"/>
          </a:xfrm>
          <a:prstGeom prst="rect">
            <a:avLst/>
          </a:prstGeom>
        </p:spPr>
      </p:pic>
    </p:spTree>
    <p:extLst>
      <p:ext uri="{BB962C8B-B14F-4D97-AF65-F5344CB8AC3E}">
        <p14:creationId xmlns:p14="http://schemas.microsoft.com/office/powerpoint/2010/main" val="2022165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9CE7-11C4-4B94-A105-9D254755E819}"/>
              </a:ext>
            </a:extLst>
          </p:cNvPr>
          <p:cNvSpPr>
            <a:spLocks noGrp="1"/>
          </p:cNvSpPr>
          <p:nvPr>
            <p:ph type="title"/>
          </p:nvPr>
        </p:nvSpPr>
        <p:spPr>
          <a:xfrm>
            <a:off x="41005" y="825100"/>
            <a:ext cx="2976516" cy="800100"/>
          </a:xfrm>
        </p:spPr>
        <p:txBody>
          <a:bodyPr>
            <a:normAutofit fontScale="90000"/>
          </a:bodyPr>
          <a:lstStyle/>
          <a:p>
            <a:r>
              <a:rPr lang="en-US" sz="4000" dirty="0"/>
              <a:t>AFH in [city]:</a:t>
            </a:r>
          </a:p>
        </p:txBody>
      </p:sp>
      <p:sp>
        <p:nvSpPr>
          <p:cNvPr id="2" name="Rectangle 1">
            <a:extLst>
              <a:ext uri="{FF2B5EF4-FFF2-40B4-BE49-F238E27FC236}">
                <a16:creationId xmlns:a16="http://schemas.microsoft.com/office/drawing/2014/main" id="{243227C4-21F4-48F6-A3B5-E78737668739}"/>
              </a:ext>
            </a:extLst>
          </p:cNvPr>
          <p:cNvSpPr/>
          <p:nvPr/>
        </p:nvSpPr>
        <p:spPr>
          <a:xfrm>
            <a:off x="12625" y="5605272"/>
            <a:ext cx="2852928" cy="1252728"/>
          </a:xfrm>
          <a:prstGeom prst="rect">
            <a:avLst/>
          </a:prstGeom>
          <a:solidFill>
            <a:srgbClr val="71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A592A46-9F93-486F-8732-280982017092}"/>
              </a:ext>
            </a:extLst>
          </p:cNvPr>
          <p:cNvSpPr>
            <a:spLocks noGrp="1"/>
          </p:cNvSpPr>
          <p:nvPr>
            <p:ph type="body" sz="half" idx="2"/>
          </p:nvPr>
        </p:nvSpPr>
        <p:spPr>
          <a:xfrm>
            <a:off x="489061" y="2058606"/>
            <a:ext cx="2080404" cy="3811588"/>
          </a:xfrm>
        </p:spPr>
        <p:txBody>
          <a:bodyPr>
            <a:normAutofit/>
          </a:bodyPr>
          <a:lstStyle/>
          <a:p>
            <a:r>
              <a:rPr lang="en-US" sz="2000" dirty="0"/>
              <a:t>Population By Race</a:t>
            </a:r>
          </a:p>
          <a:p>
            <a:endParaRPr lang="en-US" sz="2000" dirty="0"/>
          </a:p>
        </p:txBody>
      </p:sp>
      <p:sp>
        <p:nvSpPr>
          <p:cNvPr id="7" name="Rectangle 6">
            <a:extLst>
              <a:ext uri="{FF2B5EF4-FFF2-40B4-BE49-F238E27FC236}">
                <a16:creationId xmlns:a16="http://schemas.microsoft.com/office/drawing/2014/main" id="{42F1BBD7-F1F8-49F2-8F17-8B015DFBDEDC}"/>
              </a:ext>
            </a:extLst>
          </p:cNvPr>
          <p:cNvSpPr/>
          <p:nvPr/>
        </p:nvSpPr>
        <p:spPr>
          <a:xfrm>
            <a:off x="2798064" y="0"/>
            <a:ext cx="9393936"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0BA682-F6B1-46ED-8D69-54839E15BD8A}"/>
              </a:ext>
            </a:extLst>
          </p:cNvPr>
          <p:cNvSpPr/>
          <p:nvPr/>
        </p:nvSpPr>
        <p:spPr>
          <a:xfrm>
            <a:off x="5857875" y="1809034"/>
            <a:ext cx="1000125" cy="106680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EE195A3-8AAB-4C25-8C91-756AFCA76EAA}"/>
              </a:ext>
            </a:extLst>
          </p:cNvPr>
          <p:cNvSpPr txBox="1"/>
          <p:nvPr/>
        </p:nvSpPr>
        <p:spPr>
          <a:xfrm>
            <a:off x="3705225" y="352425"/>
            <a:ext cx="7858125" cy="646331"/>
          </a:xfrm>
          <a:prstGeom prst="rect">
            <a:avLst/>
          </a:prstGeom>
          <a:noFill/>
        </p:spPr>
        <p:txBody>
          <a:bodyPr wrap="square" rtlCol="0">
            <a:spAutoFit/>
          </a:bodyPr>
          <a:lstStyle/>
          <a:p>
            <a:r>
              <a:rPr lang="en-US" dirty="0"/>
              <a:t>[insert POPEMP-03 Population By Race chart from your </a:t>
            </a:r>
            <a:r>
              <a:rPr lang="en-US" dirty="0">
                <a:hlinkClick r:id="rId3"/>
              </a:rPr>
              <a:t>Housing Needs Data Packet spreadsheet</a:t>
            </a:r>
            <a:r>
              <a:rPr lang="en-US" dirty="0"/>
              <a:t>]</a:t>
            </a:r>
          </a:p>
        </p:txBody>
      </p:sp>
      <p:sp>
        <p:nvSpPr>
          <p:cNvPr id="16" name="Rectangle 15">
            <a:extLst>
              <a:ext uri="{FF2B5EF4-FFF2-40B4-BE49-F238E27FC236}">
                <a16:creationId xmlns:a16="http://schemas.microsoft.com/office/drawing/2014/main" id="{0F82C7E1-D7CA-44B0-81C8-87A035471ADD}"/>
              </a:ext>
            </a:extLst>
          </p:cNvPr>
          <p:cNvSpPr/>
          <p:nvPr/>
        </p:nvSpPr>
        <p:spPr>
          <a:xfrm>
            <a:off x="3209925" y="257516"/>
            <a:ext cx="8664846" cy="4050500"/>
          </a:xfrm>
          <a:prstGeom prst="rect">
            <a:avLst/>
          </a:prstGeom>
          <a:noFill/>
          <a:ln>
            <a:solidFill>
              <a:srgbClr val="110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209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3D237D4-CBE7-4063-8AAF-EAEFFD0070B4}"/>
              </a:ext>
            </a:extLst>
          </p:cNvPr>
          <p:cNvSpPr txBox="1">
            <a:spLocks noChangeArrowheads="1"/>
          </p:cNvSpPr>
          <p:nvPr/>
        </p:nvSpPr>
        <p:spPr>
          <a:xfrm>
            <a:off x="5377038" y="0"/>
            <a:ext cx="6814962" cy="1325563"/>
          </a:xfrm>
          <a:prstGeom prst="rect">
            <a:avLst/>
          </a:prstGeom>
        </p:spPr>
        <p:txBody>
          <a:bodyPr/>
          <a:lst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lumMod val="75000"/>
                  </a:schemeClr>
                </a:solidFill>
                <a:effectLst/>
                <a:uLnTx/>
                <a:uFillTx/>
                <a:latin typeface="Trebuchet MS" panose="020B0603020202020204"/>
                <a:ea typeface="+mj-ea"/>
                <a:cs typeface="+mj-cs"/>
              </a:rPr>
              <a:t>Racial </a:t>
            </a:r>
            <a:r>
              <a:rPr lang="en-US" sz="3200" dirty="0">
                <a:solidFill>
                  <a:schemeClr val="tx1">
                    <a:lumMod val="75000"/>
                  </a:schemeClr>
                </a:solidFill>
                <a:latin typeface="Trebuchet MS" panose="020B0603020202020204"/>
              </a:rPr>
              <a:t>Dot Map of</a:t>
            </a:r>
            <a:r>
              <a:rPr kumimoji="0" lang="en-US" sz="3200" b="1" i="0" u="none" strike="noStrike" kern="1200" cap="none" spc="0" normalizeH="0" baseline="0" noProof="0" dirty="0">
                <a:ln>
                  <a:noFill/>
                </a:ln>
                <a:solidFill>
                  <a:schemeClr val="tx1">
                    <a:lumMod val="75000"/>
                  </a:schemeClr>
                </a:solidFill>
                <a:effectLst/>
                <a:uLnTx/>
                <a:uFillTx/>
                <a:latin typeface="Trebuchet MS" panose="020B0603020202020204"/>
                <a:ea typeface="+mj-ea"/>
                <a:cs typeface="+mj-cs"/>
              </a:rPr>
              <a:t> [your city]</a:t>
            </a:r>
          </a:p>
        </p:txBody>
      </p:sp>
      <p:pic>
        <p:nvPicPr>
          <p:cNvPr id="9" name="Picture 8" descr="Text&#10;&#10;Description automatically generated">
            <a:extLst>
              <a:ext uri="{FF2B5EF4-FFF2-40B4-BE49-F238E27FC236}">
                <a16:creationId xmlns:a16="http://schemas.microsoft.com/office/drawing/2014/main" id="{7C13224F-BF80-4EF8-8F2E-79A0E8643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575" y="601626"/>
            <a:ext cx="5194567" cy="1447874"/>
          </a:xfrm>
          <a:prstGeom prst="rect">
            <a:avLst/>
          </a:prstGeom>
        </p:spPr>
      </p:pic>
      <p:sp>
        <p:nvSpPr>
          <p:cNvPr id="3" name="Rectangle 2">
            <a:extLst>
              <a:ext uri="{FF2B5EF4-FFF2-40B4-BE49-F238E27FC236}">
                <a16:creationId xmlns:a16="http://schemas.microsoft.com/office/drawing/2014/main" id="{FA1462C4-4DFC-4B44-AAC5-8432A8AB5855}"/>
              </a:ext>
            </a:extLst>
          </p:cNvPr>
          <p:cNvSpPr/>
          <p:nvPr/>
        </p:nvSpPr>
        <p:spPr>
          <a:xfrm>
            <a:off x="104775" y="5734050"/>
            <a:ext cx="5886450"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006DE13-FD7F-4990-AB90-35AA99AA1A81}"/>
              </a:ext>
            </a:extLst>
          </p:cNvPr>
          <p:cNvSpPr/>
          <p:nvPr/>
        </p:nvSpPr>
        <p:spPr>
          <a:xfrm>
            <a:off x="3028950" y="3656884"/>
            <a:ext cx="1000125" cy="106680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B362F0-B738-4EF4-9B0D-A79B617B312C}"/>
              </a:ext>
            </a:extLst>
          </p:cNvPr>
          <p:cNvSpPr txBox="1"/>
          <p:nvPr/>
        </p:nvSpPr>
        <p:spPr>
          <a:xfrm>
            <a:off x="876300" y="2200275"/>
            <a:ext cx="7858125" cy="369332"/>
          </a:xfrm>
          <a:prstGeom prst="rect">
            <a:avLst/>
          </a:prstGeom>
          <a:noFill/>
        </p:spPr>
        <p:txBody>
          <a:bodyPr wrap="square" rtlCol="0">
            <a:spAutoFit/>
          </a:bodyPr>
          <a:lstStyle/>
          <a:p>
            <a:r>
              <a:rPr lang="en-US" dirty="0"/>
              <a:t>[insert </a:t>
            </a:r>
            <a:r>
              <a:rPr lang="en-US" dirty="0">
                <a:hlinkClick r:id="rId4"/>
              </a:rPr>
              <a:t>racial dot map </a:t>
            </a:r>
            <a:r>
              <a:rPr lang="en-US" dirty="0"/>
              <a:t>of your county with city encircled]</a:t>
            </a:r>
          </a:p>
        </p:txBody>
      </p:sp>
      <p:sp>
        <p:nvSpPr>
          <p:cNvPr id="8" name="Rectangle 7">
            <a:extLst>
              <a:ext uri="{FF2B5EF4-FFF2-40B4-BE49-F238E27FC236}">
                <a16:creationId xmlns:a16="http://schemas.microsoft.com/office/drawing/2014/main" id="{327F01CF-9BD5-45D5-A655-770DA7013B36}"/>
              </a:ext>
            </a:extLst>
          </p:cNvPr>
          <p:cNvSpPr/>
          <p:nvPr/>
        </p:nvSpPr>
        <p:spPr>
          <a:xfrm>
            <a:off x="381000" y="2105366"/>
            <a:ext cx="8664846" cy="4050500"/>
          </a:xfrm>
          <a:prstGeom prst="rect">
            <a:avLst/>
          </a:prstGeom>
          <a:noFill/>
          <a:ln>
            <a:solidFill>
              <a:srgbClr val="110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2422"/>
      </p:ext>
    </p:extLst>
  </p:cSld>
  <p:clrMapOvr>
    <a:masterClrMapping/>
  </p:clrMapOvr>
</p:sld>
</file>

<file path=ppt/theme/theme1.xml><?xml version="1.0" encoding="utf-8"?>
<a:theme xmlns:a="http://schemas.openxmlformats.org/drawingml/2006/main" name="1_Office Theme">
  <a:themeElements>
    <a:clrScheme name="TALP">
      <a:dk1>
        <a:srgbClr val="633511"/>
      </a:dk1>
      <a:lt1>
        <a:srgbClr val="FFFFFF"/>
      </a:lt1>
      <a:dk2>
        <a:srgbClr val="00773F"/>
      </a:dk2>
      <a:lt2>
        <a:srgbClr val="E7E6E6"/>
      </a:lt2>
      <a:accent1>
        <a:srgbClr val="009192"/>
      </a:accent1>
      <a:accent2>
        <a:srgbClr val="CD7820"/>
      </a:accent2>
      <a:accent3>
        <a:srgbClr val="71A84F"/>
      </a:accent3>
      <a:accent4>
        <a:srgbClr val="FEB446"/>
      </a:accent4>
      <a:accent5>
        <a:srgbClr val="1174A9"/>
      </a:accent5>
      <a:accent6>
        <a:srgbClr val="062F87"/>
      </a:accent6>
      <a:hlink>
        <a:srgbClr val="521B92"/>
      </a:hlink>
      <a:folHlink>
        <a:srgbClr val="9420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P-Housing_092020_template_V2.potx" id="{42C3D340-1347-6D43-B68D-827AAFD9016F}" vid="{35098E4B-A9F1-F442-9AA2-8D357A1C8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3720</TotalTime>
  <Words>1838</Words>
  <Application>Microsoft Office PowerPoint</Application>
  <PresentationFormat>Widescreen</PresentationFormat>
  <Paragraphs>199</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Avenir LT Std 45 Book</vt:lpstr>
      <vt:lpstr>Avenir LT Std 65 Medium</vt:lpstr>
      <vt:lpstr>Calibri</vt:lpstr>
      <vt:lpstr>Courier New</vt:lpstr>
      <vt:lpstr>Noto Sans Symbols</vt:lpstr>
      <vt:lpstr>Trebuchet MS</vt:lpstr>
      <vt:lpstr>Wingdings</vt:lpstr>
      <vt:lpstr>1_Office Theme</vt:lpstr>
      <vt:lpstr>New Affirmatively Furthering Fair Housing Requirements in our Housing Element Update</vt:lpstr>
      <vt:lpstr>AGENDA</vt:lpstr>
      <vt:lpstr>PowerPoint Presentation</vt:lpstr>
      <vt:lpstr>California’s new Fair Housing Law  (AB 686)</vt:lpstr>
      <vt:lpstr>AB 686:</vt:lpstr>
      <vt:lpstr>AB 686:</vt:lpstr>
      <vt:lpstr>AB 686:</vt:lpstr>
      <vt:lpstr>AFH in [city]:</vt:lpstr>
      <vt:lpstr>PowerPoint Presentation</vt:lpstr>
      <vt:lpstr>AFH in [county]:</vt:lpstr>
      <vt:lpstr>AB 686:</vt:lpstr>
      <vt:lpstr>AB 686:</vt:lpstr>
      <vt:lpstr>AB 686:</vt:lpstr>
      <vt:lpstr>Incorporating AFFH into our Housing Element Key Takeaways</vt:lpstr>
      <vt:lpstr>Next steps and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Leffall</dc:creator>
  <cp:lastModifiedBy>Christy Leffall</cp:lastModifiedBy>
  <cp:revision>89</cp:revision>
  <dcterms:created xsi:type="dcterms:W3CDTF">2021-07-10T00:45:31Z</dcterms:created>
  <dcterms:modified xsi:type="dcterms:W3CDTF">2021-08-06T18:50:26Z</dcterms:modified>
</cp:coreProperties>
</file>