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90" r:id="rId2"/>
    <p:sldId id="394" r:id="rId3"/>
    <p:sldId id="395" r:id="rId4"/>
    <p:sldId id="396" r:id="rId5"/>
    <p:sldId id="406" r:id="rId6"/>
    <p:sldId id="307" r:id="rId7"/>
    <p:sldId id="393" r:id="rId8"/>
    <p:sldId id="401" r:id="rId9"/>
    <p:sldId id="405" r:id="rId10"/>
    <p:sldId id="398" r:id="rId11"/>
    <p:sldId id="403" r:id="rId12"/>
    <p:sldId id="404" r:id="rId13"/>
    <p:sldId id="256" r:id="rId14"/>
    <p:sldId id="257" r:id="rId15"/>
    <p:sldId id="258" r:id="rId16"/>
    <p:sldId id="259" r:id="rId17"/>
    <p:sldId id="262" r:id="rId18"/>
    <p:sldId id="263" r:id="rId19"/>
    <p:sldId id="260" r:id="rId20"/>
    <p:sldId id="264" r:id="rId21"/>
    <p:sldId id="261" r:id="rId22"/>
    <p:sldId id="408" r:id="rId23"/>
    <p:sldId id="407" r:id="rId24"/>
    <p:sldId id="277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oghL3Uii8t4NlRlquxJuvPVIad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sy Quinonez" initials="DQ" lastIdx="1" clrIdx="0">
    <p:extLst>
      <p:ext uri="{19B8F6BF-5375-455C-9EA6-DF929625EA0E}">
        <p15:presenceInfo xmlns:p15="http://schemas.microsoft.com/office/powerpoint/2012/main" userId="6316ee4cac0c58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06C74-7B4B-4460-91A5-2BB9B5389BA6}" v="160" dt="2021-09-09T17:11:07.445"/>
  </p1510:revLst>
</p1510:revInfo>
</file>

<file path=ppt/tableStyles.xml><?xml version="1.0" encoding="utf-8"?>
<a:tblStyleLst xmlns:a="http://schemas.openxmlformats.org/drawingml/2006/main" def="{5FA014B0-241B-4B4F-A5B2-F191516547CA}">
  <a:tblStyle styleId="{5FA014B0-241B-4B4F-A5B2-F191516547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3"/>
    <p:restoredTop sz="93457" autoAdjust="0"/>
  </p:normalViewPr>
  <p:slideViewPr>
    <p:cSldViewPr snapToGrid="0">
      <p:cViewPr varScale="1">
        <p:scale>
          <a:sx n="201" d="100"/>
          <a:sy n="201" d="100"/>
        </p:scale>
        <p:origin x="22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46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-Bang Nguyen" userId="yuvIwJrDO4S5XhORDYGpYvTi7LU4m96ZiJXcnIgWN2s=" providerId="None" clId="Web-{74406C74-7B4B-4460-91A5-2BB9B5389BA6}"/>
    <pc:docChg chg="modSld">
      <pc:chgData name="Vu-Bang Nguyen" userId="yuvIwJrDO4S5XhORDYGpYvTi7LU4m96ZiJXcnIgWN2s=" providerId="None" clId="Web-{74406C74-7B4B-4460-91A5-2BB9B5389BA6}" dt="2021-09-09T17:11:07.148" v="85" actId="20577"/>
      <pc:docMkLst>
        <pc:docMk/>
      </pc:docMkLst>
      <pc:sldChg chg="addSp modSp">
        <pc:chgData name="Vu-Bang Nguyen" userId="yuvIwJrDO4S5XhORDYGpYvTi7LU4m96ZiJXcnIgWN2s=" providerId="None" clId="Web-{74406C74-7B4B-4460-91A5-2BB9B5389BA6}" dt="2021-09-09T17:11:07.148" v="85" actId="20577"/>
        <pc:sldMkLst>
          <pc:docMk/>
          <pc:sldMk cId="2114338430" sldId="404"/>
        </pc:sldMkLst>
        <pc:spChg chg="add mod">
          <ac:chgData name="Vu-Bang Nguyen" userId="yuvIwJrDO4S5XhORDYGpYvTi7LU4m96ZiJXcnIgWN2s=" providerId="None" clId="Web-{74406C74-7B4B-4460-91A5-2BB9B5389BA6}" dt="2021-09-09T17:11:07.148" v="85" actId="20577"/>
          <ac:spMkLst>
            <pc:docMk/>
            <pc:sldMk cId="2114338430" sldId="404"/>
            <ac:spMk id="4" creationId="{5A63D505-7770-43F8-8882-2FF768E280C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hua\dropbox%20work\Dropbox\baird%20and%20driskell\ADU%20-%20general\affordability%20survey\bd.11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</a:rPr>
              <a:t>Figure 2. Average</a:t>
            </a:r>
            <a:r>
              <a:rPr lang="en-US" b="1" baseline="0" dirty="0">
                <a:solidFill>
                  <a:schemeClr val="bg1"/>
                </a:solidFill>
              </a:rPr>
              <a:t> Monthly Rent</a:t>
            </a:r>
            <a:endParaRPr lang="en-US" b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'[bd.11.xlsm]Per Region Analysis'!$D$184:$D$189</c:f>
              <c:strCache>
                <c:ptCount val="6"/>
                <c:pt idx="0">
                  <c:v>$700 - $1200</c:v>
                </c:pt>
                <c:pt idx="1">
                  <c:v>$1201 - $1700</c:v>
                </c:pt>
                <c:pt idx="2">
                  <c:v>$1701 - $2200</c:v>
                </c:pt>
                <c:pt idx="3">
                  <c:v>$2201 - $2700</c:v>
                </c:pt>
                <c:pt idx="4">
                  <c:v>$2701 - $3200</c:v>
                </c:pt>
                <c:pt idx="5">
                  <c:v>$3200+</c:v>
                </c:pt>
              </c:strCache>
            </c:strRef>
          </c:cat>
          <c:val>
            <c:numRef>
              <c:f>'[bd.11.xlsm]Per Region Analysis'!$E$184:$E$189</c:f>
              <c:numCache>
                <c:formatCode>0%</c:formatCode>
                <c:ptCount val="6"/>
                <c:pt idx="0">
                  <c:v>9.6153846153846159E-2</c:v>
                </c:pt>
                <c:pt idx="1">
                  <c:v>0.30769230769230771</c:v>
                </c:pt>
                <c:pt idx="2">
                  <c:v>0.25</c:v>
                </c:pt>
                <c:pt idx="3">
                  <c:v>0.15384615384615385</c:v>
                </c:pt>
                <c:pt idx="4">
                  <c:v>7.6923076923076927E-2</c:v>
                </c:pt>
                <c:pt idx="5">
                  <c:v>9.6153846153846159E-2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E-4CF3-A522-B8D49F3FE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572136"/>
        <c:axId val="464572528"/>
      </c:barChart>
      <c:catAx>
        <c:axId val="46457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572528"/>
        <c:crosses val="autoZero"/>
        <c:auto val="1"/>
        <c:lblAlgn val="ctr"/>
        <c:lblOffset val="100"/>
        <c:noMultiLvlLbl val="0"/>
      </c:catAx>
      <c:valAx>
        <c:axId val="46457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57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8071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64AB2-25A8-4D41-9B91-34ED3D1403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89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0">
              <a:buFont typeface="Arial" panose="020B0604020202020204" pitchFamily="34" charset="0"/>
              <a:buNone/>
            </a:pPr>
            <a:r>
              <a:rPr lang="en-US" dirty="0"/>
              <a:t>Daisy</a:t>
            </a:r>
          </a:p>
          <a:p>
            <a:pPr marL="228600" lvl="0" indent="0">
              <a:buFont typeface="Arial" panose="020B0604020202020204" pitchFamily="34" charset="0"/>
              <a:buNone/>
            </a:pPr>
            <a:r>
              <a:rPr lang="en-US" dirty="0"/>
              <a:t>Meeting summaries– what type of summary would be most useful for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6126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Paul/Daisy</a:t>
            </a: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514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Vu Bang</a:t>
            </a: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568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31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46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45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42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introduce, hand off to daisy</a:t>
            </a: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64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 number is approximate</a:t>
            </a:r>
          </a:p>
          <a:p>
            <a:r>
              <a:rPr lang="en-US" dirty="0"/>
              <a:t>Daisy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48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0">
              <a:buFont typeface="Arial" panose="020B0604020202020204" pitchFamily="34" charset="0"/>
              <a:buNone/>
            </a:pPr>
            <a:r>
              <a:rPr lang="en-US" dirty="0"/>
              <a:t>Daisy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496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Daisy</a:t>
            </a: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18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Daisy</a:t>
            </a: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51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40000" y="1681163"/>
            <a:ext cx="3768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40000" y="2505075"/>
            <a:ext cx="3768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739882" y="1681163"/>
            <a:ext cx="3776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739882" y="2505075"/>
            <a:ext cx="3776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999064" y="4297503"/>
            <a:ext cx="2205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4"/>
          <p:cNvSpPr>
            <a:spLocks noGrp="1"/>
          </p:cNvSpPr>
          <p:nvPr>
            <p:ph type="pic" idx="2"/>
          </p:nvPr>
        </p:nvSpPr>
        <p:spPr>
          <a:xfrm>
            <a:off x="999064" y="2256354"/>
            <a:ext cx="22050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3"/>
          </p:nvPr>
        </p:nvSpPr>
        <p:spPr>
          <a:xfrm>
            <a:off x="999064" y="4873774"/>
            <a:ext cx="2205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4"/>
          </p:nvPr>
        </p:nvSpPr>
        <p:spPr>
          <a:xfrm>
            <a:off x="3426750" y="4297503"/>
            <a:ext cx="2197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4"/>
          <p:cNvSpPr>
            <a:spLocks noGrp="1"/>
          </p:cNvSpPr>
          <p:nvPr>
            <p:ph type="pic" idx="5"/>
          </p:nvPr>
        </p:nvSpPr>
        <p:spPr>
          <a:xfrm>
            <a:off x="3426747" y="2256354"/>
            <a:ext cx="21978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6"/>
          </p:nvPr>
        </p:nvSpPr>
        <p:spPr>
          <a:xfrm>
            <a:off x="3425737" y="4873773"/>
            <a:ext cx="22008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7"/>
          </p:nvPr>
        </p:nvSpPr>
        <p:spPr>
          <a:xfrm>
            <a:off x="5853246" y="4297503"/>
            <a:ext cx="2199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4"/>
          <p:cNvSpPr>
            <a:spLocks noGrp="1"/>
          </p:cNvSpPr>
          <p:nvPr>
            <p:ph type="pic" idx="8"/>
          </p:nvPr>
        </p:nvSpPr>
        <p:spPr>
          <a:xfrm>
            <a:off x="5853245" y="2256354"/>
            <a:ext cx="21990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9"/>
          </p:nvPr>
        </p:nvSpPr>
        <p:spPr>
          <a:xfrm>
            <a:off x="5853150" y="4873771"/>
            <a:ext cx="2202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 rot="5400000">
            <a:off x="2502150" y="163625"/>
            <a:ext cx="4351200" cy="7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 rot="5400000">
            <a:off x="4623601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623027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F413-8E12-49EA-9AC3-E6D51CFD1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0E75A-BE1D-4F51-BEDB-E9CAA1330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4FF36-45BE-47EB-B606-B5681B58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D706-6DE5-4E47-A231-8FE8ECF78A9A}" type="datetimeFigureOut">
              <a:rPr lang="en-US" smtClean="0"/>
              <a:t>9/9/21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075B4-2A72-41A2-AE99-A58FDBA2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1DEAE-052E-4B53-952A-8F1E91F6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293E-10F8-4059-A291-3B22BF3F6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2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8888-F0F1-434B-8554-B7F7CB5F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B3CC-9B83-44C8-B18A-AF2F4AE0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D200-CC11-4516-9D65-C453398D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D706-6DE5-4E47-A231-8FE8ECF78A9A}" type="datetimeFigureOut">
              <a:rPr lang="en-US" smtClean="0"/>
              <a:t>9/9/21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7F166-522A-4C10-BC9A-9959247D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327BE-94A8-4FCF-A142-E002E9F8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293E-10F8-4059-A291-3B22BF3F6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7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3887391" y="987434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40004" y="2057400"/>
            <a:ext cx="273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629841" y="4367169"/>
            <a:ext cx="7886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>
            <a:spLocks noGrp="1"/>
          </p:cNvSpPr>
          <p:nvPr>
            <p:ph type="pic" idx="2"/>
          </p:nvPr>
        </p:nvSpPr>
        <p:spPr>
          <a:xfrm>
            <a:off x="629841" y="987434"/>
            <a:ext cx="7886700" cy="3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629843" y="5186516"/>
            <a:ext cx="7885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9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3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629843" y="4489399"/>
            <a:ext cx="78855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1084659" y="365125"/>
            <a:ext cx="6977100" cy="29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entury Gothic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1290484" y="3365557"/>
            <a:ext cx="65643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628650" y="4501729"/>
            <a:ext cx="7884300" cy="1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2" name="Google Shape;92;p21"/>
          <p:cNvSpPr txBox="1"/>
          <p:nvPr/>
        </p:nvSpPr>
        <p:spPr>
          <a:xfrm>
            <a:off x="833283" y="786824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/>
        </p:nvSpPr>
        <p:spPr>
          <a:xfrm>
            <a:off x="7828359" y="2743200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629841" y="2326974"/>
            <a:ext cx="78867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629843" y="4850581"/>
            <a:ext cx="78855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1002961" y="1885950"/>
            <a:ext cx="2210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2"/>
          </p:nvPr>
        </p:nvSpPr>
        <p:spPr>
          <a:xfrm>
            <a:off x="1017602" y="2571750"/>
            <a:ext cx="21954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3"/>
          </p:nvPr>
        </p:nvSpPr>
        <p:spPr>
          <a:xfrm>
            <a:off x="3441000" y="1885950"/>
            <a:ext cx="22023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4"/>
          </p:nvPr>
        </p:nvSpPr>
        <p:spPr>
          <a:xfrm>
            <a:off x="3433081" y="2571750"/>
            <a:ext cx="22101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5"/>
          </p:nvPr>
        </p:nvSpPr>
        <p:spPr>
          <a:xfrm>
            <a:off x="5871781" y="1885950"/>
            <a:ext cx="2199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6"/>
          </p:nvPr>
        </p:nvSpPr>
        <p:spPr>
          <a:xfrm>
            <a:off x="5871781" y="2571750"/>
            <a:ext cx="21990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40000" y="1825625"/>
            <a:ext cx="7675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zbe5azs2y25o6qq/Implementing-the-Backyard-Revolution.pdf?dl=0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onprofithousing.org/events-and-programs/conferenc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lendly.com/daisy-bd/hcd-office-hours-2?month=2021-0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345B03-D071-274C-8082-07DE07200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401" y="283898"/>
            <a:ext cx="7990017" cy="3631763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228600"/>
            <a:r>
              <a:rPr lang="en-US" sz="5000" b="1" dirty="0">
                <a:solidFill>
                  <a:srgbClr val="002060"/>
                </a:solidFill>
                <a:latin typeface="Century Gothic" panose="020B0502020202020204" pitchFamily="34" charset="0"/>
                <a:cs typeface="Gill Sans SemiBold" panose="020B0502020104020203" pitchFamily="34" charset="-79"/>
              </a:rPr>
              <a:t>Santa Clara County Planning Collaborative Meeting </a:t>
            </a:r>
          </a:p>
          <a:p>
            <a:pPr marL="228600"/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  <a:cs typeface="Gill Sans SemiBold" panose="020B0502020104020203" pitchFamily="34" charset="-79"/>
            </a:endParaRPr>
          </a:p>
          <a:p>
            <a:pPr marL="228600"/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  <a:cs typeface="Gill Sans Light" panose="020B0302020104020203" pitchFamily="34" charset="-79"/>
              </a:rPr>
              <a:t>September 9, 2021</a:t>
            </a:r>
          </a:p>
        </p:txBody>
      </p:sp>
    </p:spTree>
    <p:extLst>
      <p:ext uri="{BB962C8B-B14F-4D97-AF65-F5344CB8AC3E}">
        <p14:creationId xmlns:p14="http://schemas.microsoft.com/office/powerpoint/2010/main" val="32542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AD1E-C3FF-0443-A69C-361F2EA1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45" y="272946"/>
            <a:ext cx="7972909" cy="1325700"/>
          </a:xfrm>
        </p:spPr>
        <p:txBody>
          <a:bodyPr/>
          <a:lstStyle/>
          <a:p>
            <a:r>
              <a:rPr lang="en-US" sz="5200" b="1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BDAB2-98EC-4CB5-B13E-9CA18D421F8F}"/>
              </a:ext>
            </a:extLst>
          </p:cNvPr>
          <p:cNvSpPr txBox="1"/>
          <p:nvPr/>
        </p:nvSpPr>
        <p:spPr>
          <a:xfrm>
            <a:off x="507005" y="1774319"/>
            <a:ext cx="79729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Posting session recordings on website</a:t>
            </a:r>
          </a:p>
          <a:p>
            <a:pPr marL="685800" lvl="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Share registrant list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Sharing jurisdiction contact info-- how to get involved</a:t>
            </a:r>
          </a:p>
          <a:p>
            <a:pPr marL="685800" lvl="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Meeting summaries</a:t>
            </a:r>
          </a:p>
        </p:txBody>
      </p:sp>
    </p:spTree>
    <p:extLst>
      <p:ext uri="{BB962C8B-B14F-4D97-AF65-F5344CB8AC3E}">
        <p14:creationId xmlns:p14="http://schemas.microsoft.com/office/powerpoint/2010/main" val="378821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CCF7-B5CC-4A78-84E2-7DB37BAF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0" y="192409"/>
            <a:ext cx="7886700" cy="1325700"/>
          </a:xfrm>
        </p:spPr>
        <p:txBody>
          <a:bodyPr/>
          <a:lstStyle/>
          <a:p>
            <a:r>
              <a:rPr lang="en-US" sz="5200" b="1" dirty="0"/>
              <a:t>Staff Feedback</a:t>
            </a:r>
            <a:endParaRPr lang="es-MX" sz="5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3001A-1E19-46FE-ACE2-AD5ED90BB335}"/>
              </a:ext>
            </a:extLst>
          </p:cNvPr>
          <p:cNvSpPr txBox="1"/>
          <p:nvPr/>
        </p:nvSpPr>
        <p:spPr>
          <a:xfrm>
            <a:off x="508000" y="1788160"/>
            <a:ext cx="76098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What worked well for you?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What could have been improved upon?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What are some lessons learned?</a:t>
            </a:r>
            <a:endParaRPr lang="es-MX" sz="26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8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071E-2FBF-4E2E-93F5-11144565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/>
              <a:t>EAG Next Steps</a:t>
            </a:r>
            <a:endParaRPr lang="es-MX" sz="5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3D505-7770-43F8-8882-2FF768E280CE}"/>
              </a:ext>
            </a:extLst>
          </p:cNvPr>
          <p:cNvSpPr txBox="1"/>
          <p:nvPr/>
        </p:nvSpPr>
        <p:spPr>
          <a:xfrm>
            <a:off x="507005" y="1774319"/>
            <a:ext cx="797290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/>
              </a:rPr>
              <a:t>Strategic EAG activities 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/>
              </a:rPr>
              <a:t>Story-telling (videos, audio, written)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/>
              </a:rPr>
              <a:t>Happy Hour meet &amp; greet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/>
              </a:rPr>
              <a:t>1-1 jurisdiction/community-based org meetings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/>
              </a:rPr>
              <a:t>Other possibilities</a:t>
            </a:r>
          </a:p>
        </p:txBody>
      </p:sp>
    </p:spTree>
    <p:extLst>
      <p:ext uri="{BB962C8B-B14F-4D97-AF65-F5344CB8AC3E}">
        <p14:creationId xmlns:p14="http://schemas.microsoft.com/office/powerpoint/2010/main" val="211433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2E89-0240-4AAA-B9D9-A99286854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ADU Affordability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AC132-1174-4DDD-90F4-C45EF3FE0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9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6E97-4E60-42E6-BF2D-E484F4F2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About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F6971-66DE-4104-A070-48AA001D4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15,745 postcards =&gt; online survey</a:t>
            </a:r>
          </a:p>
          <a:p>
            <a:pPr lvl="1"/>
            <a:r>
              <a:rPr lang="en-US" dirty="0"/>
              <a:t>5% response rate</a:t>
            </a:r>
          </a:p>
          <a:p>
            <a:pPr lvl="1"/>
            <a:r>
              <a:rPr lang="en-US" dirty="0"/>
              <a:t>Higher in ABAG area</a:t>
            </a:r>
          </a:p>
          <a:p>
            <a:r>
              <a:rPr lang="en-US" dirty="0">
                <a:hlinkClick r:id="rId2"/>
              </a:rPr>
              <a:t>UC Berkeley’s Summary </a:t>
            </a:r>
            <a:r>
              <a:rPr lang="en-US" dirty="0"/>
              <a:t>–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08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383B-EA0F-4AAD-A5B1-2BE780C3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50"/>
            <a:ext cx="7886700" cy="1325700"/>
          </a:xfrm>
        </p:spPr>
        <p:txBody>
          <a:bodyPr/>
          <a:lstStyle/>
          <a:p>
            <a:r>
              <a:rPr lang="en-US" sz="4400" b="1" dirty="0"/>
              <a:t>Non-Affordability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DC3B9-C384-4585-B78B-7CFEFEBB0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242" y="1442350"/>
            <a:ext cx="7816983" cy="4667246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Most ADUs are used for long term housing -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About 2/3 of ADUs are used for long term housing. </a:t>
            </a: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ADUs are available for friends or family –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16% of local ADUs (19% statewide) are available for no rent. An additional 13% of ADUs (16% statewide) are rented to a friend or family member.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Richer, white homeowners tend to build ADUs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- Homeowners who make more than $200,000 were more than twice as likely to build an ADU than one would expect based on their share of the population. </a:t>
            </a: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Most ADUs are small –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81% of ADUs (79% statewide) are studios or have one bedroom</a:t>
            </a: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Detached ADUs remain popular –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Marin ADUs (39% local/53% statewide) are detached units. 30% are attached. (This is one where we see regional variation.)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 to ADU development persist –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majority of local ADU owners faced difficulties in navigating state and local regulations, the construction process, and in securing financing. Slightly more people (48%) felt getting local approval was not easy, compared to those who felt it was easy (41%).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Local = Marin, Sonoma, Napa</a:t>
            </a:r>
          </a:p>
        </p:txBody>
      </p:sp>
    </p:spTree>
    <p:extLst>
      <p:ext uri="{BB962C8B-B14F-4D97-AF65-F5344CB8AC3E}">
        <p14:creationId xmlns:p14="http://schemas.microsoft.com/office/powerpoint/2010/main" val="2121786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9B22-5808-421D-A255-7D4F68A2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B09ABC-A065-4836-BB6F-6976F33713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5043" y="2447059"/>
          <a:ext cx="7650306" cy="3429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4685">
                  <a:extLst>
                    <a:ext uri="{9D8B030D-6E8A-4147-A177-3AD203B41FA5}">
                      <a16:colId xmlns:a16="http://schemas.microsoft.com/office/drawing/2014/main" val="1714911488"/>
                    </a:ext>
                  </a:extLst>
                </a:gridCol>
                <a:gridCol w="947217">
                  <a:extLst>
                    <a:ext uri="{9D8B030D-6E8A-4147-A177-3AD203B41FA5}">
                      <a16:colId xmlns:a16="http://schemas.microsoft.com/office/drawing/2014/main" val="3564216884"/>
                    </a:ext>
                  </a:extLst>
                </a:gridCol>
                <a:gridCol w="947990">
                  <a:extLst>
                    <a:ext uri="{9D8B030D-6E8A-4147-A177-3AD203B41FA5}">
                      <a16:colId xmlns:a16="http://schemas.microsoft.com/office/drawing/2014/main" val="4196791609"/>
                    </a:ext>
                  </a:extLst>
                </a:gridCol>
                <a:gridCol w="947217">
                  <a:extLst>
                    <a:ext uri="{9D8B030D-6E8A-4147-A177-3AD203B41FA5}">
                      <a16:colId xmlns:a16="http://schemas.microsoft.com/office/drawing/2014/main" val="173370504"/>
                    </a:ext>
                  </a:extLst>
                </a:gridCol>
                <a:gridCol w="947990">
                  <a:extLst>
                    <a:ext uri="{9D8B030D-6E8A-4147-A177-3AD203B41FA5}">
                      <a16:colId xmlns:a16="http://schemas.microsoft.com/office/drawing/2014/main" val="2382153185"/>
                    </a:ext>
                  </a:extLst>
                </a:gridCol>
                <a:gridCol w="947217">
                  <a:extLst>
                    <a:ext uri="{9D8B030D-6E8A-4147-A177-3AD203B41FA5}">
                      <a16:colId xmlns:a16="http://schemas.microsoft.com/office/drawing/2014/main" val="4183267451"/>
                    </a:ext>
                  </a:extLst>
                </a:gridCol>
                <a:gridCol w="947990">
                  <a:extLst>
                    <a:ext uri="{9D8B030D-6E8A-4147-A177-3AD203B41FA5}">
                      <a16:colId xmlns:a16="http://schemas.microsoft.com/office/drawing/2014/main" val="2112307917"/>
                    </a:ext>
                  </a:extLst>
                </a:gridCol>
              </a:tblGrid>
              <a:tr h="376851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Table 3. Usage of Accessory Dwelling Units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120867"/>
                  </a:ext>
                </a:extLst>
              </a:tr>
              <a:tr h="12684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Region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Friend/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Family Rental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Family - 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No Rent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Long Term Rental (Open Market)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Short Term Rental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Home Office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Other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38526159"/>
                  </a:ext>
                </a:extLst>
              </a:tr>
              <a:tr h="32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East Bay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19%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35728215"/>
                  </a:ext>
                </a:extLst>
              </a:tr>
              <a:tr h="32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Peninsula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16%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644863782"/>
                  </a:ext>
                </a:extLst>
              </a:tr>
              <a:tr h="32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North Bay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16%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122474656"/>
                  </a:ext>
                </a:extLst>
              </a:tr>
              <a:tr h="476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Bay Total (9 Counties)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29%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72246555"/>
                  </a:ext>
                </a:extLst>
              </a:tr>
              <a:tr h="32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Statewide Total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16%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19%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30%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21%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9326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93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6D97-A6FA-44E2-9C43-328BAD5C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Market Rate Rents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64ABCFC-8F12-464C-8A1E-B82A1ED44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945331"/>
              </p:ext>
            </p:extLst>
          </p:nvPr>
        </p:nvGraphicFramePr>
        <p:xfrm>
          <a:off x="387061" y="1690829"/>
          <a:ext cx="8369878" cy="306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5738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0CD6-0577-4BB8-A722-6E5AC6A9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Market Rate Units By Affordability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74B7D2-E7C0-4B82-A319-363E817B8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555898"/>
              </p:ext>
            </p:extLst>
          </p:nvPr>
        </p:nvGraphicFramePr>
        <p:xfrm>
          <a:off x="735609" y="1811858"/>
          <a:ext cx="5883853" cy="246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011">
                  <a:extLst>
                    <a:ext uri="{9D8B030D-6E8A-4147-A177-3AD203B41FA5}">
                      <a16:colId xmlns:a16="http://schemas.microsoft.com/office/drawing/2014/main" val="2376516557"/>
                    </a:ext>
                  </a:extLst>
                </a:gridCol>
                <a:gridCol w="1021237">
                  <a:extLst>
                    <a:ext uri="{9D8B030D-6E8A-4147-A177-3AD203B41FA5}">
                      <a16:colId xmlns:a16="http://schemas.microsoft.com/office/drawing/2014/main" val="411172685"/>
                    </a:ext>
                  </a:extLst>
                </a:gridCol>
                <a:gridCol w="750704">
                  <a:extLst>
                    <a:ext uri="{9D8B030D-6E8A-4147-A177-3AD203B41FA5}">
                      <a16:colId xmlns:a16="http://schemas.microsoft.com/office/drawing/2014/main" val="1624655641"/>
                    </a:ext>
                  </a:extLst>
                </a:gridCol>
                <a:gridCol w="1078649">
                  <a:extLst>
                    <a:ext uri="{9D8B030D-6E8A-4147-A177-3AD203B41FA5}">
                      <a16:colId xmlns:a16="http://schemas.microsoft.com/office/drawing/2014/main" val="515191595"/>
                    </a:ext>
                  </a:extLst>
                </a:gridCol>
                <a:gridCol w="1549252">
                  <a:extLst>
                    <a:ext uri="{9D8B030D-6E8A-4147-A177-3AD203B41FA5}">
                      <a16:colId xmlns:a16="http://schemas.microsoft.com/office/drawing/2014/main" val="2232808854"/>
                    </a:ext>
                  </a:extLst>
                </a:gridCol>
              </a:tblGrid>
              <a:tr h="44662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Table 4. Affordability of Market Rate Units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573474"/>
                  </a:ext>
                </a:extLst>
              </a:tr>
              <a:tr h="817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Very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Above Moderate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04452014"/>
                  </a:ext>
                </a:extLst>
              </a:tr>
              <a:tr h="399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East Bay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851376176"/>
                  </a:ext>
                </a:extLst>
              </a:tr>
              <a:tr h="399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Peninsula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373800416"/>
                  </a:ext>
                </a:extLst>
              </a:tr>
              <a:tr h="399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North Bay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44%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277121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2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01A7-AB1E-4583-8417-F2BC154D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Affordability – Including Nonmarket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E36AEC-EA5E-46DB-9D28-290AC5BA3E4A}"/>
              </a:ext>
            </a:extLst>
          </p:cNvPr>
          <p:cNvSpPr txBox="1"/>
          <p:nvPr/>
        </p:nvSpPr>
        <p:spPr>
          <a:xfrm>
            <a:off x="355600" y="5591175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Adjusted for bedrooms, AMIs, etc.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76FC6D-11CB-4646-9723-7AD02BCB29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7288" y="2240015"/>
          <a:ext cx="6441064" cy="3233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406">
                  <a:extLst>
                    <a:ext uri="{9D8B030D-6E8A-4147-A177-3AD203B41FA5}">
                      <a16:colId xmlns:a16="http://schemas.microsoft.com/office/drawing/2014/main" val="1008799940"/>
                    </a:ext>
                  </a:extLst>
                </a:gridCol>
                <a:gridCol w="840224">
                  <a:extLst>
                    <a:ext uri="{9D8B030D-6E8A-4147-A177-3AD203B41FA5}">
                      <a16:colId xmlns:a16="http://schemas.microsoft.com/office/drawing/2014/main" val="4221687611"/>
                    </a:ext>
                  </a:extLst>
                </a:gridCol>
                <a:gridCol w="840224">
                  <a:extLst>
                    <a:ext uri="{9D8B030D-6E8A-4147-A177-3AD203B41FA5}">
                      <a16:colId xmlns:a16="http://schemas.microsoft.com/office/drawing/2014/main" val="2683800796"/>
                    </a:ext>
                  </a:extLst>
                </a:gridCol>
                <a:gridCol w="840881">
                  <a:extLst>
                    <a:ext uri="{9D8B030D-6E8A-4147-A177-3AD203B41FA5}">
                      <a16:colId xmlns:a16="http://schemas.microsoft.com/office/drawing/2014/main" val="947083674"/>
                    </a:ext>
                  </a:extLst>
                </a:gridCol>
                <a:gridCol w="840224">
                  <a:extLst>
                    <a:ext uri="{9D8B030D-6E8A-4147-A177-3AD203B41FA5}">
                      <a16:colId xmlns:a16="http://schemas.microsoft.com/office/drawing/2014/main" val="1747360361"/>
                    </a:ext>
                  </a:extLst>
                </a:gridCol>
                <a:gridCol w="840224">
                  <a:extLst>
                    <a:ext uri="{9D8B030D-6E8A-4147-A177-3AD203B41FA5}">
                      <a16:colId xmlns:a16="http://schemas.microsoft.com/office/drawing/2014/main" val="3837619907"/>
                    </a:ext>
                  </a:extLst>
                </a:gridCol>
                <a:gridCol w="840881">
                  <a:extLst>
                    <a:ext uri="{9D8B030D-6E8A-4147-A177-3AD203B41FA5}">
                      <a16:colId xmlns:a16="http://schemas.microsoft.com/office/drawing/2014/main" val="2683479049"/>
                    </a:ext>
                  </a:extLst>
                </a:gridCol>
              </a:tblGrid>
              <a:tr h="294302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Table 5. Market Rate and Discounted ADUs 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104463"/>
                  </a:ext>
                </a:extLst>
              </a:tr>
              <a:tr h="9660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Region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Friend/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Family Rental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Family - 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No Rent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Very Low Income Rents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Low Income Rents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Moderate Income Rents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Above Mod. Income Rents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923460909"/>
                  </a:ext>
                </a:extLst>
              </a:tr>
              <a:tr h="333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East Bay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744520039"/>
                  </a:ext>
                </a:extLst>
              </a:tr>
              <a:tr h="333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Peninsula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15%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256422352"/>
                  </a:ext>
                </a:extLst>
              </a:tr>
              <a:tr h="333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North Bay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25%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22%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4125440308"/>
                  </a:ext>
                </a:extLst>
              </a:tr>
              <a:tr h="4954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Bay Total (9 Counties)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22%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26%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4252145941"/>
                  </a:ext>
                </a:extLst>
              </a:tr>
              <a:tr h="476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State-Wide Total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28%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9%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507894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69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9128" y="765306"/>
            <a:ext cx="7886700" cy="1325700"/>
          </a:xfrm>
        </p:spPr>
        <p:txBody>
          <a:bodyPr/>
          <a:lstStyle/>
          <a:p>
            <a:r>
              <a:rPr lang="en-US" sz="4600" b="1" dirty="0"/>
              <a:t>Agenda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18172" y="1798079"/>
            <a:ext cx="8516498" cy="4781625"/>
          </a:xfrm>
        </p:spPr>
        <p:txBody>
          <a:bodyPr/>
          <a:lstStyle/>
          <a:p>
            <a:r>
              <a:rPr lang="en-US" dirty="0"/>
              <a:t>Announcements (12:00-12:10)</a:t>
            </a:r>
          </a:p>
          <a:p>
            <a:r>
              <a:rPr lang="en-US" dirty="0"/>
              <a:t>Work Plan 3 Month Look Ahead  (12:10-12:15)</a:t>
            </a:r>
          </a:p>
          <a:p>
            <a:r>
              <a:rPr lang="en-US" dirty="0"/>
              <a:t>Let’s Talk Housing Meetings Debrief (12:15 -12:45)</a:t>
            </a:r>
          </a:p>
          <a:p>
            <a:r>
              <a:rPr lang="en-US" dirty="0"/>
              <a:t>ADU Survey (12:45-1:00) </a:t>
            </a:r>
          </a:p>
          <a:p>
            <a:r>
              <a:rPr lang="en-US" dirty="0"/>
              <a:t>Fees and Processing Times (1:00 - 1:20)</a:t>
            </a:r>
          </a:p>
          <a:p>
            <a:r>
              <a:rPr lang="en-US" dirty="0"/>
              <a:t>Local Preference Policies Next Steps (1:20 - 1:25)</a:t>
            </a:r>
          </a:p>
          <a:p>
            <a:r>
              <a:rPr lang="en-US" dirty="0"/>
              <a:t>Close 1:30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05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8400-0724-4019-AC5D-FD456373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Affordability – Including Nonmarket</a:t>
            </a:r>
            <a:endParaRPr lang="en-US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9530A5-A0A9-425A-8A0A-DFA2AFBE7D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7389" y="2244436"/>
          <a:ext cx="6522894" cy="3226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878">
                  <a:extLst>
                    <a:ext uri="{9D8B030D-6E8A-4147-A177-3AD203B41FA5}">
                      <a16:colId xmlns:a16="http://schemas.microsoft.com/office/drawing/2014/main" val="2332837200"/>
                    </a:ext>
                  </a:extLst>
                </a:gridCol>
                <a:gridCol w="1007637">
                  <a:extLst>
                    <a:ext uri="{9D8B030D-6E8A-4147-A177-3AD203B41FA5}">
                      <a16:colId xmlns:a16="http://schemas.microsoft.com/office/drawing/2014/main" val="498568679"/>
                    </a:ext>
                  </a:extLst>
                </a:gridCol>
                <a:gridCol w="1008371">
                  <a:extLst>
                    <a:ext uri="{9D8B030D-6E8A-4147-A177-3AD203B41FA5}">
                      <a16:colId xmlns:a16="http://schemas.microsoft.com/office/drawing/2014/main" val="1033530175"/>
                    </a:ext>
                  </a:extLst>
                </a:gridCol>
                <a:gridCol w="1007637">
                  <a:extLst>
                    <a:ext uri="{9D8B030D-6E8A-4147-A177-3AD203B41FA5}">
                      <a16:colId xmlns:a16="http://schemas.microsoft.com/office/drawing/2014/main" val="3439578042"/>
                    </a:ext>
                  </a:extLst>
                </a:gridCol>
                <a:gridCol w="1008371">
                  <a:extLst>
                    <a:ext uri="{9D8B030D-6E8A-4147-A177-3AD203B41FA5}">
                      <a16:colId xmlns:a16="http://schemas.microsoft.com/office/drawing/2014/main" val="2911302423"/>
                    </a:ext>
                  </a:extLst>
                </a:gridCol>
              </a:tblGrid>
              <a:tr h="939235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Table 6. Affordability Including Family/Friends Rentals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66921"/>
                  </a:ext>
                </a:extLst>
              </a:tr>
              <a:tr h="9660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Region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Very Low Income Rents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Low 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Income Rents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Moderate Income Rents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Above Mod. Income Rents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26498050"/>
                  </a:ext>
                </a:extLst>
              </a:tr>
              <a:tr h="2322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East Bay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4059115928"/>
                  </a:ext>
                </a:extLst>
              </a:tr>
              <a:tr h="28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Peninsula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31%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39%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316182633"/>
                  </a:ext>
                </a:extLst>
              </a:tr>
              <a:tr h="28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North Bay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29%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22%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180660417"/>
                  </a:ext>
                </a:extLst>
              </a:tr>
              <a:tr h="2322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Bay Total (9 Counties)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30%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36%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26%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86645370"/>
                  </a:ext>
                </a:extLst>
              </a:tr>
              <a:tr h="2846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Statewide Total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29%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23%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661540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14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BF67-0633-464D-8D2E-2C72130D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Recommendations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B5464E-7DA6-43AD-B89D-50FE4C906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311043"/>
              </p:ext>
            </p:extLst>
          </p:nvPr>
        </p:nvGraphicFramePr>
        <p:xfrm>
          <a:off x="190041" y="1699715"/>
          <a:ext cx="5167150" cy="2448936"/>
        </p:xfrm>
        <a:graphic>
          <a:graphicData uri="http://schemas.openxmlformats.org/drawingml/2006/table">
            <a:tbl>
              <a:tblPr/>
              <a:tblGrid>
                <a:gridCol w="1033430">
                  <a:extLst>
                    <a:ext uri="{9D8B030D-6E8A-4147-A177-3AD203B41FA5}">
                      <a16:colId xmlns:a16="http://schemas.microsoft.com/office/drawing/2014/main" val="118048099"/>
                    </a:ext>
                  </a:extLst>
                </a:gridCol>
                <a:gridCol w="1033430">
                  <a:extLst>
                    <a:ext uri="{9D8B030D-6E8A-4147-A177-3AD203B41FA5}">
                      <a16:colId xmlns:a16="http://schemas.microsoft.com/office/drawing/2014/main" val="1614750324"/>
                    </a:ext>
                  </a:extLst>
                </a:gridCol>
                <a:gridCol w="1033430">
                  <a:extLst>
                    <a:ext uri="{9D8B030D-6E8A-4147-A177-3AD203B41FA5}">
                      <a16:colId xmlns:a16="http://schemas.microsoft.com/office/drawing/2014/main" val="737542351"/>
                    </a:ext>
                  </a:extLst>
                </a:gridCol>
                <a:gridCol w="1033430">
                  <a:extLst>
                    <a:ext uri="{9D8B030D-6E8A-4147-A177-3AD203B41FA5}">
                      <a16:colId xmlns:a16="http://schemas.microsoft.com/office/drawing/2014/main" val="484912442"/>
                    </a:ext>
                  </a:extLst>
                </a:gridCol>
                <a:gridCol w="1033430">
                  <a:extLst>
                    <a:ext uri="{9D8B030D-6E8A-4147-A177-3AD203B41FA5}">
                      <a16:colId xmlns:a16="http://schemas.microsoft.com/office/drawing/2014/main" val="1815228715"/>
                    </a:ext>
                  </a:extLst>
                </a:gridCol>
              </a:tblGrid>
              <a:tr h="1889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Very Low Income Rents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Low Income Rents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Moderate Income Rents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Above Mod. Income Rents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493680"/>
                  </a:ext>
                </a:extLst>
              </a:tr>
              <a:tr h="55975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0547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69F47CC-E120-43CA-91A3-6DB4C5EED155}"/>
              </a:ext>
            </a:extLst>
          </p:cNvPr>
          <p:cNvGrpSpPr/>
          <p:nvPr/>
        </p:nvGrpSpPr>
        <p:grpSpPr>
          <a:xfrm>
            <a:off x="5740858" y="1690829"/>
            <a:ext cx="3213101" cy="3207784"/>
            <a:chOff x="-85081" y="72131"/>
            <a:chExt cx="2729826" cy="25425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B1CBAA-E7E1-4317-BE69-22DD7643C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8" t="16209" r="22230" b="2392"/>
            <a:stretch/>
          </p:blipFill>
          <p:spPr bwMode="auto">
            <a:xfrm>
              <a:off x="-85080" y="372079"/>
              <a:ext cx="2559098" cy="224256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1BE87F83-E112-4FF0-9DF0-D051DAA014B2}"/>
                </a:ext>
              </a:extLst>
            </p:cNvPr>
            <p:cNvSpPr txBox="1"/>
            <p:nvPr/>
          </p:nvSpPr>
          <p:spPr>
            <a:xfrm>
              <a:off x="-85081" y="72131"/>
              <a:ext cx="2729826" cy="23584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800" b="1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1: Affordability of ADUs</a:t>
              </a:r>
              <a:endPara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74989B-1682-4C6E-B22B-C7AF7A6DF9AF}"/>
              </a:ext>
            </a:extLst>
          </p:cNvPr>
          <p:cNvSpPr txBox="1"/>
          <p:nvPr/>
        </p:nvSpPr>
        <p:spPr>
          <a:xfrm>
            <a:off x="628650" y="5297986"/>
            <a:ext cx="29380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* AFFH caveat</a:t>
            </a:r>
          </a:p>
        </p:txBody>
      </p:sp>
    </p:spTree>
    <p:extLst>
      <p:ext uri="{BB962C8B-B14F-4D97-AF65-F5344CB8AC3E}">
        <p14:creationId xmlns:p14="http://schemas.microsoft.com/office/powerpoint/2010/main" val="207389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BF67-0633-464D-8D2E-2C72130D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Fee and Permit Processing Times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D17228-7DC8-CE4F-89A3-CB4CCE68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into groups and review/discuss survey tool </a:t>
            </a:r>
          </a:p>
        </p:txBody>
      </p:sp>
    </p:spTree>
    <p:extLst>
      <p:ext uri="{BB962C8B-B14F-4D97-AF65-F5344CB8AC3E}">
        <p14:creationId xmlns:p14="http://schemas.microsoft.com/office/powerpoint/2010/main" val="101453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7F5C-3878-4634-ADD2-1BD8C293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151769"/>
            <a:ext cx="7886700" cy="1325700"/>
          </a:xfrm>
        </p:spPr>
        <p:txBody>
          <a:bodyPr/>
          <a:lstStyle/>
          <a:p>
            <a:r>
              <a:rPr lang="en-US" sz="5000" b="1" dirty="0"/>
              <a:t>Local Preference Policies</a:t>
            </a:r>
            <a:endParaRPr lang="es-MX" sz="5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A00AE-B34A-3747-AF39-BC406F83973A}"/>
              </a:ext>
            </a:extLst>
          </p:cNvPr>
          <p:cNvSpPr txBox="1"/>
          <p:nvPr/>
        </p:nvSpPr>
        <p:spPr>
          <a:xfrm>
            <a:off x="507005" y="1774318"/>
            <a:ext cx="81599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4 Jurisdictions Currently Have Policy</a:t>
            </a:r>
          </a:p>
          <a:p>
            <a:pPr marL="685800" lvl="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7 Jurisdictions Interested in Creating or Updating existing policy </a:t>
            </a:r>
          </a:p>
          <a:p>
            <a:pPr marL="228600" lvl="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Work Completed to date: detailed case studies</a:t>
            </a:r>
          </a:p>
          <a:p>
            <a:pPr marL="2286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Nest Steps: 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Create model disparate impact study?</a:t>
            </a:r>
          </a:p>
          <a:p>
            <a:pPr marL="685800" lvl="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Collaboration across cities? </a:t>
            </a:r>
          </a:p>
        </p:txBody>
      </p:sp>
    </p:spTree>
    <p:extLst>
      <p:ext uri="{BB962C8B-B14F-4D97-AF65-F5344CB8AC3E}">
        <p14:creationId xmlns:p14="http://schemas.microsoft.com/office/powerpoint/2010/main" val="3620791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AD1E-C3FF-0443-A69C-361F2EA1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61" y="151769"/>
            <a:ext cx="7972909" cy="1325700"/>
          </a:xfrm>
        </p:spPr>
        <p:txBody>
          <a:bodyPr/>
          <a:lstStyle/>
          <a:p>
            <a:r>
              <a:rPr lang="en-US" sz="5200" b="1" dirty="0"/>
              <a:t>Looking Ahead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D715F4-138D-6048-9292-821D5ED17BD8}"/>
              </a:ext>
            </a:extLst>
          </p:cNvPr>
          <p:cNvSpPr txBox="1">
            <a:spLocks/>
          </p:cNvSpPr>
          <p:nvPr/>
        </p:nvSpPr>
        <p:spPr>
          <a:xfrm>
            <a:off x="148665" y="1589634"/>
            <a:ext cx="7972909" cy="493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742950" lvl="1" indent="-28575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</a:rPr>
              <a:t>Next Collaborative Meetings</a:t>
            </a:r>
          </a:p>
          <a:p>
            <a:pPr marL="1200150" lvl="2" indent="-28575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</a:rPr>
              <a:t>October 14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, 2021</a:t>
            </a:r>
          </a:p>
          <a:p>
            <a:pPr marL="1200150" lvl="2" indent="-28575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</a:rPr>
              <a:t>November 18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, 2021</a:t>
            </a:r>
          </a:p>
          <a:p>
            <a:pPr marL="1200150" lvl="2" indent="-28575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</a:rPr>
              <a:t>December 9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, 2021	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pPr indent="-457200">
              <a:spcBef>
                <a:spcPts val="1200"/>
              </a:spcBef>
            </a:pP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3436" y="357802"/>
            <a:ext cx="7886700" cy="1325700"/>
          </a:xfrm>
        </p:spPr>
        <p:txBody>
          <a:bodyPr/>
          <a:lstStyle/>
          <a:p>
            <a:r>
              <a:rPr lang="en-US" sz="4600" b="1" dirty="0"/>
              <a:t>Announcements 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37441" y="1340879"/>
            <a:ext cx="8397228" cy="4562963"/>
          </a:xfrm>
        </p:spPr>
        <p:txBody>
          <a:bodyPr/>
          <a:lstStyle/>
          <a:p>
            <a:r>
              <a:rPr lang="en-US" dirty="0"/>
              <a:t>SB 9 Training – Josh </a:t>
            </a:r>
          </a:p>
          <a:p>
            <a:r>
              <a:rPr lang="en-US" dirty="0"/>
              <a:t>NPH Conference 9/24 </a:t>
            </a:r>
          </a:p>
          <a:p>
            <a:pPr marL="114300" indent="0">
              <a:buNone/>
            </a:pPr>
            <a:r>
              <a:rPr lang="en-US" dirty="0">
                <a:hlinkClick r:id="rId3"/>
              </a:rPr>
              <a:t>https://nonprofithousing.org/events-and-programs/conference/</a:t>
            </a:r>
            <a:endParaRPr lang="en-US" dirty="0"/>
          </a:p>
          <a:p>
            <a:r>
              <a:rPr lang="en-US" dirty="0"/>
              <a:t>HCD Office Hours September 29, 1-3 PM</a:t>
            </a:r>
          </a:p>
          <a:p>
            <a:pPr marL="114300" indent="0">
              <a:buNone/>
            </a:pPr>
            <a:r>
              <a:rPr lang="en-US" dirty="0">
                <a:hlinkClick r:id="rId4"/>
              </a:rPr>
              <a:t>https://calendly.com/daisy-bd/hcd-office-hours-2?month=2021-09</a:t>
            </a:r>
            <a:endParaRPr lang="en-US" dirty="0"/>
          </a:p>
          <a:p>
            <a:r>
              <a:rPr lang="en-US" dirty="0"/>
              <a:t>Balancing Act </a:t>
            </a:r>
          </a:p>
          <a:p>
            <a:r>
              <a:rPr lang="en-US" dirty="0"/>
              <a:t>Other? </a:t>
            </a:r>
          </a:p>
        </p:txBody>
      </p:sp>
    </p:spTree>
    <p:extLst>
      <p:ext uri="{BB962C8B-B14F-4D97-AF65-F5344CB8AC3E}">
        <p14:creationId xmlns:p14="http://schemas.microsoft.com/office/powerpoint/2010/main" val="63884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3436" y="357802"/>
            <a:ext cx="7886700" cy="1325700"/>
          </a:xfrm>
        </p:spPr>
        <p:txBody>
          <a:bodyPr/>
          <a:lstStyle/>
          <a:p>
            <a:r>
              <a:rPr lang="en-US" sz="4600" b="1" dirty="0"/>
              <a:t>Look Ahead  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37441" y="1340879"/>
            <a:ext cx="8397228" cy="4562963"/>
          </a:xfrm>
        </p:spPr>
        <p:txBody>
          <a:bodyPr/>
          <a:lstStyle/>
          <a:p>
            <a:r>
              <a:rPr lang="en-US" sz="2400" dirty="0"/>
              <a:t>Let’s Talk Housing Phase 2</a:t>
            </a:r>
          </a:p>
          <a:p>
            <a:pPr marL="114300" indent="0">
              <a:buNone/>
            </a:pPr>
            <a:r>
              <a:rPr lang="en-US" sz="2400" dirty="0"/>
              <a:t>	-Meetings </a:t>
            </a:r>
          </a:p>
          <a:p>
            <a:pPr marL="114300" indent="0">
              <a:buNone/>
            </a:pPr>
            <a:r>
              <a:rPr lang="en-US" sz="2400" dirty="0"/>
              <a:t>	-EAG Engagement </a:t>
            </a:r>
          </a:p>
          <a:p>
            <a:r>
              <a:rPr lang="en-US" sz="2400" dirty="0"/>
              <a:t>AFFH Research and Analysis for SC County </a:t>
            </a:r>
          </a:p>
          <a:p>
            <a:r>
              <a:rPr lang="en-US" sz="2400" dirty="0"/>
              <a:t>Finalize HESS Tool and Conduct Training/TA</a:t>
            </a:r>
          </a:p>
          <a:p>
            <a:r>
              <a:rPr lang="en-US" sz="2400" dirty="0"/>
              <a:t>Fees/Processing Times Survey and Memo </a:t>
            </a:r>
          </a:p>
          <a:p>
            <a:r>
              <a:rPr lang="en-US" sz="2400" dirty="0"/>
              <a:t>Local Preferences Ordinance Research </a:t>
            </a:r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110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5472E8-9469-47A9-B642-3567E4C3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7840"/>
            <a:ext cx="9144000" cy="2926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D1680C-5CE8-45E8-8A0B-57D195B837F8}"/>
              </a:ext>
            </a:extLst>
          </p:cNvPr>
          <p:cNvSpPr txBox="1"/>
          <p:nvPr/>
        </p:nvSpPr>
        <p:spPr>
          <a:xfrm>
            <a:off x="1080654" y="2844224"/>
            <a:ext cx="69826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Review &amp; Next Steps</a:t>
            </a:r>
          </a:p>
          <a:p>
            <a:endParaRPr lang="es-MX" sz="3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7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450" y="282838"/>
            <a:ext cx="7886700" cy="1325700"/>
          </a:xfrm>
        </p:spPr>
        <p:txBody>
          <a:bodyPr/>
          <a:lstStyle/>
          <a:p>
            <a:r>
              <a:rPr lang="en-US" sz="5000" b="1" dirty="0"/>
              <a:t>LTH - Participation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28650" y="1586700"/>
            <a:ext cx="4052480" cy="3684600"/>
          </a:xfrm>
        </p:spPr>
        <p:txBody>
          <a:bodyPr/>
          <a:lstStyle/>
          <a:p>
            <a:pPr marL="114300" indent="0">
              <a:buNone/>
            </a:pPr>
            <a:r>
              <a:rPr lang="en-US" sz="2000" b="1" dirty="0"/>
              <a:t>Meeting 1 (Cupertino, Los Altos, Saratoga, Monte Sereno)</a:t>
            </a:r>
          </a:p>
          <a:p>
            <a:r>
              <a:rPr lang="en-US" sz="2000" dirty="0"/>
              <a:t>129 registrants</a:t>
            </a:r>
          </a:p>
          <a:p>
            <a:r>
              <a:rPr lang="en-US" sz="2000" dirty="0"/>
              <a:t>60 participants</a:t>
            </a:r>
          </a:p>
          <a:p>
            <a:pPr marL="114300" indent="0">
              <a:buNone/>
            </a:pPr>
            <a:r>
              <a:rPr lang="en-US" sz="2000" b="1" dirty="0"/>
              <a:t>Meeting 2 (Gilroy, Morgan Hill, Santa Clara County)</a:t>
            </a:r>
          </a:p>
          <a:p>
            <a:r>
              <a:rPr lang="en-US" sz="2000" dirty="0"/>
              <a:t>100 registrants</a:t>
            </a:r>
          </a:p>
          <a:p>
            <a:r>
              <a:rPr lang="en-US" sz="2000" dirty="0"/>
              <a:t>60 participants</a:t>
            </a:r>
          </a:p>
          <a:p>
            <a:pPr marL="114300" indent="0">
              <a:buNone/>
            </a:pPr>
            <a:r>
              <a:rPr lang="en-US" sz="2000" b="1" dirty="0"/>
              <a:t>Meeting 3 (Campbell, Los Gatos, Los Altos Hills)</a:t>
            </a:r>
          </a:p>
          <a:p>
            <a:r>
              <a:rPr lang="en-US" sz="2000" dirty="0"/>
              <a:t>104 registrants</a:t>
            </a:r>
          </a:p>
          <a:p>
            <a:r>
              <a:rPr lang="en-US" sz="2000" dirty="0"/>
              <a:t>50 participants</a:t>
            </a: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CAB56-9137-4415-9D26-0AAB8761BD3C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968856" y="1608538"/>
            <a:ext cx="4052480" cy="3684600"/>
          </a:xfrm>
        </p:spPr>
        <p:txBody>
          <a:bodyPr/>
          <a:lstStyle/>
          <a:p>
            <a:pPr marL="114300" indent="0">
              <a:buNone/>
            </a:pPr>
            <a:r>
              <a:rPr lang="en-US" sz="2000" b="1" dirty="0"/>
              <a:t>Meeting 4 (Santa Clara, Mountain View, Sunnyvale, Milpitas)</a:t>
            </a:r>
          </a:p>
          <a:p>
            <a:r>
              <a:rPr lang="en-US" sz="2000" dirty="0"/>
              <a:t>172 registrants</a:t>
            </a:r>
          </a:p>
          <a:p>
            <a:r>
              <a:rPr lang="en-US" sz="2000" dirty="0"/>
              <a:t>80 participants</a:t>
            </a:r>
          </a:p>
          <a:p>
            <a:pPr marL="114300" indent="0">
              <a:buNone/>
            </a:pPr>
            <a:r>
              <a:rPr lang="en-US" sz="2000" b="1" dirty="0"/>
              <a:t>Meeting 5 (San Jose)</a:t>
            </a:r>
          </a:p>
          <a:p>
            <a:r>
              <a:rPr lang="en-US" sz="2000" dirty="0"/>
              <a:t>347 registrants</a:t>
            </a:r>
          </a:p>
          <a:p>
            <a:r>
              <a:rPr lang="en-US" sz="2000" dirty="0"/>
              <a:t>100 participants</a:t>
            </a:r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53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AD1E-C3FF-0443-A69C-361F2EA1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81" y="161929"/>
            <a:ext cx="7886700" cy="1325700"/>
          </a:xfrm>
        </p:spPr>
        <p:txBody>
          <a:bodyPr/>
          <a:lstStyle/>
          <a:p>
            <a:r>
              <a:rPr lang="en-US" sz="4000" b="1" dirty="0"/>
              <a:t>LTH- Demographics Snapshot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2558C-91AB-4EE7-B97E-2AE6C44CB32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0518" y="1783806"/>
            <a:ext cx="3981482" cy="4273789"/>
          </a:xfrm>
        </p:spPr>
        <p:txBody>
          <a:bodyPr/>
          <a:lstStyle/>
          <a:p>
            <a:pPr marL="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1 </a:t>
            </a:r>
            <a:r>
              <a:rPr lang="en-US" sz="1800" b="1" dirty="0"/>
              <a:t>(Cupertino, Los Altos, Saratoga, Monte Sereno)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age 50+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46% White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36% Asian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2 </a:t>
            </a:r>
            <a:r>
              <a:rPr lang="en-US" sz="1800" b="1" dirty="0"/>
              <a:t>(Gilroy, Morgan Hill, Santa Clara County)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52% age 50+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52% White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Hispanic/Latinx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3 </a:t>
            </a:r>
            <a:r>
              <a:rPr lang="en-US" sz="1800" b="1" dirty="0"/>
              <a:t>(Campbell, Los Gatos, Los Altos Hills)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67% White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age info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8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B63D93-2B58-4793-84F0-1FB68566CD4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776823" y="1783806"/>
            <a:ext cx="3776659" cy="4273789"/>
          </a:xfrm>
        </p:spPr>
        <p:txBody>
          <a:bodyPr/>
          <a:lstStyle/>
          <a:p>
            <a:pPr marL="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4 </a:t>
            </a:r>
            <a:r>
              <a:rPr lang="en-US" sz="1800" b="1" dirty="0"/>
              <a:t> (Santa Clara, Mountain View, Sunnyvale, Milpitas)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67% age 50+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48% White/White mixed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32% Asian/Asian mixed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5 – San Jose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47% age 50+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48% 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16% Did not respond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12% Hispanic/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atinx</a:t>
            </a: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MX" sz="18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800"/>
          </a:p>
        </p:txBody>
      </p:sp>
    </p:spTree>
    <p:extLst>
      <p:ext uri="{BB962C8B-B14F-4D97-AF65-F5344CB8AC3E}">
        <p14:creationId xmlns:p14="http://schemas.microsoft.com/office/powerpoint/2010/main" val="253859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E8A5-3CE9-4680-A4D1-264C4E80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" y="286222"/>
            <a:ext cx="7886700" cy="1325700"/>
          </a:xfrm>
        </p:spPr>
        <p:txBody>
          <a:bodyPr/>
          <a:lstStyle/>
          <a:p>
            <a:r>
              <a:rPr lang="en-US" sz="5000" b="1" dirty="0"/>
              <a:t>Participant Feedback</a:t>
            </a:r>
            <a:endParaRPr lang="es-MX" sz="5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75301-553C-47A7-BF63-BE018E588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86" b="6486"/>
          <a:stretch/>
        </p:blipFill>
        <p:spPr>
          <a:xfrm>
            <a:off x="3275046" y="1664618"/>
            <a:ext cx="5668647" cy="2562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F03A4D-1525-43ED-A85B-7A0799EB97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4" t="18904" r="50313" b="5688"/>
          <a:stretch/>
        </p:blipFill>
        <p:spPr>
          <a:xfrm>
            <a:off x="4445705" y="4427776"/>
            <a:ext cx="3077737" cy="2196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C31612-DCE6-4619-B22D-1E07A6FB685D}"/>
              </a:ext>
            </a:extLst>
          </p:cNvPr>
          <p:cNvSpPr txBox="1"/>
          <p:nvPr/>
        </p:nvSpPr>
        <p:spPr>
          <a:xfrm>
            <a:off x="536330" y="2299417"/>
            <a:ext cx="30777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1 </a:t>
            </a:r>
          </a:p>
          <a:p>
            <a:pPr>
              <a:buClr>
                <a:schemeClr val="bg1"/>
              </a:buClr>
            </a:pPr>
            <a:r>
              <a:rPr lang="en-US" sz="1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(Cupertino, Los Altos, Saratoga, Monte Sereno)</a:t>
            </a:r>
            <a:endParaRPr lang="es-MX" sz="1600" i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4D361-569A-470F-A3E8-3BC01763641B}"/>
              </a:ext>
            </a:extLst>
          </p:cNvPr>
          <p:cNvSpPr txBox="1"/>
          <p:nvPr/>
        </p:nvSpPr>
        <p:spPr>
          <a:xfrm>
            <a:off x="368318" y="5205164"/>
            <a:ext cx="34137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Meeting 2 </a:t>
            </a:r>
          </a:p>
          <a:p>
            <a:pPr marL="114300">
              <a:buClr>
                <a:schemeClr val="bg1"/>
              </a:buClr>
            </a:pPr>
            <a:r>
              <a:rPr lang="en-US" sz="1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(Gilroy, Morgan Hill, Santa Clara County)</a:t>
            </a:r>
          </a:p>
        </p:txBody>
      </p:sp>
    </p:spTree>
    <p:extLst>
      <p:ext uri="{BB962C8B-B14F-4D97-AF65-F5344CB8AC3E}">
        <p14:creationId xmlns:p14="http://schemas.microsoft.com/office/powerpoint/2010/main" val="347339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E8A5-3CE9-4680-A4D1-264C4E80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07" y="261790"/>
            <a:ext cx="7886700" cy="1325700"/>
          </a:xfrm>
        </p:spPr>
        <p:txBody>
          <a:bodyPr/>
          <a:lstStyle/>
          <a:p>
            <a:r>
              <a:rPr lang="en-US" sz="5000" b="1" dirty="0"/>
              <a:t>Participant Feedback</a:t>
            </a:r>
            <a:endParaRPr lang="es-MX" sz="5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31612-DCE6-4619-B22D-1E07A6FB685D}"/>
              </a:ext>
            </a:extLst>
          </p:cNvPr>
          <p:cNvSpPr txBox="1"/>
          <p:nvPr/>
        </p:nvSpPr>
        <p:spPr>
          <a:xfrm>
            <a:off x="474626" y="2557791"/>
            <a:ext cx="29594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3 </a:t>
            </a:r>
          </a:p>
          <a:p>
            <a:pPr>
              <a:buClr>
                <a:schemeClr val="bg1"/>
              </a:buClr>
            </a:pPr>
            <a:r>
              <a:rPr lang="en-US" sz="1600" b="1" i="1" dirty="0">
                <a:solidFill>
                  <a:schemeClr val="bg1"/>
                </a:solidFill>
              </a:rPr>
              <a:t>(Campbell, Los Gatos, Los Altos Hills)</a:t>
            </a:r>
            <a:endParaRPr lang="es-MX" sz="1600" i="1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s-MX" sz="16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4D361-569A-470F-A3E8-3BC01763641B}"/>
              </a:ext>
            </a:extLst>
          </p:cNvPr>
          <p:cNvSpPr txBox="1"/>
          <p:nvPr/>
        </p:nvSpPr>
        <p:spPr>
          <a:xfrm>
            <a:off x="352707" y="5193381"/>
            <a:ext cx="34137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4 </a:t>
            </a:r>
          </a:p>
          <a:p>
            <a:pPr marL="114300">
              <a:buClr>
                <a:schemeClr val="bg1"/>
              </a:buClr>
            </a:pPr>
            <a:r>
              <a:rPr lang="en-US" sz="1600" b="1" i="1" dirty="0">
                <a:solidFill>
                  <a:schemeClr val="bg1"/>
                </a:solidFill>
              </a:rPr>
              <a:t>(Santa Clara, Mountain View, Sunnyvale, Milpitas)</a:t>
            </a:r>
            <a:endParaRPr lang="es-MX" sz="1600" i="1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3C0FA-45AA-4AF6-BD8C-E89B57A23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5" r="6745" b="3196"/>
          <a:stretch/>
        </p:blipFill>
        <p:spPr>
          <a:xfrm>
            <a:off x="3434079" y="1690830"/>
            <a:ext cx="5509613" cy="2635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934B92-D790-47B8-A9BA-343F2BEDDC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2" t="19671" r="50000" b="7157"/>
          <a:stretch/>
        </p:blipFill>
        <p:spPr>
          <a:xfrm>
            <a:off x="4461026" y="4429760"/>
            <a:ext cx="3342640" cy="23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5033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16259</TotalTime>
  <Words>1241</Words>
  <Application>Microsoft Macintosh PowerPoint</Application>
  <PresentationFormat>On-screen Show (4:3)</PresentationFormat>
  <Paragraphs>303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Century Gothic</vt:lpstr>
      <vt:lpstr>Calibri</vt:lpstr>
      <vt:lpstr>Arial</vt:lpstr>
      <vt:lpstr>Courier New</vt:lpstr>
      <vt:lpstr>Symbol</vt:lpstr>
      <vt:lpstr>Depth</vt:lpstr>
      <vt:lpstr>PowerPoint Presentation</vt:lpstr>
      <vt:lpstr>Agenda  </vt:lpstr>
      <vt:lpstr>Announcements   </vt:lpstr>
      <vt:lpstr>Look Ahead    </vt:lpstr>
      <vt:lpstr>PowerPoint Presentation</vt:lpstr>
      <vt:lpstr>LTH - Participation</vt:lpstr>
      <vt:lpstr>LTH- Demographics Snapshot</vt:lpstr>
      <vt:lpstr>Participant Feedback</vt:lpstr>
      <vt:lpstr>Participant Feedback</vt:lpstr>
      <vt:lpstr>Next Steps</vt:lpstr>
      <vt:lpstr>Staff Feedback</vt:lpstr>
      <vt:lpstr>EAG Next Steps</vt:lpstr>
      <vt:lpstr>ADU Affordability Survey</vt:lpstr>
      <vt:lpstr>About the study</vt:lpstr>
      <vt:lpstr>Non-Affordability Takeaways</vt:lpstr>
      <vt:lpstr>Usage</vt:lpstr>
      <vt:lpstr>Market Rate Rents</vt:lpstr>
      <vt:lpstr>Market Rate Units By Affordability</vt:lpstr>
      <vt:lpstr>Affordability – Including Nonmarket</vt:lpstr>
      <vt:lpstr>Affordability – Including Nonmarket</vt:lpstr>
      <vt:lpstr>Recommendations</vt:lpstr>
      <vt:lpstr>Fee and Permit Processing Times</vt:lpstr>
      <vt:lpstr>Local Preference Policies</vt:lpstr>
      <vt:lpstr>Looking Ahead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peninger</dc:creator>
  <cp:lastModifiedBy>paul peninger</cp:lastModifiedBy>
  <cp:revision>109</cp:revision>
  <dcterms:created xsi:type="dcterms:W3CDTF">2020-12-07T21:17:33Z</dcterms:created>
  <dcterms:modified xsi:type="dcterms:W3CDTF">2021-09-09T23:03:54Z</dcterms:modified>
</cp:coreProperties>
</file>