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90" r:id="rId2"/>
    <p:sldId id="307" r:id="rId3"/>
    <p:sldId id="310" r:id="rId4"/>
    <p:sldId id="401" r:id="rId5"/>
    <p:sldId id="402" r:id="rId6"/>
    <p:sldId id="403" r:id="rId7"/>
    <p:sldId id="392" r:id="rId8"/>
    <p:sldId id="404" r:id="rId9"/>
    <p:sldId id="407" r:id="rId10"/>
    <p:sldId id="408" r:id="rId11"/>
    <p:sldId id="409" r:id="rId12"/>
    <p:sldId id="406" r:id="rId13"/>
    <p:sldId id="410" r:id="rId14"/>
    <p:sldId id="411" r:id="rId15"/>
    <p:sldId id="292" r:id="rId16"/>
    <p:sldId id="412" r:id="rId17"/>
    <p:sldId id="421" r:id="rId18"/>
    <p:sldId id="413" r:id="rId19"/>
    <p:sldId id="390" r:id="rId20"/>
    <p:sldId id="417" r:id="rId21"/>
    <p:sldId id="418" r:id="rId22"/>
    <p:sldId id="423" r:id="rId23"/>
    <p:sldId id="419" r:id="rId24"/>
    <p:sldId id="420" r:id="rId25"/>
    <p:sldId id="400" r:id="rId26"/>
    <p:sldId id="422" r:id="rId27"/>
    <p:sldId id="264" r:id="rId28"/>
    <p:sldId id="424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Libre Franklin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oghL3Uii8t4NlRlquxJuvPVIa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A014B0-241B-4B4F-A5B2-F191516547CA}">
  <a:tblStyle styleId="{5FA014B0-241B-4B4F-A5B2-F191516547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5"/>
    <p:restoredTop sz="68986" autoAdjust="0"/>
  </p:normalViewPr>
  <p:slideViewPr>
    <p:cSldViewPr snapToGrid="0">
      <p:cViewPr varScale="1">
        <p:scale>
          <a:sx n="39" d="100"/>
          <a:sy n="39" d="100"/>
        </p:scale>
        <p:origin x="158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8071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https://www.lifemoves.org/homekey/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2. https://www.mountainview.gov/depts/comdev/housing/homelessness/project_homekey.asp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64AB2-25A8-4D41-9B91-34ED3D1403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289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79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1. https://lawdigitalcommons.bc.edu/cgi/viewcontent.cgi?article=1005&amp;context=ealr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2. https://www.hud.gov/sites/documents/43503HSGH.PDF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067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www.hud.gov</a:t>
            </a:r>
            <a:r>
              <a:rPr lang="en-US" sz="1200" dirty="0">
                <a:solidFill>
                  <a:schemeClr val="bg1"/>
                </a:solidFill>
              </a:rPr>
              <a:t>/sites/documents/43503HSGH.PDF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38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www.hud.gov</a:t>
            </a:r>
            <a:r>
              <a:rPr lang="en-US" sz="1200" dirty="0">
                <a:solidFill>
                  <a:schemeClr val="bg1"/>
                </a:solidFill>
              </a:rPr>
              <a:t>/sites/documents/43503HSGH.PDF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273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1. https://sfmohcd.org/sites/default/files/Documents/MOH/Inclusionary%20Manuals/Preferences%20Manual%20-%20%203.31.2017_0.pdf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2. https://www.sfchronicle.com/bayarea/article/Neighborhood-preference-program-for-affordable-13668858.php#photo-17031955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700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43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973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88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252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50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– 2 Mins max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481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We are going to get things started by going over the purpose of this meeting, the Let’s Talk Housing effort, and go through some introductions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945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993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62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631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476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34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242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minutes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762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abag.ca.gov</a:t>
            </a:r>
            <a:r>
              <a:rPr lang="en-US" dirty="0"/>
              <a:t>/our-work/housing/</a:t>
            </a:r>
            <a:r>
              <a:rPr lang="en-US" dirty="0" err="1"/>
              <a:t>rhna</a:t>
            </a:r>
            <a:r>
              <a:rPr lang="en-US" dirty="0"/>
              <a:t>-regional-housing-needs-allocation/2023-2031-rhna-appeals-process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60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https://leginfo.legislature.ca.gov/faces/codes_displaySection.xhtml?lawCode=GOV&amp;sectionNum=65584.04.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https://docs.google.com/spreadsheets/d/15OTM0y4FeAfT_dAR7tXxylhtPkzi7gBo_CnTBvyGwpc/edit#gid=0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96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https://bayareametro.zoom.us/meeting/register/tZAkcO6grzMqGtMiG8zxlgRIJZIrk2aMeSdD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96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22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14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40000" y="1825625"/>
            <a:ext cx="7675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1002961" y="1885950"/>
            <a:ext cx="22101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2"/>
          </p:nvPr>
        </p:nvSpPr>
        <p:spPr>
          <a:xfrm>
            <a:off x="1017602" y="2571750"/>
            <a:ext cx="2195400" cy="3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3"/>
          </p:nvPr>
        </p:nvSpPr>
        <p:spPr>
          <a:xfrm>
            <a:off x="3441000" y="1885950"/>
            <a:ext cx="22023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4"/>
          </p:nvPr>
        </p:nvSpPr>
        <p:spPr>
          <a:xfrm>
            <a:off x="3433081" y="2571750"/>
            <a:ext cx="2210100" cy="3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5"/>
          </p:nvPr>
        </p:nvSpPr>
        <p:spPr>
          <a:xfrm>
            <a:off x="5871781" y="1885950"/>
            <a:ext cx="2199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6"/>
          </p:nvPr>
        </p:nvSpPr>
        <p:spPr>
          <a:xfrm>
            <a:off x="5871781" y="2571750"/>
            <a:ext cx="2199000" cy="3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>
            <a:off x="999064" y="4297503"/>
            <a:ext cx="2205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  <a:defRPr sz="2400" b="0">
                <a:solidFill>
                  <a:srgbClr val="EDEDE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24"/>
          <p:cNvSpPr>
            <a:spLocks noGrp="1"/>
          </p:cNvSpPr>
          <p:nvPr>
            <p:ph type="pic" idx="2"/>
          </p:nvPr>
        </p:nvSpPr>
        <p:spPr>
          <a:xfrm>
            <a:off x="999064" y="2256354"/>
            <a:ext cx="22050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15" name="Google Shape;115;p24"/>
          <p:cNvSpPr txBox="1">
            <a:spLocks noGrp="1"/>
          </p:cNvSpPr>
          <p:nvPr>
            <p:ph type="body" idx="3"/>
          </p:nvPr>
        </p:nvSpPr>
        <p:spPr>
          <a:xfrm>
            <a:off x="999064" y="4873774"/>
            <a:ext cx="22050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4"/>
          </p:nvPr>
        </p:nvSpPr>
        <p:spPr>
          <a:xfrm>
            <a:off x="3426750" y="4297503"/>
            <a:ext cx="21978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  <a:defRPr sz="2400" b="0">
                <a:solidFill>
                  <a:srgbClr val="EDEDE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24"/>
          <p:cNvSpPr>
            <a:spLocks noGrp="1"/>
          </p:cNvSpPr>
          <p:nvPr>
            <p:ph type="pic" idx="5"/>
          </p:nvPr>
        </p:nvSpPr>
        <p:spPr>
          <a:xfrm>
            <a:off x="3426747" y="2256354"/>
            <a:ext cx="21978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6"/>
          </p:nvPr>
        </p:nvSpPr>
        <p:spPr>
          <a:xfrm>
            <a:off x="3425737" y="4873773"/>
            <a:ext cx="22008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7"/>
          </p:nvPr>
        </p:nvSpPr>
        <p:spPr>
          <a:xfrm>
            <a:off x="5853246" y="4297503"/>
            <a:ext cx="2199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None/>
              <a:defRPr sz="2400" b="0">
                <a:solidFill>
                  <a:srgbClr val="EDEDE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4"/>
          <p:cNvSpPr>
            <a:spLocks noGrp="1"/>
          </p:cNvSpPr>
          <p:nvPr>
            <p:ph type="pic" idx="8"/>
          </p:nvPr>
        </p:nvSpPr>
        <p:spPr>
          <a:xfrm>
            <a:off x="5853245" y="2256354"/>
            <a:ext cx="219900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9"/>
          </p:nvPr>
        </p:nvSpPr>
        <p:spPr>
          <a:xfrm>
            <a:off x="5853150" y="4873771"/>
            <a:ext cx="2202000" cy="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2502150" y="163625"/>
            <a:ext cx="4351200" cy="7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 rot="5400000">
            <a:off x="4623601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 rot="5400000">
            <a:off x="623027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629841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40000" y="1681163"/>
            <a:ext cx="3768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40000" y="2505075"/>
            <a:ext cx="3768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739882" y="1681163"/>
            <a:ext cx="377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739882" y="2505075"/>
            <a:ext cx="37767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3887391" y="987434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40004" y="2057400"/>
            <a:ext cx="273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629841" y="4367169"/>
            <a:ext cx="78867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>
            <a:spLocks noGrp="1"/>
          </p:cNvSpPr>
          <p:nvPr>
            <p:ph type="pic" idx="2"/>
          </p:nvPr>
        </p:nvSpPr>
        <p:spPr>
          <a:xfrm>
            <a:off x="629841" y="987434"/>
            <a:ext cx="7886700" cy="3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629843" y="5186516"/>
            <a:ext cx="78855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9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629843" y="4489399"/>
            <a:ext cx="7885500" cy="15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20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1084659" y="365125"/>
            <a:ext cx="6977100" cy="29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400"/>
              <a:buFont typeface="Century Gothic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1290484" y="3365557"/>
            <a:ext cx="65643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628650" y="4501729"/>
            <a:ext cx="78843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21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2" name="Google Shape;92;p21"/>
          <p:cNvSpPr txBox="1"/>
          <p:nvPr/>
        </p:nvSpPr>
        <p:spPr>
          <a:xfrm>
            <a:off x="833283" y="786824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1"/>
          <p:cNvSpPr txBox="1"/>
          <p:nvPr/>
        </p:nvSpPr>
        <p:spPr>
          <a:xfrm>
            <a:off x="7828359" y="2743200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629841" y="2326974"/>
            <a:ext cx="78867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1"/>
          </p:nvPr>
        </p:nvSpPr>
        <p:spPr>
          <a:xfrm>
            <a:off x="629843" y="4850581"/>
            <a:ext cx="78855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22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entury Gothic"/>
              <a:buNone/>
              <a:defRPr sz="5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40000" y="1825625"/>
            <a:ext cx="7675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codes_displaySection.xhtml?lawCode=GOV&amp;sectionNum=65584.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yareametro.zoom.us/meeting/register/tZAkcO6grzMqGtMiG8zxlgRIJZIrk2aMeSd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BD655054-A0BD-A445-9935-86F6994A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40292" cy="70766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313" y="511508"/>
            <a:ext cx="6978861" cy="3170099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228600"/>
            <a:r>
              <a:rPr lang="en-US" sz="4000" dirty="0">
                <a:solidFill>
                  <a:srgbClr val="002060"/>
                </a:solidFill>
                <a:latin typeface="Century Gothic" panose="020B0502020202020204" pitchFamily="34" charset="0"/>
                <a:cs typeface="Gill Sans SemiBold" panose="020B0502020104020203" pitchFamily="34" charset="-79"/>
              </a:rPr>
              <a:t>Santa Clara County </a:t>
            </a:r>
          </a:p>
          <a:p>
            <a:pPr marL="228600"/>
            <a:r>
              <a:rPr lang="en-US" sz="4000" dirty="0">
                <a:solidFill>
                  <a:srgbClr val="002060"/>
                </a:solidFill>
                <a:latin typeface="Century Gothic" panose="020B0502020202020204" pitchFamily="34" charset="0"/>
                <a:cs typeface="Gill Sans SemiBold" panose="020B0502020104020203" pitchFamily="34" charset="-79"/>
              </a:rPr>
              <a:t>Planning Collaborative Meeting</a:t>
            </a:r>
          </a:p>
          <a:p>
            <a:pPr marL="228600"/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  <a:cs typeface="Gill Sans Light" panose="020B0302020104020203" pitchFamily="34" charset="-79"/>
            </a:endParaRPr>
          </a:p>
          <a:p>
            <a:pPr marL="228600"/>
            <a:r>
              <a:rPr lang="en-US" sz="4000" dirty="0">
                <a:solidFill>
                  <a:srgbClr val="002060"/>
                </a:solidFill>
                <a:latin typeface="Century Gothic" panose="020B0502020202020204" pitchFamily="34" charset="0"/>
                <a:cs typeface="Gill Sans Light" panose="020B0302020104020203" pitchFamily="34" charset="-79"/>
              </a:rPr>
              <a:t>June10, 2021</a:t>
            </a:r>
          </a:p>
        </p:txBody>
      </p:sp>
    </p:spTree>
    <p:extLst>
      <p:ext uri="{BB962C8B-B14F-4D97-AF65-F5344CB8AC3E}">
        <p14:creationId xmlns:p14="http://schemas.microsoft.com/office/powerpoint/2010/main" val="32542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3800" b="1" dirty="0"/>
              <a:t>Local Preferences Policy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392542" y="1738838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Ensure housing serves local residents and workers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Help residents displaced by no-fault evictions, by government action (e.g. urban renewal) or by economic conditions 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Local Preferences Legal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690829"/>
            <a:ext cx="8770490" cy="505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Intentional discrimination under the Equal Protection Clause of the 14</a:t>
            </a:r>
            <a:r>
              <a:rPr lang="en-US" sz="3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 Amendment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Constitutional  right to interstate travel and migration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Disparate impact claims under the Fair Housing Act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8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7176"/>
            <a:ext cx="9015411" cy="1433653"/>
          </a:xfrm>
        </p:spPr>
        <p:txBody>
          <a:bodyPr/>
          <a:lstStyle/>
          <a:p>
            <a:r>
              <a:rPr lang="en-US" sz="3400" b="1" dirty="0"/>
              <a:t>Local Preferences Types Of Units Affected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357065" y="169082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Affordable Non-Profit Housing Receiving a Local Subsidy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Inclusionary Housing Units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Must still comply with HUD Guidelines!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57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Types of Local Preferences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85545" y="165286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</a:rPr>
              <a:t>Current residents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8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</a:rPr>
              <a:t>People employed in the jurisdiction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8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</a:rPr>
              <a:t>Residents of a specific neighborhood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8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800" dirty="0">
                <a:solidFill>
                  <a:schemeClr val="bg1"/>
                </a:solidFill>
              </a:rPr>
              <a:t>Current or former residents experiencing displacement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8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146144"/>
            <a:ext cx="8258659" cy="1433653"/>
          </a:xfrm>
        </p:spPr>
        <p:txBody>
          <a:bodyPr/>
          <a:lstStyle/>
          <a:p>
            <a:r>
              <a:rPr lang="en-US" sz="4000" b="1" dirty="0"/>
              <a:t>Case Study: San Francisco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486529"/>
            <a:ext cx="4291255" cy="485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Live/Work Preference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Displaced Tenant Housing Preference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Neighborhood Resident Housing Preference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61EE9-9366-9340-8787-3B11644A4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96" y="1486529"/>
            <a:ext cx="40640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Santa Clara County Efforts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85545" y="165286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Do you currently have a live/work preference or other policy?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Thinking about creating one?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Issues and challenges.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Next Steps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7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47" y="257176"/>
            <a:ext cx="8558454" cy="1433653"/>
          </a:xfrm>
        </p:spPr>
        <p:txBody>
          <a:bodyPr/>
          <a:lstStyle/>
          <a:p>
            <a:r>
              <a:rPr lang="en-US" sz="3300" b="1" dirty="0"/>
              <a:t>III. Let’s Talk Housing Santa Clara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85545" y="165286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500" dirty="0">
                <a:solidFill>
                  <a:schemeClr val="bg1"/>
                </a:solidFill>
              </a:rPr>
              <a:t>Upcoming Meeting Coordination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5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500" dirty="0">
                <a:solidFill>
                  <a:schemeClr val="bg1"/>
                </a:solidFill>
              </a:rPr>
              <a:t>Branding and Web Site Design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5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500" dirty="0">
                <a:solidFill>
                  <a:schemeClr val="bg1"/>
                </a:solidFill>
              </a:rPr>
              <a:t>Equity Advisory Group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35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500" dirty="0">
                <a:solidFill>
                  <a:schemeClr val="bg1"/>
                </a:solidFill>
              </a:rPr>
              <a:t>Next Steps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4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20" y="342900"/>
            <a:ext cx="8601559" cy="1347929"/>
          </a:xfrm>
        </p:spPr>
        <p:txBody>
          <a:bodyPr/>
          <a:lstStyle/>
          <a:p>
            <a:r>
              <a:rPr lang="en-US" sz="3150" b="1" dirty="0"/>
              <a:t>LTH Santa Clara County Work Plan Elements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690829"/>
            <a:ext cx="7972909" cy="453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 County Meetings #1: Intro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Countywide Meeting Re: RHNA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Sub County Meetings #2: Policies and 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Web Site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Equity Advisory Group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5187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III. Let’s Talk Housing Santa Clara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85545" y="165286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Who’s In? 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Meeting content and logistics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Initial Dates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06E-E616-DA42-862B-482785326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4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Housing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839999" y="1895061"/>
            <a:ext cx="7124557" cy="4294614"/>
          </a:xfrm>
        </p:spPr>
        <p:txBody>
          <a:bodyPr/>
          <a:lstStyle/>
          <a:p>
            <a:pPr marL="114300" indent="0" fontAlgn="base">
              <a:buNone/>
            </a:pPr>
            <a:r>
              <a:rPr lang="en-US" b="1" dirty="0">
                <a:solidFill>
                  <a:schemeClr val="tx2"/>
                </a:solidFill>
              </a:rPr>
              <a:t>Materials</a:t>
            </a:r>
          </a:p>
          <a:p>
            <a:pPr fontAlgn="base"/>
            <a:r>
              <a:rPr lang="en-US" dirty="0"/>
              <a:t>Graphics and text newsletters, social media, city websites</a:t>
            </a:r>
          </a:p>
          <a:p>
            <a:pPr fontAlgn="base"/>
            <a:r>
              <a:rPr lang="en-US" dirty="0"/>
              <a:t>Additional text for your use </a:t>
            </a:r>
          </a:p>
          <a:p>
            <a:pPr fontAlgn="base"/>
            <a:r>
              <a:rPr lang="en-US" dirty="0"/>
              <a:t>One pager for community 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3F2DCC-8C88-EB49-803F-2C124A309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15" y="-111642"/>
            <a:ext cx="9164015" cy="7081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8AF95F-5F6A-D647-9D21-8F9FD5AF8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5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839998" y="1895061"/>
            <a:ext cx="8304001" cy="4294614"/>
          </a:xfrm>
        </p:spPr>
        <p:txBody>
          <a:bodyPr/>
          <a:lstStyle/>
          <a:p>
            <a:pPr marL="685800" indent="-571500">
              <a:buFont typeface="+mj-lt"/>
              <a:buAutoNum type="romanUcPeriod"/>
            </a:pPr>
            <a:r>
              <a:rPr lang="en-US" dirty="0"/>
              <a:t>Welcome + Agenda Overview</a:t>
            </a:r>
          </a:p>
          <a:p>
            <a:pPr marL="685800" indent="-571500">
              <a:buFont typeface="+mj-lt"/>
              <a:buAutoNum type="romanUcPeriod"/>
            </a:pPr>
            <a:r>
              <a:rPr lang="en-US" dirty="0"/>
              <a:t>Announcements + Updates</a:t>
            </a:r>
          </a:p>
          <a:p>
            <a:pPr marL="685800" indent="-571500">
              <a:buFont typeface="+mj-lt"/>
              <a:buAutoNum type="romanUcPeriod"/>
            </a:pPr>
            <a:r>
              <a:rPr lang="en-US" dirty="0"/>
              <a:t>Local/Community Preference Policies </a:t>
            </a:r>
          </a:p>
          <a:p>
            <a:pPr marL="685800" indent="-571500">
              <a:buFont typeface="+mj-lt"/>
              <a:buAutoNum type="romanUcPeriod"/>
            </a:pPr>
            <a:r>
              <a:rPr lang="en-US" dirty="0"/>
              <a:t>Meeting Schedule </a:t>
            </a:r>
          </a:p>
        </p:txBody>
      </p:sp>
    </p:spTree>
    <p:extLst>
      <p:ext uri="{BB962C8B-B14F-4D97-AF65-F5344CB8AC3E}">
        <p14:creationId xmlns:p14="http://schemas.microsoft.com/office/powerpoint/2010/main" val="1534534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>
            <a:spLocks noGrp="1"/>
          </p:cNvSpPr>
          <p:nvPr>
            <p:ph type="title"/>
          </p:nvPr>
        </p:nvSpPr>
        <p:spPr>
          <a:xfrm>
            <a:off x="167039" y="2703225"/>
            <a:ext cx="3351900" cy="16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700">
                <a:latin typeface="Libre Franklin"/>
                <a:ea typeface="Libre Franklin"/>
                <a:cs typeface="Libre Franklin"/>
                <a:sym typeface="Libre Franklin"/>
              </a:rPr>
              <a:t>Why We </a:t>
            </a:r>
            <a:br>
              <a:rPr lang="en-US" sz="3700"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-US" sz="3700">
                <a:latin typeface="Libre Franklin"/>
                <a:ea typeface="Libre Franklin"/>
                <a:cs typeface="Libre Franklin"/>
                <a:sym typeface="Libre Franklin"/>
              </a:rPr>
              <a:t>Are Here</a:t>
            </a:r>
            <a:endParaRPr sz="37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15" name="Google Shape;31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4251" y="5503205"/>
            <a:ext cx="1300727" cy="3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3730375" y="2588425"/>
            <a:ext cx="5413500" cy="3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85783" lvl="1" indent="-45718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Libre Franklin"/>
              <a:buChar char="•"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Purpose of this Meeting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85783" lvl="1" indent="-45718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Libre Franklin"/>
              <a:buChar char="•"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About “Let’s Talk Housing”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85783" lvl="1" indent="-45718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Libre Franklin"/>
              <a:buChar char="•"/>
            </a:pPr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Introductions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1EDD4-3325-4D4C-8CF1-895C88FCE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70" y="285751"/>
            <a:ext cx="8258659" cy="1433653"/>
          </a:xfrm>
        </p:spPr>
        <p:txBody>
          <a:bodyPr/>
          <a:lstStyle/>
          <a:p>
            <a:r>
              <a:rPr lang="en-US" sz="3400" b="1" dirty="0"/>
              <a:t>Let’s Talk Housing Santa Clara County Key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891408"/>
            <a:ext cx="7736820" cy="457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Option #1:  Sub-County Meetings + In-Language Meetings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Option 2: Multiple languages in every meeting for introductory content+ City Breakout Groups in English &amp; Language Specific Break Out Rooms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23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Let’s Talk Housing Santa Clara County Key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891408"/>
            <a:ext cx="7736820" cy="457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Sub-County Groupings? 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-Mountain View, Sunnyvale, Palo Alto, Santa Clara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-Gilroy, Morgan Hill, Santa Clara County, San Jose 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-Los Gatos, Monte Sereno, Campbell, (Saratoga)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-Cupertino, Lost Altos, Los Altos Hills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56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Let’s Talk Housing Santa Clara County Proposed Dates &amp;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703590" y="2282347"/>
            <a:ext cx="7736820" cy="457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</a:pPr>
            <a:r>
              <a:rPr lang="en-US" sz="4000" dirty="0">
                <a:solidFill>
                  <a:schemeClr val="bg1"/>
                </a:solidFill>
              </a:rPr>
              <a:t>Doodle Poll</a:t>
            </a:r>
          </a:p>
          <a:p>
            <a:pPr marL="571500" indent="-571500">
              <a:spcBef>
                <a:spcPts val="1200"/>
              </a:spcBef>
            </a:pPr>
            <a:r>
              <a:rPr lang="en-US" sz="4000" dirty="0">
                <a:solidFill>
                  <a:schemeClr val="bg1"/>
                </a:solidFill>
              </a:rPr>
              <a:t>Dates starting July 19th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62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Branding and Web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891408"/>
            <a:ext cx="7736820" cy="457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What do you like/not like about the LTH San Mateo County Web Site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Colors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Images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Logo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3200" dirty="0">
                <a:solidFill>
                  <a:schemeClr val="bg1"/>
                </a:solidFill>
              </a:rPr>
              <a:t>What ideas do you have for LTH Santa Clara County?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4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342900"/>
            <a:ext cx="8601559" cy="1347929"/>
          </a:xfrm>
        </p:spPr>
        <p:txBody>
          <a:bodyPr/>
          <a:lstStyle/>
          <a:p>
            <a:r>
              <a:rPr lang="en-US" sz="4000" b="1" dirty="0"/>
              <a:t>Equity Advisory Group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42441" y="1690829"/>
            <a:ext cx="7972909" cy="453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Role and # of Meetings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Key Organizations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Wingdings" pitchFamily="2" charset="2"/>
              <a:buChar char="q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Initial Outreach Effort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8207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9" y="0"/>
            <a:ext cx="8601559" cy="1347929"/>
          </a:xfrm>
        </p:spPr>
        <p:txBody>
          <a:bodyPr/>
          <a:lstStyle/>
          <a:p>
            <a:r>
              <a:rPr lang="en-US" sz="3800" b="1" dirty="0"/>
              <a:t>Community Partners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422699" y="1133078"/>
            <a:ext cx="4286734" cy="632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 sz="1600" dirty="0"/>
              <a:t>Project Sentinel</a:t>
            </a:r>
          </a:p>
          <a:p>
            <a:r>
              <a:rPr lang="en-US" sz="1600" dirty="0"/>
              <a:t>Gilroy Compassion Center</a:t>
            </a:r>
          </a:p>
          <a:p>
            <a:r>
              <a:rPr lang="en-US" sz="1600" dirty="0"/>
              <a:t>San José NAACP</a:t>
            </a:r>
          </a:p>
          <a:p>
            <a:r>
              <a:rPr lang="en-US" sz="1600" dirty="0"/>
              <a:t>Asian Law Alliance</a:t>
            </a:r>
          </a:p>
          <a:p>
            <a:r>
              <a:rPr lang="en-US" sz="1600" dirty="0"/>
              <a:t>Law Foundation of Silicon Valley, </a:t>
            </a:r>
          </a:p>
          <a:p>
            <a:r>
              <a:rPr lang="en-US" sz="1600" dirty="0"/>
              <a:t>Latinos United for a New America</a:t>
            </a:r>
          </a:p>
          <a:p>
            <a:r>
              <a:rPr lang="en-US" sz="1600" dirty="0"/>
              <a:t>California Apartment Association</a:t>
            </a:r>
          </a:p>
          <a:p>
            <a:r>
              <a:rPr lang="en-US" sz="1600" dirty="0"/>
              <a:t>The Silicon Valley Organization</a:t>
            </a:r>
          </a:p>
          <a:p>
            <a:r>
              <a:rPr lang="en-US" sz="1600" dirty="0"/>
              <a:t>Catalyze SV</a:t>
            </a:r>
          </a:p>
          <a:p>
            <a:r>
              <a:rPr lang="en-US" sz="1600" dirty="0"/>
              <a:t>Santa Clara County Housing Authority</a:t>
            </a:r>
          </a:p>
          <a:p>
            <a:r>
              <a:rPr lang="en-US" sz="1600" dirty="0"/>
              <a:t>International Children Assistance Network</a:t>
            </a:r>
          </a:p>
          <a:p>
            <a:r>
              <a:rPr lang="en-US" sz="1600" dirty="0"/>
              <a:t>Bay Area Legal Aid</a:t>
            </a:r>
          </a:p>
          <a:p>
            <a:r>
              <a:rPr lang="en-US" sz="1600" dirty="0"/>
              <a:t>Housing Trust Silicon Valley</a:t>
            </a:r>
          </a:p>
          <a:p>
            <a:pPr marL="114300" indent="0">
              <a:buNone/>
            </a:pPr>
            <a:endParaRPr lang="en-US" sz="1600" dirty="0"/>
          </a:p>
          <a:p>
            <a:pPr marL="114300" indent="0"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B1A3F-5834-4622-95AD-5AEA2C1005C1}"/>
              </a:ext>
            </a:extLst>
          </p:cNvPr>
          <p:cNvSpPr txBox="1"/>
          <p:nvPr/>
        </p:nvSpPr>
        <p:spPr>
          <a:xfrm>
            <a:off x="4723478" y="1079613"/>
            <a:ext cx="372383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Day Worker Center of Mountain View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Santa Clara County Association of Realtors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City of Santa Clara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City of Sunnyvale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Silicon Valley at Home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Bay Area Homeowners Network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Sunnyvale Community Services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SOMOS Mayfair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Amigos de Guadalupe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West Valley Community Services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Habitat for Humanity</a:t>
            </a:r>
          </a:p>
          <a:p>
            <a:pPr marL="4000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Working Partnerships USA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endParaRPr lang="es-MX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1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77850" marR="0" lvl="0" indent="-51435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entury Gothic"/>
                <a:sym typeface="Century Gothic"/>
              </a:rPr>
              <a:t>Upcoming Meeting Schedule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Century Gothic"/>
                <a:sym typeface="Century Gothic"/>
              </a:rPr>
            </a:br>
            <a:endParaRPr lang="en-US" sz="3200" dirty="0"/>
          </a:p>
        </p:txBody>
      </p:sp>
      <p:sp>
        <p:nvSpPr>
          <p:cNvPr id="169" name="Google Shape;169;p6"/>
          <p:cNvSpPr txBox="1">
            <a:spLocks noGrp="1"/>
          </p:cNvSpPr>
          <p:nvPr>
            <p:ph type="body" idx="1"/>
          </p:nvPr>
        </p:nvSpPr>
        <p:spPr>
          <a:xfrm>
            <a:off x="734325" y="1346136"/>
            <a:ext cx="76753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July 15, 2021</a:t>
            </a: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September 9, 2021</a:t>
            </a: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October 14, 2021 </a:t>
            </a: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November 18, 2021</a:t>
            </a: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December 9, 2021</a:t>
            </a: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56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4DA71-2A83-4F1A-9C10-37390EC0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E74DE-5D7C-4B65-8DB1-C11CE8852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761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I. Announcements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839999" y="1895061"/>
            <a:ext cx="7124557" cy="2441412"/>
          </a:xfrm>
        </p:spPr>
        <p:txBody>
          <a:bodyPr/>
          <a:lstStyle/>
          <a:p>
            <a:pPr fontAlgn="base"/>
            <a:r>
              <a:rPr lang="en-US" dirty="0"/>
              <a:t>Where are you in the HE Update Process? </a:t>
            </a:r>
          </a:p>
          <a:p>
            <a:pPr fontAlgn="base"/>
            <a:r>
              <a:rPr lang="en-US" dirty="0"/>
              <a:t>ABAG RHNA Appeals</a:t>
            </a:r>
          </a:p>
          <a:p>
            <a:pPr fontAlgn="base"/>
            <a:r>
              <a:rPr lang="en-US" dirty="0"/>
              <a:t>Upcoming ABAG Trainings </a:t>
            </a:r>
          </a:p>
          <a:p>
            <a:pPr fontAlgn="base"/>
            <a:r>
              <a:rPr lang="en-US" dirty="0"/>
              <a:t>Other </a:t>
            </a:r>
          </a:p>
          <a:p>
            <a:pPr marL="114300" indent="0" fontAlgn="base">
              <a:buNone/>
            </a:pPr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11430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8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32607"/>
            <a:ext cx="7886700" cy="1325700"/>
          </a:xfrm>
        </p:spPr>
        <p:txBody>
          <a:bodyPr/>
          <a:lstStyle/>
          <a:p>
            <a:r>
              <a:rPr lang="en-US" sz="4500" b="1" dirty="0"/>
              <a:t>RHNA Appeals Process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831B-12C3-8B49-B2B7-7F966B2125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9165" y="1438802"/>
            <a:ext cx="8042341" cy="3980395"/>
          </a:xfrm>
        </p:spPr>
        <p:txBody>
          <a:bodyPr/>
          <a:lstStyle/>
          <a:p>
            <a:pPr marL="114300" indent="0">
              <a:buNone/>
            </a:pPr>
            <a:r>
              <a:rPr lang="en-US" sz="2000" b="1" dirty="0"/>
              <a:t>July 9, 2021</a:t>
            </a:r>
            <a:r>
              <a:rPr lang="en-US" sz="2000" dirty="0"/>
              <a:t>: </a:t>
            </a:r>
            <a:r>
              <a:rPr lang="en-US" sz="2000" b="1" dirty="0"/>
              <a:t>Deadline</a:t>
            </a:r>
            <a:r>
              <a:rPr lang="en-US" sz="2000" dirty="0"/>
              <a:t> for a jurisdiction or HCD to submit appeals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b="1" dirty="0"/>
              <a:t>August 30, 2021</a:t>
            </a:r>
            <a:r>
              <a:rPr lang="en-US" sz="2000" dirty="0"/>
              <a:t>: Deadline for comments on appeals submitted 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b="1" dirty="0"/>
              <a:t>September and/or October</a:t>
            </a:r>
            <a:r>
              <a:rPr lang="en-US" sz="2000" dirty="0"/>
              <a:t>: ABAG conducts public hearing to consider appeals and comments received 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b="1" dirty="0"/>
              <a:t>October or November</a:t>
            </a:r>
            <a:r>
              <a:rPr lang="en-US" sz="2000" dirty="0"/>
              <a:t>: ABAG ratifies written final determination on each appeal and issues Final RHNA Allocations 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b="1" dirty="0"/>
              <a:t>November or December</a:t>
            </a:r>
            <a:r>
              <a:rPr lang="en-US" sz="2000" dirty="0"/>
              <a:t>: ABAG Executive Board conducts public hearing to adopt Final RHNA Plan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0258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RHNA Appeals Reasons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831B-12C3-8B49-B2B7-7F966B2125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6748" y="1558307"/>
            <a:ext cx="8197982" cy="4934564"/>
          </a:xfrm>
        </p:spPr>
        <p:txBody>
          <a:bodyPr/>
          <a:lstStyle/>
          <a:p>
            <a:r>
              <a:rPr lang="en-US" sz="2400" dirty="0"/>
              <a:t>ABAG failed to adequately consider the information submitted as part of the local jurisdiction survey</a:t>
            </a:r>
          </a:p>
          <a:p>
            <a:r>
              <a:rPr lang="en-US" sz="2400" dirty="0"/>
              <a:t>ABAG did not determine the jurisdiction’s allocation in accordance with its adopted methodology and in a manner that furthers, and does not undermine, the RHNA objectives identified in </a:t>
            </a:r>
            <a:r>
              <a:rPr lang="en-US" sz="2400" dirty="0">
                <a:hlinkClick r:id="rId3"/>
              </a:rPr>
              <a:t>Government Code Section 65584(d)</a:t>
            </a:r>
            <a:endParaRPr lang="en-US" sz="2400" dirty="0"/>
          </a:p>
          <a:p>
            <a:r>
              <a:rPr lang="en-US" sz="2400" dirty="0"/>
              <a:t>A significant and unforeseen change in circumstances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4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RHNA Appeals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831B-12C3-8B49-B2B7-7F966B2125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7459" y="1690829"/>
            <a:ext cx="8197982" cy="4934564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/>
              <a:t>Which jurisdictions in Santa Clara County will appeal? 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Other questions or announcements? 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0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ABAG Upcoming Training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27459" y="1426975"/>
            <a:ext cx="8231399" cy="2441412"/>
          </a:xfrm>
        </p:spPr>
        <p:txBody>
          <a:bodyPr/>
          <a:lstStyle/>
          <a:p>
            <a:pPr marL="1765300" indent="-1651000" fontAlgn="base">
              <a:buNone/>
              <a:tabLst>
                <a:tab pos="114300" algn="l"/>
              </a:tabLst>
            </a:pPr>
            <a:endParaRPr lang="en-US" dirty="0"/>
          </a:p>
          <a:p>
            <a:pPr marL="1765300" indent="-1651000" fontAlgn="base">
              <a:buNone/>
              <a:tabLst>
                <a:tab pos="114300" algn="l"/>
              </a:tabLst>
            </a:pPr>
            <a:r>
              <a:rPr lang="en-US" b="1" dirty="0"/>
              <a:t>June 22, 9:00 – 11:00 AM</a:t>
            </a:r>
            <a:r>
              <a:rPr lang="en-US" dirty="0"/>
              <a:t>	</a:t>
            </a:r>
            <a:r>
              <a:rPr lang="en-US" b="1" dirty="0"/>
              <a:t>AFFH Nuts and Bolts</a:t>
            </a:r>
          </a:p>
          <a:p>
            <a:pPr marL="1765300" indent="-1651000" fontAlgn="base">
              <a:buNone/>
              <a:tabLst>
                <a:tab pos="114300" algn="l"/>
              </a:tabLst>
            </a:pPr>
            <a:endParaRPr lang="en-US" b="1" dirty="0"/>
          </a:p>
          <a:p>
            <a:pPr marL="1765300" indent="-1651000" fontAlgn="base">
              <a:buNone/>
              <a:tabLst>
                <a:tab pos="114300" algn="l"/>
              </a:tabLst>
            </a:pPr>
            <a:r>
              <a:rPr lang="en-US" dirty="0">
                <a:hlinkClick r:id="rId3"/>
              </a:rPr>
              <a:t>https://bayareametro.zoom.us/meeting/register/tZAkcO6grzMqGtMiG8zxlgRIJZIrk2aMeSdD</a:t>
            </a:r>
            <a:endParaRPr lang="en-US" dirty="0"/>
          </a:p>
          <a:p>
            <a:pPr marL="1765300" indent="-1651000" fontAlgn="base">
              <a:buNone/>
              <a:tabLst>
                <a:tab pos="114300" algn="l"/>
              </a:tabLst>
            </a:pPr>
            <a:endParaRPr lang="en-US" dirty="0"/>
          </a:p>
          <a:p>
            <a:pPr marL="1765300" indent="-1651000" fontAlgn="base">
              <a:buNone/>
              <a:tabLst>
                <a:tab pos="114300" algn="l"/>
              </a:tabLst>
            </a:pPr>
            <a:endParaRPr lang="en-US" b="1" dirty="0"/>
          </a:p>
          <a:p>
            <a:pPr marL="1765300" indent="-1651000" fontAlgn="base">
              <a:buNone/>
              <a:tabLst>
                <a:tab pos="114300" algn="l"/>
              </a:tabLst>
            </a:pPr>
            <a:r>
              <a:rPr lang="en-US" b="1" dirty="0"/>
              <a:t> </a:t>
            </a:r>
          </a:p>
          <a:p>
            <a:pPr marL="1765300" indent="-1651000" fontAlgn="base">
              <a:buNone/>
              <a:tabLst>
                <a:tab pos="114300" algn="l"/>
              </a:tabLst>
            </a:pPr>
            <a:endParaRPr lang="en-US" i="1" dirty="0"/>
          </a:p>
          <a:p>
            <a:pPr marL="1765300" indent="-1651000" fontAlgn="base">
              <a:buNone/>
              <a:tabLst>
                <a:tab pos="114300" algn="l"/>
              </a:tabLst>
            </a:pPr>
            <a:endParaRPr lang="en-US" i="1" dirty="0"/>
          </a:p>
          <a:p>
            <a:pPr marL="1765300" indent="-1651000" fontAlgn="base">
              <a:buNone/>
              <a:tabLst>
                <a:tab pos="114300" algn="l"/>
              </a:tabLst>
            </a:pPr>
            <a:endParaRPr lang="en-US" dirty="0"/>
          </a:p>
          <a:p>
            <a:pPr marL="11430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1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II. Local Preferences Policies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85545" y="165286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Basics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Case Studies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Current Efforts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Next Steps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0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AD1E-C3FF-0443-A69C-361F2EA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57176"/>
            <a:ext cx="8258659" cy="1433653"/>
          </a:xfrm>
        </p:spPr>
        <p:txBody>
          <a:bodyPr/>
          <a:lstStyle/>
          <a:p>
            <a:r>
              <a:rPr lang="en-US" sz="4000" b="1" dirty="0"/>
              <a:t>Local Preferences Policies Basics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059A-47B1-A247-8D92-7A5D070F8CFB}"/>
              </a:ext>
            </a:extLst>
          </p:cNvPr>
          <p:cNvSpPr txBox="1">
            <a:spLocks/>
          </p:cNvSpPr>
          <p:nvPr/>
        </p:nvSpPr>
        <p:spPr>
          <a:xfrm>
            <a:off x="585545" y="1652869"/>
            <a:ext cx="8558455" cy="494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Policy Rationale and Legal Basis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Types of Units Affected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Preference Categories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4000" dirty="0">
                <a:solidFill>
                  <a:schemeClr val="bg1"/>
                </a:solidFill>
              </a:rPr>
              <a:t>Next Steps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q"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4166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rgbClr val="000000"/>
      </a:dk1>
      <a:lt1>
        <a:srgbClr val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9341</TotalTime>
  <Words>1096</Words>
  <Application>Microsoft Office PowerPoint</Application>
  <PresentationFormat>On-screen Show (4:3)</PresentationFormat>
  <Paragraphs>283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Century Gothic</vt:lpstr>
      <vt:lpstr>Arial</vt:lpstr>
      <vt:lpstr>Libre Franklin</vt:lpstr>
      <vt:lpstr>Wingdings</vt:lpstr>
      <vt:lpstr>Depth</vt:lpstr>
      <vt:lpstr>PowerPoint Presentation</vt:lpstr>
      <vt:lpstr>Agenda</vt:lpstr>
      <vt:lpstr>I. Announcements</vt:lpstr>
      <vt:lpstr>RHNA Appeals Process </vt:lpstr>
      <vt:lpstr>RHNA Appeals Reasons </vt:lpstr>
      <vt:lpstr>RHNA Appeals</vt:lpstr>
      <vt:lpstr>ABAG Upcoming Training</vt:lpstr>
      <vt:lpstr>II. Local Preferences Policies </vt:lpstr>
      <vt:lpstr>Local Preferences Policies Basics </vt:lpstr>
      <vt:lpstr>Local Preferences Policy Rationale</vt:lpstr>
      <vt:lpstr>Local Preferences Legal Issues</vt:lpstr>
      <vt:lpstr>Local Preferences Types Of Units Affected  </vt:lpstr>
      <vt:lpstr>Types of Local Preferences </vt:lpstr>
      <vt:lpstr>Case Study: San Francisco </vt:lpstr>
      <vt:lpstr>Santa Clara County Efforts </vt:lpstr>
      <vt:lpstr>III. Let’s Talk Housing Santa Clara County</vt:lpstr>
      <vt:lpstr>LTH Santa Clara County Work Plan Elements </vt:lpstr>
      <vt:lpstr>III. Let’s Talk Housing Santa Clara County</vt:lpstr>
      <vt:lpstr>Let’s Talk Housing</vt:lpstr>
      <vt:lpstr>Why We  Are Here</vt:lpstr>
      <vt:lpstr>Let’s Talk Housing Santa Clara County Key Choices</vt:lpstr>
      <vt:lpstr>Let’s Talk Housing Santa Clara County Key Choices</vt:lpstr>
      <vt:lpstr>Let’s Talk Housing Santa Clara County Proposed Dates &amp; Times</vt:lpstr>
      <vt:lpstr>Branding and Web Design </vt:lpstr>
      <vt:lpstr>Equity Advisory Group </vt:lpstr>
      <vt:lpstr>Community Partners </vt:lpstr>
      <vt:lpstr>Upcoming Meeting Schedule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peninger</dc:creator>
  <cp:lastModifiedBy>Daisy Quinonez</cp:lastModifiedBy>
  <cp:revision>94</cp:revision>
  <dcterms:created xsi:type="dcterms:W3CDTF">2020-12-07T21:17:33Z</dcterms:created>
  <dcterms:modified xsi:type="dcterms:W3CDTF">2021-06-15T19:47:20Z</dcterms:modified>
</cp:coreProperties>
</file>